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71" r:id="rId7"/>
    <p:sldId id="264" r:id="rId8"/>
    <p:sldId id="272" r:id="rId9"/>
    <p:sldId id="265" r:id="rId10"/>
    <p:sldId id="268" r:id="rId11"/>
    <p:sldId id="273" r:id="rId12"/>
    <p:sldId id="274" r:id="rId13"/>
    <p:sldId id="269" r:id="rId14"/>
    <p:sldId id="270" r:id="rId15"/>
    <p:sldId id="275" r:id="rId1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diraapolomoo@gmail.com" initials="y" lastIdx="1" clrIdx="0">
    <p:extLst>
      <p:ext uri="{19B8F6BF-5375-455C-9EA6-DF929625EA0E}">
        <p15:presenceInfo xmlns:p15="http://schemas.microsoft.com/office/powerpoint/2012/main" userId="yadiraapolomoo@gmail.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_tradnl"/>
          </a:p>
        </p:txBody>
      </p:sp>
      <p:sp>
        <p:nvSpPr>
          <p:cNvPr id="4" name="Marcador de fecha 3"/>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3673251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367315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219820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364842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118883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82467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298295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67103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249921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96233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A93DF7B-9F1B-498B-816A-3070ACEDB44F}" type="datetimeFigureOut">
              <a:rPr lang="es-ES_tradnl" smtClean="0"/>
              <a:t>23/06/2021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333553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3DF7B-9F1B-498B-816A-3070ACEDB44F}" type="datetimeFigureOut">
              <a:rPr lang="es-ES_tradnl" smtClean="0"/>
              <a:t>23/06/2021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9BE40-3F9F-4D81-B23F-9FDB4AB2E06F}" type="slidenum">
              <a:rPr lang="es-ES_tradnl" smtClean="0"/>
              <a:t>‹Nº›</a:t>
            </a:fld>
            <a:endParaRPr lang="es-ES_tradnl"/>
          </a:p>
        </p:txBody>
      </p:sp>
    </p:spTree>
    <p:extLst>
      <p:ext uri="{BB962C8B-B14F-4D97-AF65-F5344CB8AC3E}">
        <p14:creationId xmlns:p14="http://schemas.microsoft.com/office/powerpoint/2010/main" val="27097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youtube.com/watch?v=lO8a68dqg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ca/70/64/ca7064fd5326926fc3c619eddb5f34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359331" y="2470912"/>
            <a:ext cx="9026434" cy="2431435"/>
          </a:xfrm>
          <a:prstGeom prst="rect">
            <a:avLst/>
          </a:prstGeom>
        </p:spPr>
        <p:txBody>
          <a:bodyPr wrap="square">
            <a:spAutoFit/>
          </a:bodyPr>
          <a:lstStyle/>
          <a:p>
            <a:pPr algn="ctr"/>
            <a:r>
              <a:rPr lang="es-MX" sz="7200" u="sng" dirty="0" smtClean="0">
                <a:solidFill>
                  <a:srgbClr val="7030A0"/>
                </a:solidFill>
                <a:effectLst>
                  <a:outerShdw blurRad="38100" dist="38100" dir="2700000" algn="tl">
                    <a:srgbClr val="000000">
                      <a:alpha val="43137"/>
                    </a:srgbClr>
                  </a:outerShdw>
                </a:effectLst>
                <a:latin typeface="Century Gothic" panose="020B0502020202020204" pitchFamily="34" charset="0"/>
              </a:rPr>
              <a:t>Plan de trabajo </a:t>
            </a:r>
          </a:p>
          <a:p>
            <a:pPr algn="ctr"/>
            <a:r>
              <a:rPr lang="es-MX" sz="4000" b="1" dirty="0">
                <a:solidFill>
                  <a:srgbClr val="002060"/>
                </a:solidFill>
                <a:latin typeface="Century Gothic" panose="020B0502020202020204" pitchFamily="34" charset="0"/>
              </a:rPr>
              <a:t>Semana del </a:t>
            </a:r>
            <a:r>
              <a:rPr lang="es-MX" sz="4000" b="1" dirty="0" smtClean="0">
                <a:solidFill>
                  <a:srgbClr val="002060"/>
                </a:solidFill>
                <a:latin typeface="Century Gothic" panose="020B0502020202020204" pitchFamily="34" charset="0"/>
              </a:rPr>
              <a:t>28 de junio </a:t>
            </a:r>
            <a:r>
              <a:rPr lang="es-ES_tradnl" sz="4000" b="1" dirty="0" smtClean="0">
                <a:solidFill>
                  <a:srgbClr val="002060"/>
                </a:solidFill>
                <a:latin typeface="Century Gothic" panose="020B0502020202020204" pitchFamily="34" charset="0"/>
              </a:rPr>
              <a:t>al</a:t>
            </a:r>
          </a:p>
          <a:p>
            <a:pPr algn="ctr"/>
            <a:r>
              <a:rPr lang="es-MX" sz="4000" b="1" dirty="0" smtClean="0">
                <a:solidFill>
                  <a:srgbClr val="002060"/>
                </a:solidFill>
                <a:latin typeface="Century Gothic" panose="020B0502020202020204" pitchFamily="34" charset="0"/>
              </a:rPr>
              <a:t>02 de julio.</a:t>
            </a:r>
          </a:p>
        </p:txBody>
      </p:sp>
    </p:spTree>
    <p:extLst>
      <p:ext uri="{BB962C8B-B14F-4D97-AF65-F5344CB8AC3E}">
        <p14:creationId xmlns:p14="http://schemas.microsoft.com/office/powerpoint/2010/main" val="317867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839728567"/>
              </p:ext>
            </p:extLst>
          </p:nvPr>
        </p:nvGraphicFramePr>
        <p:xfrm>
          <a:off x="0" y="1"/>
          <a:ext cx="12191999" cy="2113973"/>
        </p:xfrm>
        <a:graphic>
          <a:graphicData uri="http://schemas.openxmlformats.org/drawingml/2006/table">
            <a:tbl>
              <a:tblPr firstRow="1" bandRow="1">
                <a:tableStyleId>{93296810-A885-4BE3-A3E7-6D5BEEA58F35}</a:tableStyleId>
              </a:tblPr>
              <a:tblGrid>
                <a:gridCol w="12191999">
                  <a:extLst>
                    <a:ext uri="{9D8B030D-6E8A-4147-A177-3AD203B41FA5}">
                      <a16:colId xmlns:a16="http://schemas.microsoft.com/office/drawing/2014/main" val="1719882468"/>
                    </a:ext>
                  </a:extLst>
                </a:gridCol>
              </a:tblGrid>
              <a:tr h="727203">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Jueves </a:t>
                      </a:r>
                      <a:r>
                        <a:rPr lang="es-MX" sz="1400" baseline="0" dirty="0" smtClean="0">
                          <a:latin typeface="Century Gothic" panose="020B0502020202020204" pitchFamily="34" charset="0"/>
                        </a:rPr>
                        <a:t>01 julio del </a:t>
                      </a:r>
                      <a:r>
                        <a:rPr lang="es-MX" sz="1400" baseline="0" dirty="0" smtClean="0">
                          <a:latin typeface="Century Gothic" panose="020B0502020202020204" pitchFamily="34" charset="0"/>
                        </a:rPr>
                        <a:t>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66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Pensamiento matemático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297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Resuelve problemas a través del conteo y con acciones sobre las colecciones.</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80662">
                <a:tc>
                  <a:txBody>
                    <a:bodyPr/>
                    <a:lstStyle/>
                    <a:p>
                      <a:r>
                        <a:rPr lang="es-MX" sz="1600" b="1" dirty="0" smtClean="0">
                          <a:latin typeface="Century Gothic" panose="020B0502020202020204" pitchFamily="34" charset="0"/>
                        </a:rPr>
                        <a:t>Titulo del programa o recurso a utilizar: </a:t>
                      </a:r>
                      <a:r>
                        <a:rPr lang="es-ES_tradnl" sz="1600" dirty="0" smtClean="0">
                          <a:latin typeface="Century Gothic" panose="020B0502020202020204" pitchFamily="34" charset="0"/>
                        </a:rPr>
                        <a:t>Resolvemos problemas matemáticos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Utiliza objetos en la resolución de problemas de cantidad.</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sp>
        <p:nvSpPr>
          <p:cNvPr id="4" name="Rectángulo redondeado 3"/>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737923159"/>
              </p:ext>
            </p:extLst>
          </p:nvPr>
        </p:nvGraphicFramePr>
        <p:xfrm>
          <a:off x="0" y="2113974"/>
          <a:ext cx="12191999" cy="4019042"/>
        </p:xfrm>
        <a:graphic>
          <a:graphicData uri="http://schemas.openxmlformats.org/drawingml/2006/table">
            <a:tbl>
              <a:tblPr firstRow="1" bandRow="1">
                <a:tableStyleId>{912C8C85-51F0-491E-9774-3900AFEF0FD7}</a:tableStyleId>
              </a:tblPr>
              <a:tblGrid>
                <a:gridCol w="4516016">
                  <a:extLst>
                    <a:ext uri="{9D8B030D-6E8A-4147-A177-3AD203B41FA5}">
                      <a16:colId xmlns:a16="http://schemas.microsoft.com/office/drawing/2014/main" val="2134505713"/>
                    </a:ext>
                  </a:extLst>
                </a:gridCol>
                <a:gridCol w="4223035">
                  <a:extLst>
                    <a:ext uri="{9D8B030D-6E8A-4147-A177-3AD203B41FA5}">
                      <a16:colId xmlns:a16="http://schemas.microsoft.com/office/drawing/2014/main" val="2351731104"/>
                    </a:ext>
                  </a:extLst>
                </a:gridCol>
                <a:gridCol w="3452948">
                  <a:extLst>
                    <a:ext uri="{9D8B030D-6E8A-4147-A177-3AD203B41FA5}">
                      <a16:colId xmlns:a16="http://schemas.microsoft.com/office/drawing/2014/main" val="3846312822"/>
                    </a:ext>
                  </a:extLst>
                </a:gridCol>
              </a:tblGrid>
              <a:tr h="696722">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863216">
                <a:tc>
                  <a:txBody>
                    <a:bodyPr/>
                    <a:lstStyle/>
                    <a:p>
                      <a:pPr marL="285750" indent="-285750">
                        <a:buFont typeface="Wingdings" panose="05000000000000000000" pitchFamily="2" charset="2"/>
                        <a:buChar char="ü"/>
                      </a:pPr>
                      <a:r>
                        <a:rPr lang="es-MX" sz="1800" dirty="0" smtClean="0">
                          <a:latin typeface="Century Gothic" panose="020B0502020202020204" pitchFamily="34" charset="0"/>
                        </a:rPr>
                        <a:t>Observa el programa APRENDE EN CASA </a:t>
                      </a:r>
                      <a:r>
                        <a:rPr lang="es-MX" sz="1800" dirty="0" smtClean="0">
                          <a:latin typeface="Century Gothic" panose="020B0502020202020204" pitchFamily="34" charset="0"/>
                        </a:rPr>
                        <a:t>III</a:t>
                      </a:r>
                    </a:p>
                    <a:p>
                      <a:pPr marL="285750" indent="-285750">
                        <a:buFont typeface="Wingdings" panose="05000000000000000000" pitchFamily="2" charset="2"/>
                        <a:buChar char="ü"/>
                      </a:pPr>
                      <a:r>
                        <a:rPr lang="es-ES" sz="1600" dirty="0" smtClean="0">
                          <a:latin typeface="Century Gothic" panose="020B0502020202020204" pitchFamily="34" charset="0"/>
                        </a:rPr>
                        <a:t>Te voy a mandar una ficha bien divertida. Vas a ver unos cuadritos con números, lo que tienes que hacer es apilar objetos de esa cantidad, puedes usar bloques, bolitas de plastilina, o cualquier objeto que tengas que te ayude. Hay dos niveles de dificultad: en la primera solo debes de poner el número que piden; en la segunda tienes que agregar (sumar) para saber qué tantos poner.</a:t>
                      </a:r>
                      <a:endParaRPr lang="es-MX" sz="1600" dirty="0" smtClean="0">
                        <a:latin typeface="Century Gothic" panose="020B0502020202020204" pitchFamily="34" charset="0"/>
                      </a:endParaRPr>
                    </a:p>
                  </a:txBody>
                  <a:tcPr/>
                </a:tc>
                <a:tc>
                  <a:txBody>
                    <a:bodyPr/>
                    <a:lstStyle/>
                    <a:p>
                      <a:pPr algn="ctr"/>
                      <a:endParaRPr lang="es-MX" baseline="0" dirty="0" smtClean="0">
                        <a:latin typeface="Century Gothic" panose="020B0502020202020204" pitchFamily="34" charset="0"/>
                      </a:endParaRPr>
                    </a:p>
                  </a:txBody>
                  <a:tcPr/>
                </a:tc>
                <a:tc>
                  <a:txBody>
                    <a:bodyPr/>
                    <a:lstStyle/>
                    <a:p>
                      <a:r>
                        <a:rPr lang="es-MX" baseline="0" dirty="0" smtClean="0">
                          <a:latin typeface="Century Gothic" panose="020B0502020202020204" pitchFamily="34" charset="0"/>
                        </a:rPr>
                        <a:t>Anexos </a:t>
                      </a:r>
                    </a:p>
                    <a:p>
                      <a:r>
                        <a:rPr lang="es-MX" baseline="0" dirty="0" smtClean="0">
                          <a:latin typeface="Century Gothic" panose="020B0502020202020204" pitchFamily="34" charset="0"/>
                        </a:rPr>
                        <a:t>Objetos para contar </a:t>
                      </a:r>
                      <a:endParaRPr lang="es-MX" baseline="0"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429442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918" t="15267" r="21956" b="5982"/>
          <a:stretch/>
        </p:blipFill>
        <p:spPr>
          <a:xfrm>
            <a:off x="0" y="0"/>
            <a:ext cx="12192000" cy="6773148"/>
          </a:xfrm>
          <a:prstGeom prst="rect">
            <a:avLst/>
          </a:prstGeom>
        </p:spPr>
      </p:pic>
    </p:spTree>
    <p:extLst>
      <p:ext uri="{BB962C8B-B14F-4D97-AF65-F5344CB8AC3E}">
        <p14:creationId xmlns:p14="http://schemas.microsoft.com/office/powerpoint/2010/main" val="36760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516" t="14911" r="21755" b="6518"/>
          <a:stretch/>
        </p:blipFill>
        <p:spPr>
          <a:xfrm>
            <a:off x="-1" y="130629"/>
            <a:ext cx="12192001" cy="6747250"/>
          </a:xfrm>
          <a:prstGeom prst="rect">
            <a:avLst/>
          </a:prstGeom>
        </p:spPr>
      </p:pic>
    </p:spTree>
    <p:extLst>
      <p:ext uri="{BB962C8B-B14F-4D97-AF65-F5344CB8AC3E}">
        <p14:creationId xmlns:p14="http://schemas.microsoft.com/office/powerpoint/2010/main" val="361543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779824289"/>
              </p:ext>
            </p:extLst>
          </p:nvPr>
        </p:nvGraphicFramePr>
        <p:xfrm>
          <a:off x="0" y="0"/>
          <a:ext cx="12191999" cy="2491522"/>
        </p:xfrm>
        <a:graphic>
          <a:graphicData uri="http://schemas.openxmlformats.org/drawingml/2006/table">
            <a:tbl>
              <a:tblPr firstRow="1" bandRow="1">
                <a:tableStyleId>{93296810-A885-4BE3-A3E7-6D5BEEA58F35}</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Jueves </a:t>
                      </a:r>
                      <a:r>
                        <a:rPr lang="es-MX" sz="1400" baseline="0" dirty="0" smtClean="0">
                          <a:latin typeface="Century Gothic" panose="020B0502020202020204" pitchFamily="34" charset="0"/>
                        </a:rPr>
                        <a:t>01 julio del </a:t>
                      </a:r>
                      <a:r>
                        <a:rPr lang="es-MX" sz="1400" baseline="0" dirty="0" smtClean="0">
                          <a:latin typeface="Century Gothic" panose="020B0502020202020204" pitchFamily="34" charset="0"/>
                        </a:rPr>
                        <a:t>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95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ES" sz="1600" dirty="0" smtClean="0">
                          <a:latin typeface="Century Gothic" panose="020B0502020202020204" pitchFamily="34" charset="0"/>
                        </a:rPr>
                        <a:t>Lenguaje</a:t>
                      </a:r>
                      <a:r>
                        <a:rPr lang="es-ES" sz="1600" baseline="0" dirty="0" smtClean="0">
                          <a:latin typeface="Century Gothic" panose="020B0502020202020204" pitchFamily="34" charset="0"/>
                        </a:rPr>
                        <a:t> y comunicación</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320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Narra historias que le son familiares, habla acerca de los personajes y sus características, de las acciones y los lugares donde se desarrollan</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Una historia diferente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Comenta acerca de algo que escucha leer.</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654193210"/>
              </p:ext>
            </p:extLst>
          </p:nvPr>
        </p:nvGraphicFramePr>
        <p:xfrm>
          <a:off x="0" y="2374467"/>
          <a:ext cx="12191999" cy="4156962"/>
        </p:xfrm>
        <a:graphic>
          <a:graphicData uri="http://schemas.openxmlformats.org/drawingml/2006/table">
            <a:tbl>
              <a:tblPr firstRow="1" bandRow="1">
                <a:tableStyleId>{912C8C85-51F0-491E-9774-3900AFEF0FD7}</a:tableStyleId>
              </a:tblPr>
              <a:tblGrid>
                <a:gridCol w="5042263">
                  <a:extLst>
                    <a:ext uri="{9D8B030D-6E8A-4147-A177-3AD203B41FA5}">
                      <a16:colId xmlns:a16="http://schemas.microsoft.com/office/drawing/2014/main" val="2134505713"/>
                    </a:ext>
                  </a:extLst>
                </a:gridCol>
                <a:gridCol w="410868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875633">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3281329">
                <a:tc>
                  <a:txBody>
                    <a:bodyPr/>
                    <a:lstStyle/>
                    <a:p>
                      <a:pPr marL="285750" indent="-285750">
                        <a:buFont typeface="Wingdings" panose="05000000000000000000" pitchFamily="2" charset="2"/>
                        <a:buChar char="ü"/>
                      </a:pPr>
                      <a:r>
                        <a:rPr lang="es-MX" sz="1800" dirty="0" smtClean="0">
                          <a:latin typeface="Century Gothic" panose="020B0502020202020204" pitchFamily="34" charset="0"/>
                        </a:rPr>
                        <a:t>Observa el programa APRENDE EN CASA </a:t>
                      </a:r>
                      <a:r>
                        <a:rPr lang="es-MX" sz="1800" dirty="0" smtClean="0">
                          <a:latin typeface="Century Gothic" panose="020B0502020202020204" pitchFamily="34" charset="0"/>
                        </a:rPr>
                        <a:t>III</a:t>
                      </a:r>
                    </a:p>
                    <a:p>
                      <a:pPr marL="285750" indent="-285750">
                        <a:buFont typeface="Wingdings" panose="05000000000000000000" pitchFamily="2" charset="2"/>
                        <a:buChar char="ü"/>
                      </a:pPr>
                      <a:r>
                        <a:rPr lang="es-ES" dirty="0" smtClean="0">
                          <a:latin typeface="Century Gothic" panose="020B0502020202020204" pitchFamily="34" charset="0"/>
                        </a:rPr>
                        <a:t>Cuando leemos un cuento o nos cuentan una historia a veces lo más interesante es lo que platicamos después de haberlo leído. Quisiera saber qué piensas sobre los cuentos que leíste esta semana.</a:t>
                      </a:r>
                      <a:endParaRPr lang="es-MX" sz="1800" dirty="0" smtClean="0">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latin typeface="Century Gothic" panose="020B0502020202020204" pitchFamily="34" charset="0"/>
                        </a:rPr>
                        <a:t>Esta actividad la pueden juntar con la del día miércoles 30 de junio, solo es cuestión de preguntarle sobre lo que leyeron. Algunas preguntas pueden ser: ¿qué te gustó más? ¿cómo terminó el cuento? ¿qué personaje era el principal? ¿cómo quisieras que hubiera terminado la historia? O preguntas específicas del cuento que leyeron</a:t>
                      </a:r>
                      <a:endParaRPr lang="es-ES_tradnl" dirty="0">
                        <a:latin typeface="Century Gothic" panose="020B0502020202020204" pitchFamily="34" charset="0"/>
                      </a:endParaRPr>
                    </a:p>
                  </a:txBody>
                  <a:tcPr/>
                </a:tc>
                <a:tc>
                  <a:txBody>
                    <a:bodyPr/>
                    <a:lstStyle/>
                    <a:p>
                      <a:endParaRPr lang="es-ES" baseline="0"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
        <p:nvSpPr>
          <p:cNvPr id="8" name="Rectángulo redondeado 7"/>
          <p:cNvSpPr/>
          <p:nvPr/>
        </p:nvSpPr>
        <p:spPr>
          <a:xfrm>
            <a:off x="9483634" y="3907280"/>
            <a:ext cx="2338252" cy="125403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82422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09911861"/>
              </p:ext>
            </p:extLst>
          </p:nvPr>
        </p:nvGraphicFramePr>
        <p:xfrm>
          <a:off x="0" y="0"/>
          <a:ext cx="12191999" cy="2491522"/>
        </p:xfrm>
        <a:graphic>
          <a:graphicData uri="http://schemas.openxmlformats.org/drawingml/2006/table">
            <a:tbl>
              <a:tblPr firstRow="1" bandRow="1">
                <a:tableStyleId>{F5AB1C69-6EDB-4FF4-983F-18BD219EF322}</a:tableStyleId>
              </a:tblPr>
              <a:tblGrid>
                <a:gridCol w="12191999">
                  <a:extLst>
                    <a:ext uri="{9D8B030D-6E8A-4147-A177-3AD203B41FA5}">
                      <a16:colId xmlns:a16="http://schemas.microsoft.com/office/drawing/2014/main" val="1719882468"/>
                    </a:ext>
                  </a:extLst>
                </a:gridCol>
              </a:tblGrid>
              <a:tr h="783771">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Viernes </a:t>
                      </a:r>
                      <a:r>
                        <a:rPr lang="es-MX" sz="1400" baseline="0" dirty="0" smtClean="0">
                          <a:latin typeface="Century Gothic" panose="020B0502020202020204" pitchFamily="34" charset="0"/>
                        </a:rPr>
                        <a:t>01 julio del </a:t>
                      </a:r>
                      <a:r>
                        <a:rPr lang="es-MX" sz="1400" baseline="0" dirty="0" smtClean="0">
                          <a:latin typeface="Century Gothic" panose="020B0502020202020204" pitchFamily="34" charset="0"/>
                        </a:rPr>
                        <a:t>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95021">
                <a:tc>
                  <a:txBody>
                    <a:bodyPr/>
                    <a:lstStyle/>
                    <a:p>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Exploración y conocimiento del mundo natural y social </a:t>
                      </a:r>
                      <a:r>
                        <a:rPr lang="es-MX" sz="1600" b="1" dirty="0" smtClean="0">
                          <a:latin typeface="Century Gothic" panose="020B0502020202020204" pitchFamily="34" charset="0"/>
                        </a:rPr>
                        <a:t> </a:t>
                      </a:r>
                      <a:endParaRPr lang="es-ES_tradnl" sz="1600" dirty="0">
                        <a:latin typeface="Century Gothic" panose="020B0502020202020204" pitchFamily="34" charset="0"/>
                      </a:endParaRPr>
                    </a:p>
                  </a:txBody>
                  <a:tcPr/>
                </a:tc>
                <a:extLst>
                  <a:ext uri="{0D108BD9-81ED-4DB2-BD59-A6C34878D82A}">
                    <a16:rowId xmlns:a16="http://schemas.microsoft.com/office/drawing/2014/main" val="1684445857"/>
                  </a:ext>
                </a:extLst>
              </a:tr>
              <a:tr h="320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Describe y explica las características comunes que identifica entre seres vivos y elementos que observa en la naturaleza.</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733610">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Semejantes pero diferentes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Identifica y explica características comunes entre algunos animales. </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5888" t="16430" r="7022" b="17332"/>
          <a:stretch/>
        </p:blipFill>
        <p:spPr>
          <a:xfrm>
            <a:off x="3043645" y="6122984"/>
            <a:ext cx="971006" cy="738512"/>
          </a:xfrm>
          <a:prstGeom prst="rect">
            <a:avLst/>
          </a:prstGeom>
        </p:spPr>
      </p:pic>
      <p:pic>
        <p:nvPicPr>
          <p:cNvPr id="6" name="Imagen 5"/>
          <p:cNvPicPr>
            <a:picLocks noChangeAspect="1"/>
          </p:cNvPicPr>
          <p:nvPr/>
        </p:nvPicPr>
        <p:blipFill rotWithShape="1">
          <a:blip r:embed="rId3"/>
          <a:srcRect l="16607" t="17991" r="17233" b="17455"/>
          <a:stretch/>
        </p:blipFill>
        <p:spPr>
          <a:xfrm>
            <a:off x="2564277" y="6492240"/>
            <a:ext cx="374866" cy="365760"/>
          </a:xfrm>
          <a:prstGeom prst="rect">
            <a:avLst/>
          </a:prstGeom>
        </p:spPr>
      </p:pic>
      <p:sp>
        <p:nvSpPr>
          <p:cNvPr id="3" name="Rectángulo redondeado 2"/>
          <p:cNvSpPr/>
          <p:nvPr/>
        </p:nvSpPr>
        <p:spPr>
          <a:xfrm>
            <a:off x="4182291" y="5969726"/>
            <a:ext cx="4310743" cy="8490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600" dirty="0" smtClean="0">
                <a:latin typeface="Century Gothic" panose="020B0502020202020204" pitchFamily="34" charset="0"/>
              </a:rPr>
              <a:t>Lengua extranjera/Ingles (Ciclo I) </a:t>
            </a:r>
          </a:p>
          <a:p>
            <a:pPr algn="ctr"/>
            <a:r>
              <a:rPr lang="es-MX" sz="1600" dirty="0" smtClean="0">
                <a:latin typeface="Century Gothic" panose="020B0502020202020204" pitchFamily="34" charset="0"/>
              </a:rPr>
              <a:t>Recuerda unirte a ver la clase de ingles y realizar las actividades.</a:t>
            </a:r>
            <a:endParaRPr lang="es-ES_tradnl" sz="1600" dirty="0">
              <a:latin typeface="Century Gothic" panose="020B0502020202020204" pitchFamily="34" charset="0"/>
            </a:endParaRPr>
          </a:p>
        </p:txBody>
      </p:sp>
      <p:sp>
        <p:nvSpPr>
          <p:cNvPr id="8" name="Rectángulo redondeado 7"/>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9" name="Imagen 8"/>
          <p:cNvPicPr>
            <a:picLocks noChangeAspect="1"/>
          </p:cNvPicPr>
          <p:nvPr/>
        </p:nvPicPr>
        <p:blipFill rotWithShape="1">
          <a:blip r:embed="rId3"/>
          <a:srcRect l="16607" t="17991" r="17233" b="17455"/>
          <a:stretch/>
        </p:blipFill>
        <p:spPr>
          <a:xfrm>
            <a:off x="10855234" y="5852160"/>
            <a:ext cx="531025" cy="518126"/>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43395966"/>
              </p:ext>
            </p:extLst>
          </p:nvPr>
        </p:nvGraphicFramePr>
        <p:xfrm>
          <a:off x="-1" y="2425675"/>
          <a:ext cx="12191999" cy="4084320"/>
        </p:xfrm>
        <a:graphic>
          <a:graphicData uri="http://schemas.openxmlformats.org/drawingml/2006/table">
            <a:tbl>
              <a:tblPr firstRow="1" bandRow="1">
                <a:tableStyleId>{F2DE63D5-997A-4646-A377-4702673A728D}</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757113">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1936452">
                <a:tc>
                  <a:txBody>
                    <a:bodyPr/>
                    <a:lstStyle/>
                    <a:p>
                      <a:pPr marL="457200" indent="-457200">
                        <a:buFont typeface="Wingdings" panose="05000000000000000000" pitchFamily="2" charset="2"/>
                        <a:buChar char="ü"/>
                      </a:pPr>
                      <a:r>
                        <a:rPr lang="es-MX" sz="1600" dirty="0" smtClean="0">
                          <a:latin typeface="Century Gothic" panose="020B0502020202020204" pitchFamily="34" charset="0"/>
                        </a:rPr>
                        <a:t>Observa el programa APRENDE EN CASA </a:t>
                      </a:r>
                      <a:r>
                        <a:rPr lang="es-MX" sz="1600" dirty="0" smtClean="0">
                          <a:latin typeface="Century Gothic" panose="020B0502020202020204" pitchFamily="34" charset="0"/>
                        </a:rPr>
                        <a:t>III</a:t>
                      </a:r>
                    </a:p>
                    <a:p>
                      <a:pPr marL="457200" indent="-457200">
                        <a:buFont typeface="Wingdings" panose="05000000000000000000" pitchFamily="2" charset="2"/>
                        <a:buChar char="ü"/>
                      </a:pPr>
                      <a:r>
                        <a:rPr lang="es-ES" sz="1600" dirty="0" smtClean="0">
                          <a:latin typeface="Century Gothic" panose="020B0502020202020204" pitchFamily="34" charset="0"/>
                        </a:rPr>
                        <a:t>Te voy a mandar las imágenes de animales de diferentes lugares, tamaños y especies. Lo que tienes que hacer es recortarlos y juntar los que te parezcan semejantes, aunque sean un poco diferentes. Puede que encuentres que tienen el mismo número de patas, que parezca que son del mismo tamaño, que vivan en el mismo hábitat, etc. </a:t>
                      </a:r>
                    </a:p>
                    <a:p>
                      <a:pPr marL="457200" indent="-457200">
                        <a:buFont typeface="Wingdings" panose="05000000000000000000" pitchFamily="2" charset="2"/>
                        <a:buChar char="ü"/>
                      </a:pPr>
                      <a:r>
                        <a:rPr lang="es-ES" sz="1600" dirty="0" smtClean="0">
                          <a:latin typeface="Century Gothic" panose="020B0502020202020204" pitchFamily="34" charset="0"/>
                        </a:rPr>
                        <a:t>La cuestión es que encuentres esas semejanzas por ti mismo/a y nos platiques qué es eso en lo que los estás viendo semejantes. </a:t>
                      </a:r>
                      <a:endParaRPr lang="es-MX" sz="1600" dirty="0" smtClean="0">
                        <a:latin typeface="Century Gothic" panose="020B0502020202020204" pitchFamily="34" charset="0"/>
                      </a:endParaRPr>
                    </a:p>
                  </a:txBody>
                  <a:tcPr/>
                </a:tc>
                <a:tc>
                  <a:txBody>
                    <a:bodyPr/>
                    <a:lstStyle/>
                    <a:p>
                      <a:pPr marL="0" indent="0">
                        <a:buFont typeface="Wingdings" panose="05000000000000000000" pitchFamily="2" charset="2"/>
                        <a:buNone/>
                      </a:pPr>
                      <a:r>
                        <a:rPr lang="es-ES" sz="1600" dirty="0" smtClean="0">
                          <a:latin typeface="Century Gothic" panose="020B0502020202020204" pitchFamily="34" charset="0"/>
                        </a:rPr>
                        <a:t>Pueden categorizar en: número de patas, ojos, etc., tipo de pelaje o piel, tamaño, hábitat, forma de vivir, tipo de alimentación.</a:t>
                      </a:r>
                      <a:endParaRPr lang="es-MX" sz="1600" dirty="0" smtClean="0">
                        <a:latin typeface="Century Gothic" panose="020B0502020202020204" pitchFamily="34" charset="0"/>
                      </a:endParaRPr>
                    </a:p>
                  </a:txBody>
                  <a:tcPr/>
                </a:tc>
                <a:tc>
                  <a:txBody>
                    <a:bodyPr/>
                    <a:lstStyle/>
                    <a:p>
                      <a:r>
                        <a:rPr lang="es-MX" dirty="0" smtClean="0">
                          <a:latin typeface="Century Gothic" panose="020B0502020202020204" pitchFamily="34" charset="0"/>
                        </a:rPr>
                        <a:t>Anexo </a:t>
                      </a:r>
                    </a:p>
                    <a:p>
                      <a:r>
                        <a:rPr lang="es-MX" dirty="0" smtClean="0">
                          <a:latin typeface="Century Gothic" panose="020B0502020202020204" pitchFamily="34" charset="0"/>
                        </a:rPr>
                        <a:t>Cuaderno</a:t>
                      </a:r>
                      <a:r>
                        <a:rPr lang="es-MX" baseline="0" dirty="0" smtClean="0">
                          <a:latin typeface="Century Gothic" panose="020B0502020202020204" pitchFamily="34" charset="0"/>
                        </a:rPr>
                        <a:t> </a:t>
                      </a:r>
                    </a:p>
                    <a:p>
                      <a:r>
                        <a:rPr lang="es-MX" baseline="0" dirty="0" smtClean="0">
                          <a:latin typeface="Century Gothic" panose="020B0502020202020204" pitchFamily="34" charset="0"/>
                        </a:rPr>
                        <a:t>Lápiz </a:t>
                      </a:r>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205402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718" t="14553" r="22257" b="6697"/>
          <a:stretch/>
        </p:blipFill>
        <p:spPr>
          <a:xfrm>
            <a:off x="0" y="0"/>
            <a:ext cx="12192000" cy="6815500"/>
          </a:xfrm>
          <a:prstGeom prst="rect">
            <a:avLst/>
          </a:prstGeom>
        </p:spPr>
      </p:pic>
    </p:spTree>
    <p:extLst>
      <p:ext uri="{BB962C8B-B14F-4D97-AF65-F5344CB8AC3E}">
        <p14:creationId xmlns:p14="http://schemas.microsoft.com/office/powerpoint/2010/main" val="63559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ca/70/64/ca7064fd5326926fc3c619eddb5f34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206239" y="1582340"/>
            <a:ext cx="6844937" cy="3693319"/>
          </a:xfrm>
          <a:prstGeom prst="rect">
            <a:avLst/>
          </a:prstGeom>
        </p:spPr>
        <p:txBody>
          <a:bodyPr wrap="square">
            <a:spAutoFit/>
          </a:bodyPr>
          <a:lstStyle/>
          <a:p>
            <a:pPr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ESCUELA NORMAL DE EDUCACIÓN PREESCOLAR DEL ESTADO</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Institución de práctica: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“Jardín de niños Diego Rivera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educadora titular: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Carla  Priscila Amarillas de la Cruz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Grado en el que realiza las prácticas: 2ª y 3ª “B” </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total, de niños: 35 </a:t>
            </a: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Nombre de la alumna practicante:</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b="1"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Yadira Alejandra Palomo Rodríguez</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grado: 4° sección: “B” número de lista: 13</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periodo de práctica:</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90000"/>
              </a:lnSpc>
              <a:spcAft>
                <a:spcPts val="0"/>
              </a:spcAft>
            </a:pPr>
            <a:r>
              <a:rPr lang="es-MX" sz="20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 01 de marzo al 02 de julio del 2021.</a:t>
            </a:r>
            <a:endParaRPr lang="es-ES_tradnl" sz="20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06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0" y="-2"/>
          <a:ext cx="12192000" cy="6858002"/>
        </p:xfrm>
        <a:graphic>
          <a:graphicData uri="http://schemas.openxmlformats.org/drawingml/2006/table">
            <a:tbl>
              <a:tblPr firstRow="1" bandRow="1">
                <a:tableStyleId>{00A15C55-8517-42AA-B614-E9B94910E393}</a:tableStyleId>
              </a:tblPr>
              <a:tblGrid>
                <a:gridCol w="6096000">
                  <a:extLst>
                    <a:ext uri="{9D8B030D-6E8A-4147-A177-3AD203B41FA5}">
                      <a16:colId xmlns:a16="http://schemas.microsoft.com/office/drawing/2014/main" val="3321780721"/>
                    </a:ext>
                  </a:extLst>
                </a:gridCol>
                <a:gridCol w="6096000">
                  <a:extLst>
                    <a:ext uri="{9D8B030D-6E8A-4147-A177-3AD203B41FA5}">
                      <a16:colId xmlns:a16="http://schemas.microsoft.com/office/drawing/2014/main" val="240736977"/>
                    </a:ext>
                  </a:extLst>
                </a:gridCol>
              </a:tblGrid>
              <a:tr h="919114">
                <a:tc>
                  <a:txBody>
                    <a:bodyPr/>
                    <a:lstStyle/>
                    <a:p>
                      <a:pPr algn="ctr"/>
                      <a:r>
                        <a:rPr lang="es-MX" sz="3600" dirty="0" smtClean="0">
                          <a:solidFill>
                            <a:srgbClr val="C00000"/>
                          </a:solidFill>
                          <a:latin typeface="Century Gothic" panose="020B0502020202020204" pitchFamily="34" charset="0"/>
                        </a:rPr>
                        <a:t>MARTES 10:00</a:t>
                      </a:r>
                      <a:r>
                        <a:rPr lang="es-MX" sz="3600" baseline="0" dirty="0" smtClean="0">
                          <a:solidFill>
                            <a:srgbClr val="C00000"/>
                          </a:solidFill>
                          <a:latin typeface="Century Gothic" panose="020B0502020202020204" pitchFamily="34" charset="0"/>
                        </a:rPr>
                        <a:t> AM </a:t>
                      </a:r>
                      <a:endParaRPr lang="es-ES_tradnl" sz="3600" dirty="0">
                        <a:solidFill>
                          <a:srgbClr val="C00000"/>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3200" dirty="0" smtClean="0">
                          <a:solidFill>
                            <a:srgbClr val="C00000"/>
                          </a:solidFill>
                          <a:latin typeface="Century Gothic" panose="020B0502020202020204" pitchFamily="34" charset="0"/>
                        </a:rPr>
                        <a:t>JUEVES 10:00</a:t>
                      </a:r>
                      <a:r>
                        <a:rPr lang="es-MX" sz="3200" baseline="0" dirty="0" smtClean="0">
                          <a:solidFill>
                            <a:srgbClr val="C00000"/>
                          </a:solidFill>
                          <a:latin typeface="Century Gothic" panose="020B0502020202020204" pitchFamily="34" charset="0"/>
                        </a:rPr>
                        <a:t> AM</a:t>
                      </a:r>
                      <a:endParaRPr lang="es-ES_tradnl" sz="3200" dirty="0" smtClean="0">
                        <a:solidFill>
                          <a:srgbClr val="C00000"/>
                        </a:solidFill>
                        <a:latin typeface="Century Gothic" panose="020B0502020202020204" pitchFamily="34" charset="0"/>
                      </a:endParaRPr>
                    </a:p>
                    <a:p>
                      <a:endParaRPr lang="es-ES_tradnl" sz="1400" dirty="0">
                        <a:latin typeface="Century Gothic" panose="020B0502020202020204" pitchFamily="34" charset="0"/>
                      </a:endParaRPr>
                    </a:p>
                  </a:txBody>
                  <a:tcPr/>
                </a:tc>
                <a:extLst>
                  <a:ext uri="{0D108BD9-81ED-4DB2-BD59-A6C34878D82A}">
                    <a16:rowId xmlns:a16="http://schemas.microsoft.com/office/drawing/2014/main" val="671180360"/>
                  </a:ext>
                </a:extLst>
              </a:tr>
              <a:tr h="742361">
                <a:tc>
                  <a:txBody>
                    <a:bodyPr/>
                    <a:lstStyle/>
                    <a:p>
                      <a:pPr algn="ctr"/>
                      <a:r>
                        <a:rPr lang="es-MX" sz="1800" dirty="0" smtClean="0">
                          <a:solidFill>
                            <a:srgbClr val="FF0066"/>
                          </a:solidFill>
                          <a:latin typeface="Century Gothic" panose="020B0502020202020204" pitchFamily="34" charset="0"/>
                        </a:rPr>
                        <a:t>Lorea Morgana Cerda</a:t>
                      </a:r>
                      <a:r>
                        <a:rPr lang="es-MX" sz="1800" baseline="0" dirty="0" smtClean="0">
                          <a:solidFill>
                            <a:srgbClr val="FF0066"/>
                          </a:solidFill>
                          <a:latin typeface="Century Gothic" panose="020B0502020202020204" pitchFamily="34" charset="0"/>
                        </a:rPr>
                        <a:t> Barraza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algn="ctr"/>
                      <a:r>
                        <a:rPr lang="es-MX" sz="1800" dirty="0" smtClean="0">
                          <a:solidFill>
                            <a:srgbClr val="002060"/>
                          </a:solidFill>
                          <a:latin typeface="Century Gothic" panose="020B0502020202020204" pitchFamily="34" charset="0"/>
                        </a:rPr>
                        <a:t>Carlos Milán Álvarez Saucedo</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1837205098"/>
                  </a:ext>
                </a:extLst>
              </a:tr>
              <a:tr h="742361">
                <a:tc>
                  <a:txBody>
                    <a:bodyPr/>
                    <a:lstStyle/>
                    <a:p>
                      <a:pPr algn="ctr"/>
                      <a:r>
                        <a:rPr lang="es-MX" sz="1800" dirty="0" smtClean="0">
                          <a:solidFill>
                            <a:srgbClr val="002060"/>
                          </a:solidFill>
                          <a:latin typeface="Century Gothic" panose="020B0502020202020204" pitchFamily="34" charset="0"/>
                        </a:rPr>
                        <a:t>Oliver</a:t>
                      </a:r>
                      <a:r>
                        <a:rPr lang="es-MX" sz="1800" baseline="0" dirty="0" smtClean="0">
                          <a:solidFill>
                            <a:srgbClr val="002060"/>
                          </a:solidFill>
                          <a:latin typeface="Century Gothic" panose="020B0502020202020204" pitchFamily="34" charset="0"/>
                        </a:rPr>
                        <a:t> Darío  Esquivel Rodríguez</a:t>
                      </a:r>
                      <a:endParaRPr lang="es-ES_tradnl" sz="1800" dirty="0" smtClean="0">
                        <a:solidFill>
                          <a:srgbClr val="002060"/>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Maydelin</a:t>
                      </a:r>
                      <a:r>
                        <a:rPr lang="es-MX" sz="1800" baseline="0" dirty="0" smtClean="0">
                          <a:solidFill>
                            <a:srgbClr val="FF0066"/>
                          </a:solidFill>
                          <a:latin typeface="Century Gothic" panose="020B0502020202020204" pitchFamily="34" charset="0"/>
                        </a:rPr>
                        <a:t> Gabriela Sánchez de la Cruz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185267859"/>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Samantha</a:t>
                      </a:r>
                      <a:r>
                        <a:rPr lang="es-MX" sz="1800" baseline="0" dirty="0" smtClean="0">
                          <a:solidFill>
                            <a:srgbClr val="FF0066"/>
                          </a:solidFill>
                          <a:latin typeface="Century Gothic" panose="020B0502020202020204" pitchFamily="34" charset="0"/>
                        </a:rPr>
                        <a:t> Ramírez Mendoza</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Juan Gael Sánchez</a:t>
                      </a:r>
                      <a:r>
                        <a:rPr lang="es-MX" sz="1800" baseline="0" dirty="0" smtClean="0">
                          <a:solidFill>
                            <a:srgbClr val="002060"/>
                          </a:solidFill>
                          <a:latin typeface="Century Gothic" panose="020B0502020202020204" pitchFamily="34" charset="0"/>
                        </a:rPr>
                        <a:t> Hernández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768762296"/>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Arianna</a:t>
                      </a:r>
                      <a:r>
                        <a:rPr lang="es-MX" sz="1800" baseline="0" dirty="0" smtClean="0">
                          <a:solidFill>
                            <a:srgbClr val="FF0066"/>
                          </a:solidFill>
                          <a:latin typeface="Century Gothic" panose="020B0502020202020204" pitchFamily="34" charset="0"/>
                        </a:rPr>
                        <a:t> Daniela González Jiménez</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0" dirty="0" smtClean="0">
                          <a:solidFill>
                            <a:srgbClr val="FF0066"/>
                          </a:solidFill>
                          <a:latin typeface="Century Gothic" panose="020B0502020202020204" pitchFamily="34" charset="0"/>
                        </a:rPr>
                        <a:t>Dalary Alexandra Aguillón</a:t>
                      </a:r>
                      <a:r>
                        <a:rPr lang="es-MX" sz="1800" b="0" baseline="0" dirty="0" smtClean="0">
                          <a:solidFill>
                            <a:srgbClr val="FF0066"/>
                          </a:solidFill>
                          <a:latin typeface="Century Gothic" panose="020B0502020202020204" pitchFamily="34" charset="0"/>
                        </a:rPr>
                        <a:t> Palomo </a:t>
                      </a:r>
                      <a:endParaRPr lang="es-ES_tradnl" sz="1800" b="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121428024"/>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Eunice Jetziba Constante Gámez</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algn="ctr"/>
                      <a:r>
                        <a:rPr lang="es-MX" sz="1800" dirty="0" smtClean="0">
                          <a:solidFill>
                            <a:srgbClr val="002060"/>
                          </a:solidFill>
                          <a:latin typeface="Century Gothic" panose="020B0502020202020204" pitchFamily="34" charset="0"/>
                        </a:rPr>
                        <a:t>Luciano Alejandro</a:t>
                      </a:r>
                      <a:r>
                        <a:rPr lang="es-MX" sz="1800" baseline="0" dirty="0" smtClean="0">
                          <a:solidFill>
                            <a:srgbClr val="002060"/>
                          </a:solidFill>
                          <a:latin typeface="Century Gothic" panose="020B0502020202020204" pitchFamily="34" charset="0"/>
                        </a:rPr>
                        <a:t> Garza de León </a:t>
                      </a:r>
                      <a:endParaRPr lang="es-ES_tradnl" sz="1800" dirty="0" smtClean="0">
                        <a:solidFill>
                          <a:srgbClr val="002060"/>
                        </a:solidFill>
                        <a:latin typeface="Century Gothic" panose="020B0502020202020204" pitchFamily="34" charset="0"/>
                      </a:endParaRPr>
                    </a:p>
                    <a:p>
                      <a:endParaRPr lang="es-ES_tradnl" sz="1800" dirty="0">
                        <a:latin typeface="Century Gothic" panose="020B0502020202020204" pitchFamily="34" charset="0"/>
                      </a:endParaRPr>
                    </a:p>
                  </a:txBody>
                  <a:tcPr/>
                </a:tc>
                <a:extLst>
                  <a:ext uri="{0D108BD9-81ED-4DB2-BD59-A6C34878D82A}">
                    <a16:rowId xmlns:a16="http://schemas.microsoft.com/office/drawing/2014/main" val="337783338"/>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María Isabella Hernández Sánchez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Irina Alejandra Calvillo Nuncio</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16779515"/>
                  </a:ext>
                </a:extLst>
              </a:tr>
              <a:tr h="7423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Abner</a:t>
                      </a:r>
                      <a:r>
                        <a:rPr lang="es-MX" sz="1800" baseline="0" dirty="0" smtClean="0">
                          <a:solidFill>
                            <a:srgbClr val="002060"/>
                          </a:solidFill>
                          <a:latin typeface="Century Gothic" panose="020B0502020202020204" pitchFamily="34" charset="0"/>
                        </a:rPr>
                        <a:t> Lissandro Leija del Llano</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Fernanda</a:t>
                      </a:r>
                      <a:r>
                        <a:rPr lang="es-MX" sz="1800" baseline="0" dirty="0" smtClean="0">
                          <a:solidFill>
                            <a:srgbClr val="FF0066"/>
                          </a:solidFill>
                          <a:latin typeface="Century Gothic" panose="020B0502020202020204" pitchFamily="34" charset="0"/>
                        </a:rPr>
                        <a:t> Mendoza Acosta</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2142578015"/>
                  </a:ext>
                </a:extLst>
              </a:tr>
              <a:tr h="742361">
                <a:tc>
                  <a:txBody>
                    <a:bodyPr/>
                    <a:lstStyle/>
                    <a:p>
                      <a:pPr algn="ctr"/>
                      <a:r>
                        <a:rPr lang="es-MX" sz="1800" dirty="0" smtClean="0">
                          <a:solidFill>
                            <a:srgbClr val="002060"/>
                          </a:solidFill>
                          <a:latin typeface="Century Gothic" panose="020B0502020202020204" pitchFamily="34" charset="0"/>
                        </a:rPr>
                        <a:t>Icker Mauricio</a:t>
                      </a:r>
                      <a:r>
                        <a:rPr lang="es-MX" sz="1800" baseline="0" dirty="0" smtClean="0">
                          <a:solidFill>
                            <a:srgbClr val="002060"/>
                          </a:solidFill>
                          <a:latin typeface="Century Gothic" panose="020B0502020202020204" pitchFamily="34" charset="0"/>
                        </a:rPr>
                        <a:t> Barrera González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Lya</a:t>
                      </a:r>
                      <a:r>
                        <a:rPr lang="es-MX" sz="1800" baseline="0" dirty="0" smtClean="0">
                          <a:solidFill>
                            <a:srgbClr val="FF0066"/>
                          </a:solidFill>
                          <a:latin typeface="Century Gothic" panose="020B0502020202020204" pitchFamily="34" charset="0"/>
                        </a:rPr>
                        <a:t> Itzayana Esquivel Castañeda</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351772859"/>
                  </a:ext>
                </a:extLst>
              </a:tr>
            </a:tbl>
          </a:graphicData>
        </a:graphic>
      </p:graphicFrame>
      <p:pic>
        <p:nvPicPr>
          <p:cNvPr id="1028" name="Picture 4" descr="https://i.pinimg.com/564x/70/a1/ee/70a1ee7021dcad8b21002397c00b24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755" y="2011680"/>
            <a:ext cx="2264489" cy="302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6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0" y="0"/>
          <a:ext cx="12192000" cy="6858000"/>
        </p:xfrm>
        <a:graphic>
          <a:graphicData uri="http://schemas.openxmlformats.org/drawingml/2006/table">
            <a:tbl>
              <a:tblPr firstRow="1" bandRow="1">
                <a:tableStyleId>{00A15C55-8517-42AA-B614-E9B94910E393}</a:tableStyleId>
              </a:tblPr>
              <a:tblGrid>
                <a:gridCol w="6096000">
                  <a:extLst>
                    <a:ext uri="{9D8B030D-6E8A-4147-A177-3AD203B41FA5}">
                      <a16:colId xmlns:a16="http://schemas.microsoft.com/office/drawing/2014/main" val="2794248778"/>
                    </a:ext>
                  </a:extLst>
                </a:gridCol>
                <a:gridCol w="6096000">
                  <a:extLst>
                    <a:ext uri="{9D8B030D-6E8A-4147-A177-3AD203B41FA5}">
                      <a16:colId xmlns:a16="http://schemas.microsoft.com/office/drawing/2014/main" val="4113570575"/>
                    </a:ext>
                  </a:extLst>
                </a:gridCol>
              </a:tblGrid>
              <a:tr h="833535">
                <a:tc>
                  <a:txBody>
                    <a:bodyPr/>
                    <a:lstStyle/>
                    <a:p>
                      <a:pPr algn="ctr"/>
                      <a:r>
                        <a:rPr lang="es-MX" sz="3600" dirty="0" smtClean="0">
                          <a:solidFill>
                            <a:srgbClr val="C00000"/>
                          </a:solidFill>
                          <a:latin typeface="Century Gothic" panose="020B0502020202020204" pitchFamily="34" charset="0"/>
                        </a:rPr>
                        <a:t>MARTES 10:00</a:t>
                      </a:r>
                      <a:r>
                        <a:rPr lang="es-MX" sz="3600" baseline="0" dirty="0" smtClean="0">
                          <a:solidFill>
                            <a:srgbClr val="C00000"/>
                          </a:solidFill>
                          <a:latin typeface="Century Gothic" panose="020B0502020202020204" pitchFamily="34" charset="0"/>
                        </a:rPr>
                        <a:t> AM </a:t>
                      </a:r>
                      <a:endParaRPr lang="es-ES_tradnl" sz="3600" dirty="0">
                        <a:solidFill>
                          <a:srgbClr val="C00000"/>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3200" dirty="0" smtClean="0">
                          <a:solidFill>
                            <a:srgbClr val="C00000"/>
                          </a:solidFill>
                          <a:latin typeface="Century Gothic" panose="020B0502020202020204" pitchFamily="34" charset="0"/>
                        </a:rPr>
                        <a:t>JUEVES 10:00</a:t>
                      </a:r>
                      <a:r>
                        <a:rPr lang="es-MX" sz="3200" baseline="0" dirty="0" smtClean="0">
                          <a:solidFill>
                            <a:srgbClr val="C00000"/>
                          </a:solidFill>
                          <a:latin typeface="Century Gothic" panose="020B0502020202020204" pitchFamily="34" charset="0"/>
                        </a:rPr>
                        <a:t> AM</a:t>
                      </a:r>
                      <a:endParaRPr lang="es-ES_tradnl" sz="3200" dirty="0" smtClean="0">
                        <a:solidFill>
                          <a:srgbClr val="C00000"/>
                        </a:solidFill>
                        <a:latin typeface="Century Gothic" panose="020B0502020202020204" pitchFamily="34" charset="0"/>
                      </a:endParaRPr>
                    </a:p>
                  </a:txBody>
                  <a:tcPr/>
                </a:tc>
                <a:extLst>
                  <a:ext uri="{0D108BD9-81ED-4DB2-BD59-A6C34878D82A}">
                    <a16:rowId xmlns:a16="http://schemas.microsoft.com/office/drawing/2014/main" val="2167137895"/>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Mateo Herrera</a:t>
                      </a:r>
                      <a:r>
                        <a:rPr lang="es-MX" sz="1800" baseline="0" dirty="0" smtClean="0">
                          <a:solidFill>
                            <a:srgbClr val="002060"/>
                          </a:solidFill>
                          <a:latin typeface="Century Gothic" panose="020B0502020202020204" pitchFamily="34" charset="0"/>
                        </a:rPr>
                        <a:t> Cortes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Santiago Arriaga Sánchez</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887707808"/>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Briana Mariel Nuñez Armendáriz</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América</a:t>
                      </a:r>
                      <a:r>
                        <a:rPr lang="es-MX" sz="1800" baseline="0" dirty="0" smtClean="0">
                          <a:solidFill>
                            <a:srgbClr val="FF0066"/>
                          </a:solidFill>
                          <a:latin typeface="Century Gothic" panose="020B0502020202020204" pitchFamily="34" charset="0"/>
                        </a:rPr>
                        <a:t> Monserrat Blanco Mendoza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571798995"/>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Ángel</a:t>
                      </a:r>
                      <a:r>
                        <a:rPr lang="es-MX" sz="1800" baseline="0" dirty="0" smtClean="0">
                          <a:solidFill>
                            <a:srgbClr val="002060"/>
                          </a:solidFill>
                          <a:latin typeface="Century Gothic" panose="020B0502020202020204" pitchFamily="34" charset="0"/>
                        </a:rPr>
                        <a:t> Oiram Reyes Barboza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Abraham</a:t>
                      </a:r>
                      <a:r>
                        <a:rPr lang="es-MX" sz="1800" baseline="0" dirty="0" smtClean="0">
                          <a:solidFill>
                            <a:srgbClr val="002060"/>
                          </a:solidFill>
                          <a:latin typeface="Century Gothic" panose="020B0502020202020204" pitchFamily="34" charset="0"/>
                        </a:rPr>
                        <a:t> Eduardo Castillo Gómez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3297612477"/>
                  </a:ext>
                </a:extLst>
              </a:tr>
              <a:tr h="928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Elian Godoy de León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Alan Orlando Esquivel Cedillo</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4219944826"/>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Miguel Santiago Padilla Ramos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solidFill>
                            <a:srgbClr val="FF0066"/>
                          </a:solidFill>
                          <a:latin typeface="Century Gothic" panose="020B0502020202020204" pitchFamily="34" charset="0"/>
                        </a:rPr>
                        <a:t>Keily</a:t>
                      </a:r>
                      <a:r>
                        <a:rPr lang="es-MX" sz="1800" baseline="0" dirty="0" smtClean="0">
                          <a:solidFill>
                            <a:srgbClr val="FF0066"/>
                          </a:solidFill>
                          <a:latin typeface="Century Gothic" panose="020B0502020202020204" pitchFamily="34" charset="0"/>
                        </a:rPr>
                        <a:t> </a:t>
                      </a:r>
                      <a:r>
                        <a:rPr lang="es-MX" sz="1800" baseline="0" dirty="0" err="1" smtClean="0">
                          <a:solidFill>
                            <a:srgbClr val="FF0066"/>
                          </a:solidFill>
                          <a:latin typeface="Century Gothic" panose="020B0502020202020204" pitchFamily="34" charset="0"/>
                        </a:rPr>
                        <a:t>Hermalloni</a:t>
                      </a:r>
                      <a:r>
                        <a:rPr lang="es-MX" sz="1800" baseline="0" dirty="0" smtClean="0">
                          <a:solidFill>
                            <a:srgbClr val="FF0066"/>
                          </a:solidFill>
                          <a:latin typeface="Century Gothic" panose="020B0502020202020204" pitchFamily="34" charset="0"/>
                        </a:rPr>
                        <a:t> Galván Betancourt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840631853"/>
                  </a:ext>
                </a:extLst>
              </a:tr>
              <a:tr h="833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err="1" smtClean="0">
                          <a:solidFill>
                            <a:srgbClr val="FF0066"/>
                          </a:solidFill>
                          <a:latin typeface="Century Gothic" panose="020B0502020202020204" pitchFamily="34" charset="0"/>
                        </a:rPr>
                        <a:t>Asly</a:t>
                      </a:r>
                      <a:r>
                        <a:rPr lang="es-MX" sz="1800" dirty="0" smtClean="0">
                          <a:solidFill>
                            <a:srgbClr val="FF0066"/>
                          </a:solidFill>
                          <a:latin typeface="Century Gothic" panose="020B0502020202020204" pitchFamily="34" charset="0"/>
                        </a:rPr>
                        <a:t> Dayana Guevara Vielma </a:t>
                      </a:r>
                      <a:endParaRPr lang="es-ES_tradnl" sz="1800" dirty="0" smtClean="0">
                        <a:solidFill>
                          <a:srgbClr val="FF0066"/>
                        </a:solidFill>
                        <a:latin typeface="Century Gothic" panose="020B0502020202020204" pitchFamily="34" charset="0"/>
                      </a:endParaRPr>
                    </a:p>
                    <a:p>
                      <a:pPr algn="ctr"/>
                      <a:endParaRPr lang="es-ES_tradnl" sz="1800"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Alan Leonardo García</a:t>
                      </a:r>
                      <a:r>
                        <a:rPr lang="es-MX" sz="1800" baseline="0" dirty="0" smtClean="0">
                          <a:solidFill>
                            <a:srgbClr val="002060"/>
                          </a:solidFill>
                          <a:latin typeface="Century Gothic" panose="020B0502020202020204" pitchFamily="34" charset="0"/>
                        </a:rPr>
                        <a:t> Dimas </a:t>
                      </a:r>
                      <a:endParaRPr lang="es-ES_tradnl" sz="1800" dirty="0" smtClean="0">
                        <a:solidFill>
                          <a:srgbClr val="002060"/>
                        </a:solidFill>
                        <a:latin typeface="Century Gothic" panose="020B0502020202020204" pitchFamily="34" charset="0"/>
                      </a:endParaRPr>
                    </a:p>
                    <a:p>
                      <a:pPr algn="ctr"/>
                      <a:endParaRPr lang="es-ES_tradnl" sz="1800" dirty="0">
                        <a:latin typeface="Century Gothic" panose="020B0502020202020204" pitchFamily="34" charset="0"/>
                      </a:endParaRPr>
                    </a:p>
                  </a:txBody>
                  <a:tcPr/>
                </a:tc>
                <a:extLst>
                  <a:ext uri="{0D108BD9-81ED-4DB2-BD59-A6C34878D82A}">
                    <a16:rowId xmlns:a16="http://schemas.microsoft.com/office/drawing/2014/main" val="2868454885"/>
                  </a:ext>
                </a:extLst>
              </a:tr>
              <a:tr h="928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FF0066"/>
                          </a:solidFill>
                          <a:latin typeface="Century Gothic" panose="020B0502020202020204" pitchFamily="34" charset="0"/>
                        </a:rPr>
                        <a:t>Tania Renata Rodríguez Vega</a:t>
                      </a:r>
                      <a:endParaRPr lang="es-ES_tradnl" sz="1800" dirty="0" smtClean="0">
                        <a:solidFill>
                          <a:srgbClr val="FF0066"/>
                        </a:solidFill>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rgbClr val="002060"/>
                          </a:solidFill>
                          <a:latin typeface="Century Gothic" panose="020B0502020202020204" pitchFamily="34" charset="0"/>
                        </a:rPr>
                        <a:t>Dylan Yibran</a:t>
                      </a:r>
                      <a:r>
                        <a:rPr lang="es-MX" sz="1800" baseline="0" dirty="0" smtClean="0">
                          <a:solidFill>
                            <a:srgbClr val="002060"/>
                          </a:solidFill>
                          <a:latin typeface="Century Gothic" panose="020B0502020202020204" pitchFamily="34" charset="0"/>
                        </a:rPr>
                        <a:t> Vielma Rodríguez </a:t>
                      </a:r>
                      <a:endParaRPr lang="es-ES_tradnl" sz="1800" dirty="0" smtClean="0">
                        <a:solidFill>
                          <a:srgbClr val="002060"/>
                        </a:solidFill>
                        <a:latin typeface="Century Gothic" panose="020B0502020202020204" pitchFamily="34" charset="0"/>
                      </a:endParaRPr>
                    </a:p>
                  </a:txBody>
                  <a:tcPr/>
                </a:tc>
                <a:extLst>
                  <a:ext uri="{0D108BD9-81ED-4DB2-BD59-A6C34878D82A}">
                    <a16:rowId xmlns:a16="http://schemas.microsoft.com/office/drawing/2014/main" val="3249579119"/>
                  </a:ext>
                </a:extLst>
              </a:tr>
            </a:tbl>
          </a:graphicData>
        </a:graphic>
      </p:graphicFrame>
      <p:pic>
        <p:nvPicPr>
          <p:cNvPr id="3" name="Picture 4" descr="https://i.pinimg.com/564x/70/a1/ee/70a1ee7021dcad8b21002397c00b24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755" y="2011680"/>
            <a:ext cx="2264489" cy="302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8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102070410"/>
              </p:ext>
            </p:extLst>
          </p:nvPr>
        </p:nvGraphicFramePr>
        <p:xfrm>
          <a:off x="0" y="0"/>
          <a:ext cx="12191999" cy="2310925"/>
        </p:xfrm>
        <a:graphic>
          <a:graphicData uri="http://schemas.openxmlformats.org/drawingml/2006/table">
            <a:tbl>
              <a:tblPr firstRow="1" bandRow="1">
                <a:tableStyleId>{00A15C55-8517-42AA-B614-E9B94910E393}</a:tableStyleId>
              </a:tblPr>
              <a:tblGrid>
                <a:gridCol w="12191999">
                  <a:extLst>
                    <a:ext uri="{9D8B030D-6E8A-4147-A177-3AD203B41FA5}">
                      <a16:colId xmlns:a16="http://schemas.microsoft.com/office/drawing/2014/main" val="1719882468"/>
                    </a:ext>
                  </a:extLst>
                </a:gridCol>
              </a:tblGrid>
              <a:tr h="694642">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Martes </a:t>
                      </a:r>
                      <a:r>
                        <a:rPr lang="es-MX" sz="1400" baseline="0" dirty="0" smtClean="0">
                          <a:latin typeface="Century Gothic" panose="020B0502020202020204" pitchFamily="34" charset="0"/>
                        </a:rPr>
                        <a:t>29 </a:t>
                      </a:r>
                      <a:r>
                        <a:rPr lang="es-MX" sz="1400" baseline="0" dirty="0" smtClean="0">
                          <a:latin typeface="Century Gothic" panose="020B0502020202020204" pitchFamily="34" charset="0"/>
                        </a:rPr>
                        <a:t>junio </a:t>
                      </a:r>
                      <a:r>
                        <a:rPr lang="es-MX" sz="1400" dirty="0" smtClean="0">
                          <a:latin typeface="Century Gothic" panose="020B0502020202020204" pitchFamily="34" charset="0"/>
                        </a:rPr>
                        <a:t>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50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b="0" dirty="0" smtClean="0">
                          <a:latin typeface="Century Gothic" panose="020B0502020202020204" pitchFamily="34" charset="0"/>
                        </a:rPr>
                        <a:t>Exploración</a:t>
                      </a:r>
                      <a:r>
                        <a:rPr lang="es-MX" sz="1600" b="0" baseline="0" dirty="0" smtClean="0">
                          <a:latin typeface="Century Gothic" panose="020B0502020202020204" pitchFamily="34" charset="0"/>
                        </a:rPr>
                        <a:t> y conocimiento del mundo natural y social </a:t>
                      </a:r>
                      <a:r>
                        <a:rPr lang="es-MX" sz="1600" dirty="0" smtClean="0">
                          <a:latin typeface="Century Gothic" panose="020B0502020202020204" pitchFamily="34" charset="0"/>
                        </a:rPr>
                        <a:t>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381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Reconoce y valora costumbres y tradiciones que se manifiestan en los grupos sociales a los que pertenece. </a:t>
                      </a:r>
                      <a:endParaRPr lang="es-MX" sz="1600" b="1" dirty="0" smtClean="0">
                        <a:latin typeface="Century Gothic" panose="020B0502020202020204" pitchFamily="34" charset="0"/>
                      </a:endParaRPr>
                    </a:p>
                  </a:txBody>
                  <a:tcPr/>
                </a:tc>
                <a:extLst>
                  <a:ext uri="{0D108BD9-81ED-4DB2-BD59-A6C34878D82A}">
                    <a16:rowId xmlns:a16="http://schemas.microsoft.com/office/drawing/2014/main" val="667057572"/>
                  </a:ext>
                </a:extLst>
              </a:tr>
              <a:tr h="650185">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Festividades y conmemoraciones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Comprende el significado de las festividades y conmemoraciones más importantes para su comunidad. </a:t>
                      </a:r>
                      <a:endParaRPr lang="es-ES_tradnl" sz="160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3" name="Imagen 2"/>
          <p:cNvPicPr>
            <a:picLocks noChangeAspect="1"/>
          </p:cNvPicPr>
          <p:nvPr/>
        </p:nvPicPr>
        <p:blipFill rotWithShape="1">
          <a:blip r:embed="rId2"/>
          <a:srcRect l="16607" t="17991" r="17233" b="17455"/>
          <a:stretch/>
        </p:blipFill>
        <p:spPr>
          <a:xfrm>
            <a:off x="3295797" y="6400800"/>
            <a:ext cx="374866" cy="365760"/>
          </a:xfrm>
          <a:prstGeom prst="rect">
            <a:avLst/>
          </a:prstGeom>
        </p:spPr>
      </p:pic>
      <p:pic>
        <p:nvPicPr>
          <p:cNvPr id="4" name="Imagen 3"/>
          <p:cNvPicPr>
            <a:picLocks noChangeAspect="1"/>
          </p:cNvPicPr>
          <p:nvPr/>
        </p:nvPicPr>
        <p:blipFill rotWithShape="1">
          <a:blip r:embed="rId3"/>
          <a:srcRect l="5888" t="16430" r="7022" b="17332"/>
          <a:stretch/>
        </p:blipFill>
        <p:spPr>
          <a:xfrm>
            <a:off x="3796937" y="6028048"/>
            <a:ext cx="971006" cy="738512"/>
          </a:xfrm>
          <a:prstGeom prst="rect">
            <a:avLst/>
          </a:prstGeom>
        </p:spPr>
      </p:pic>
      <p:sp>
        <p:nvSpPr>
          <p:cNvPr id="7" name="Rectángulo redondeado 6"/>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40572469"/>
              </p:ext>
            </p:extLst>
          </p:nvPr>
        </p:nvGraphicFramePr>
        <p:xfrm>
          <a:off x="-1" y="2310925"/>
          <a:ext cx="12191999" cy="3735605"/>
        </p:xfrm>
        <a:graphic>
          <a:graphicData uri="http://schemas.openxmlformats.org/drawingml/2006/table">
            <a:tbl>
              <a:tblPr firstRow="1" bandRow="1">
                <a:tableStyleId>{17292A2E-F333-43FB-9621-5CBBE7FDCDCB}</a:tableStyleId>
              </a:tblPr>
              <a:tblGrid>
                <a:gridCol w="5734595">
                  <a:extLst>
                    <a:ext uri="{9D8B030D-6E8A-4147-A177-3AD203B41FA5}">
                      <a16:colId xmlns:a16="http://schemas.microsoft.com/office/drawing/2014/main" val="2134505713"/>
                    </a:ext>
                  </a:extLst>
                </a:gridCol>
                <a:gridCol w="3605349">
                  <a:extLst>
                    <a:ext uri="{9D8B030D-6E8A-4147-A177-3AD203B41FA5}">
                      <a16:colId xmlns:a16="http://schemas.microsoft.com/office/drawing/2014/main" val="2351731104"/>
                    </a:ext>
                  </a:extLst>
                </a:gridCol>
                <a:gridCol w="2852055">
                  <a:extLst>
                    <a:ext uri="{9D8B030D-6E8A-4147-A177-3AD203B41FA5}">
                      <a16:colId xmlns:a16="http://schemas.microsoft.com/office/drawing/2014/main" val="3846312822"/>
                    </a:ext>
                  </a:extLst>
                </a:gridCol>
              </a:tblGrid>
              <a:tr h="858842">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876763">
                <a:tc>
                  <a:txBody>
                    <a:bodyPr/>
                    <a:lstStyle/>
                    <a:p>
                      <a:pPr marL="285750" indent="-285750">
                        <a:buFont typeface="Wingdings" panose="05000000000000000000" pitchFamily="2" charset="2"/>
                        <a:buChar char="ü"/>
                      </a:pPr>
                      <a:r>
                        <a:rPr lang="es-MX" sz="1200" dirty="0" smtClean="0">
                          <a:latin typeface="Century Gothic" panose="020B0502020202020204" pitchFamily="34" charset="0"/>
                        </a:rPr>
                        <a:t>Observa el programa APRENDE EN CASA III</a:t>
                      </a:r>
                    </a:p>
                    <a:p>
                      <a:pPr marL="0" indent="0">
                        <a:buFont typeface="Wingdings" panose="05000000000000000000" pitchFamily="2" charset="2"/>
                        <a:buNone/>
                      </a:pPr>
                      <a:r>
                        <a:rPr lang="es-ES" sz="1400" dirty="0" smtClean="0">
                          <a:latin typeface="Century Gothic" panose="020B0502020202020204" pitchFamily="34" charset="0"/>
                        </a:rPr>
                        <a:t>Ya estamos a punto de culminar este ciclo escolar, todos estamos muy orgullosos de ti porque has hecho un gran trabajo, te has esforzado a pesar de todos los obstáculos que se interpusieron en tu camino, fuiste fuerte y aprendiste tanto desde casa, cuidándote a ti y a los demás, comprendiste todos los cambios que nos tocó vivir a todos y fuiste parte de nuestras alegrías. Por eso y más quiero que sepas que el final de esta etapa es motivo de celebración. Fíjate en todas las conmemoraciones que se llevarán a cabo próximamente y anótalas en un calendario. </a:t>
                      </a:r>
                      <a:endParaRPr lang="es-ES_tradnl" sz="1400" dirty="0" smtClean="0">
                        <a:latin typeface="Century Gothic" panose="020B0502020202020204" pitchFamily="34" charset="0"/>
                      </a:endParaRPr>
                    </a:p>
                  </a:txBody>
                  <a:tcPr/>
                </a:tc>
                <a:tc>
                  <a:txBody>
                    <a:bodyPr/>
                    <a:lstStyle/>
                    <a:p>
                      <a:pPr marL="285750" indent="-285750">
                        <a:buFont typeface="Arial" panose="020B0604020202020204" pitchFamily="34" charset="0"/>
                        <a:buChar char="•"/>
                      </a:pPr>
                      <a:r>
                        <a:rPr lang="es-ES" sz="1400" dirty="0" smtClean="0">
                          <a:latin typeface="Century Gothic" panose="020B0502020202020204" pitchFamily="34" charset="0"/>
                        </a:rPr>
                        <a:t>Es momento de organizar de qué manera festejarán el término de este ciclo escolar, puede ser el inicio de una tradición familiar. Festejar no significa hacer una fiesta en grande, sino dedicar una actividad, una salida, una comida, un detalle en especial para recordar este logro. </a:t>
                      </a:r>
                    </a:p>
                    <a:p>
                      <a:pPr marL="285750" indent="-285750">
                        <a:buFont typeface="Arial" panose="020B0604020202020204" pitchFamily="34" charset="0"/>
                        <a:buChar char="•"/>
                      </a:pPr>
                      <a:r>
                        <a:rPr lang="es-ES" sz="1400" dirty="0" smtClean="0">
                          <a:latin typeface="Century Gothic" panose="020B0502020202020204" pitchFamily="34" charset="0"/>
                        </a:rPr>
                        <a:t>Dar incentivos para cada logro es muy importante porque animamos a que sigan esforzándose.</a:t>
                      </a:r>
                      <a:endParaRPr lang="es-ES_tradnl" sz="1400" dirty="0">
                        <a:latin typeface="Century Gothic" panose="020B0502020202020204" pitchFamily="34" charset="0"/>
                      </a:endParaRPr>
                    </a:p>
                  </a:txBody>
                  <a:tcPr/>
                </a:tc>
                <a:tc>
                  <a:txBody>
                    <a:bodyPr/>
                    <a:lstStyle/>
                    <a:p>
                      <a:r>
                        <a:rPr lang="es-MX" dirty="0" smtClean="0">
                          <a:latin typeface="Century Gothic" panose="020B0502020202020204" pitchFamily="34" charset="0"/>
                        </a:rPr>
                        <a:t>Cuaderno </a:t>
                      </a:r>
                    </a:p>
                    <a:p>
                      <a:r>
                        <a:rPr lang="es-MX" dirty="0" smtClean="0">
                          <a:latin typeface="Century Gothic" panose="020B0502020202020204" pitchFamily="34" charset="0"/>
                        </a:rPr>
                        <a:t>Lápiz </a:t>
                      </a:r>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301204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 y="-1"/>
            <a:ext cx="12192001" cy="6858001"/>
          </a:xfrm>
          <a:prstGeom prst="rect">
            <a:avLst/>
          </a:prstGeom>
        </p:spPr>
      </p:pic>
    </p:spTree>
    <p:extLst>
      <p:ext uri="{BB962C8B-B14F-4D97-AF65-F5344CB8AC3E}">
        <p14:creationId xmlns:p14="http://schemas.microsoft.com/office/powerpoint/2010/main" val="56245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6227126"/>
              </p:ext>
            </p:extLst>
          </p:nvPr>
        </p:nvGraphicFramePr>
        <p:xfrm>
          <a:off x="0" y="1"/>
          <a:ext cx="12191999" cy="2321012"/>
        </p:xfrm>
        <a:graphic>
          <a:graphicData uri="http://schemas.openxmlformats.org/drawingml/2006/table">
            <a:tbl>
              <a:tblPr firstRow="1" bandRow="1">
                <a:tableStyleId>{00A15C55-8517-42AA-B614-E9B94910E393}</a:tableStyleId>
              </a:tblPr>
              <a:tblGrid>
                <a:gridCol w="12191999">
                  <a:extLst>
                    <a:ext uri="{9D8B030D-6E8A-4147-A177-3AD203B41FA5}">
                      <a16:colId xmlns:a16="http://schemas.microsoft.com/office/drawing/2014/main" val="1719882468"/>
                    </a:ext>
                  </a:extLst>
                </a:gridCol>
              </a:tblGrid>
              <a:tr h="701647">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Martes </a:t>
                      </a:r>
                      <a:r>
                        <a:rPr lang="es-MX" sz="1400" baseline="0" dirty="0" smtClean="0">
                          <a:latin typeface="Century Gothic" panose="020B0502020202020204" pitchFamily="34" charset="0"/>
                        </a:rPr>
                        <a:t>29 </a:t>
                      </a:r>
                      <a:r>
                        <a:rPr lang="es-MX" sz="1400" baseline="0" dirty="0" smtClean="0">
                          <a:latin typeface="Century Gothic" panose="020B0502020202020204" pitchFamily="34" charset="0"/>
                        </a:rPr>
                        <a:t>junio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53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b="0" dirty="0" smtClean="0">
                          <a:latin typeface="Century Gothic" panose="020B0502020202020204" pitchFamily="34" charset="0"/>
                        </a:rPr>
                        <a:t>Pensamiento</a:t>
                      </a:r>
                      <a:r>
                        <a:rPr lang="es-MX" sz="1600" b="0" baseline="0" dirty="0" smtClean="0">
                          <a:latin typeface="Century Gothic" panose="020B0502020202020204" pitchFamily="34" charset="0"/>
                        </a:rPr>
                        <a:t> matemático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05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 </a:t>
                      </a:r>
                      <a:r>
                        <a:rPr lang="es-ES" sz="1600" dirty="0" smtClean="0">
                          <a:latin typeface="Century Gothic" panose="020B0502020202020204" pitchFamily="34" charset="0"/>
                        </a:rPr>
                        <a:t>Ubica objetos y lugares cuya ubicación desconoce, a través de la interpretación de relaciones espaciales y puntos de referencia.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56742">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¿Cómo llego a…? </a:t>
                      </a:r>
                      <a:r>
                        <a:rPr lang="es-MX" sz="1600" b="1" baseline="0" dirty="0" smtClean="0">
                          <a:latin typeface="Century Gothic" panose="020B0502020202020204" pitchFamily="34" charset="0"/>
                        </a:rPr>
                        <a:t>Énfasis</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Diseña y representa de manera gráfica recorridos y trayectorias.</a:t>
                      </a:r>
                      <a:endParaRPr lang="es-ES_tradnl" sz="1600" b="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3" name="Imagen 2"/>
          <p:cNvPicPr>
            <a:picLocks noChangeAspect="1"/>
          </p:cNvPicPr>
          <p:nvPr/>
        </p:nvPicPr>
        <p:blipFill rotWithShape="1">
          <a:blip r:embed="rId2"/>
          <a:srcRect l="16607" t="17991" r="17233" b="17455"/>
          <a:stretch/>
        </p:blipFill>
        <p:spPr>
          <a:xfrm>
            <a:off x="4685013" y="5943600"/>
            <a:ext cx="374866" cy="365760"/>
          </a:xfrm>
          <a:prstGeom prst="rect">
            <a:avLst/>
          </a:prstGeom>
        </p:spPr>
      </p:pic>
      <p:sp>
        <p:nvSpPr>
          <p:cNvPr id="7" name="Rectángulo redondeado 6"/>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pic>
        <p:nvPicPr>
          <p:cNvPr id="6" name="Imagen 5"/>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446134808"/>
              </p:ext>
            </p:extLst>
          </p:nvPr>
        </p:nvGraphicFramePr>
        <p:xfrm>
          <a:off x="1" y="2212816"/>
          <a:ext cx="12191999" cy="4186647"/>
        </p:xfrm>
        <a:graphic>
          <a:graphicData uri="http://schemas.openxmlformats.org/drawingml/2006/table">
            <a:tbl>
              <a:tblPr firstRow="1" bandRow="1">
                <a:tableStyleId>{17292A2E-F333-43FB-9621-5CBBE7FDCDCB}</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925287">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740183">
                <a:tc>
                  <a:txBody>
                    <a:bodyPr/>
                    <a:lstStyle/>
                    <a:p>
                      <a:pPr marL="285750" indent="-285750">
                        <a:buFont typeface="Wingdings" panose="05000000000000000000" pitchFamily="2" charset="2"/>
                        <a:buChar char="ü"/>
                      </a:pPr>
                      <a:r>
                        <a:rPr lang="es-MX" sz="1600" dirty="0" smtClean="0">
                          <a:latin typeface="Century Gothic" panose="020B0502020202020204" pitchFamily="34" charset="0"/>
                        </a:rPr>
                        <a:t>Observa el programa APRENDE EN CASA </a:t>
                      </a:r>
                      <a:r>
                        <a:rPr lang="es-MX" sz="1600" dirty="0" smtClean="0">
                          <a:latin typeface="Century Gothic" panose="020B0502020202020204" pitchFamily="34" charset="0"/>
                        </a:rPr>
                        <a:t>III</a:t>
                      </a:r>
                    </a:p>
                    <a:p>
                      <a:pPr marL="285750" indent="-285750">
                        <a:buFont typeface="Wingdings" panose="05000000000000000000" pitchFamily="2" charset="2"/>
                        <a:buChar char="ü"/>
                      </a:pPr>
                      <a:r>
                        <a:rPr lang="es-ES" sz="1600" dirty="0" smtClean="0">
                          <a:latin typeface="Century Gothic" panose="020B0502020202020204" pitchFamily="34" charset="0"/>
                        </a:rPr>
                        <a:t>¿Me puedes decir cómo llegar de tu casa a tu lugar favorito? Puede ser un restaurante, un parque, la casa de un familiar, a dónde tu quieras. Debes fijarte por dónde pasar cuando vas hacia ese destino y hacerme un mapa sobre ello. Asegúrate de incluir pistas para que yo pueda saber cómo llegar. </a:t>
                      </a:r>
                    </a:p>
                    <a:p>
                      <a:pPr marL="285750" indent="-285750">
                        <a:buFont typeface="Wingdings" panose="05000000000000000000" pitchFamily="2" charset="2"/>
                        <a:buChar char="ü"/>
                      </a:pPr>
                      <a:r>
                        <a:rPr lang="es-ES" sz="1600" dirty="0" smtClean="0">
                          <a:latin typeface="Century Gothic" panose="020B0502020202020204" pitchFamily="34" charset="0"/>
                        </a:rPr>
                        <a:t> También puedes hacer un dibujo del recorrido que haces para llegar de la entrada de tu casa a tu cuarto. Debes observar todo lo que tienes que agregar en el mapa para que se entienda bien la trayectoria.</a:t>
                      </a:r>
                      <a:endParaRPr lang="es-MX" sz="1600" dirty="0" smtClean="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b="1" baseline="0" dirty="0" smtClean="0">
                        <a:solidFill>
                          <a:srgbClr val="FF0000"/>
                        </a:solidFill>
                        <a:latin typeface="Century Gothic" panose="020B0502020202020204" pitchFamily="34" charset="0"/>
                      </a:endParaRPr>
                    </a:p>
                  </a:txBody>
                  <a:tcPr/>
                </a:tc>
                <a:tc>
                  <a:txBody>
                    <a:bodyPr/>
                    <a:lstStyle/>
                    <a:p>
                      <a:r>
                        <a:rPr lang="es-MX" baseline="0" dirty="0" smtClean="0">
                          <a:latin typeface="Century Gothic" panose="020B0502020202020204" pitchFamily="34" charset="0"/>
                        </a:rPr>
                        <a:t>Croquis</a:t>
                      </a:r>
                    </a:p>
                    <a:p>
                      <a:r>
                        <a:rPr lang="es-MX" baseline="0" dirty="0" smtClean="0">
                          <a:latin typeface="Century Gothic" panose="020B0502020202020204" pitchFamily="34" charset="0"/>
                        </a:rPr>
                        <a:t>Lápiz</a:t>
                      </a:r>
                    </a:p>
                    <a:p>
                      <a:r>
                        <a:rPr lang="es-MX" baseline="0" dirty="0" smtClean="0">
                          <a:latin typeface="Century Gothic" panose="020B0502020202020204" pitchFamily="34" charset="0"/>
                        </a:rPr>
                        <a:t>Colores</a:t>
                      </a:r>
                    </a:p>
                    <a:p>
                      <a:r>
                        <a:rPr lang="es-MX" baseline="0" dirty="0" smtClean="0">
                          <a:latin typeface="Century Gothic" panose="020B0502020202020204" pitchFamily="34" charset="0"/>
                        </a:rPr>
                        <a:t>Cuaderno</a:t>
                      </a:r>
                    </a:p>
                    <a:p>
                      <a:endParaRPr lang="es-MX" baseline="0"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
        <p:nvSpPr>
          <p:cNvPr id="9" name="Rectángulo redondeado 8"/>
          <p:cNvSpPr/>
          <p:nvPr/>
        </p:nvSpPr>
        <p:spPr>
          <a:xfrm>
            <a:off x="5995851" y="4145810"/>
            <a:ext cx="2338252" cy="1438445"/>
          </a:xfrm>
          <a:prstGeom prst="roundRect">
            <a:avLst/>
          </a:prstGeom>
          <a:ln w="762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latin typeface="Century Gothic" panose="020B0502020202020204" pitchFamily="34" charset="0"/>
              </a:rPr>
              <a:t>Esta actividad SI </a:t>
            </a:r>
            <a:r>
              <a:rPr lang="es-MX" b="1" dirty="0" smtClean="0">
                <a:solidFill>
                  <a:srgbClr val="FF0000"/>
                </a:solidFill>
                <a:latin typeface="Century Gothic" panose="020B0502020202020204" pitchFamily="34" charset="0"/>
              </a:rPr>
              <a:t>SÚBELA A FACEBOOK </a:t>
            </a:r>
            <a:endParaRPr lang="es-ES_tradnl"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96934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123" t="15625" r="23260" b="9018"/>
          <a:stretch/>
        </p:blipFill>
        <p:spPr>
          <a:xfrm>
            <a:off x="0" y="-1"/>
            <a:ext cx="12192000" cy="6829857"/>
          </a:xfrm>
          <a:prstGeom prst="rect">
            <a:avLst/>
          </a:prstGeom>
        </p:spPr>
      </p:pic>
    </p:spTree>
    <p:extLst>
      <p:ext uri="{BB962C8B-B14F-4D97-AF65-F5344CB8AC3E}">
        <p14:creationId xmlns:p14="http://schemas.microsoft.com/office/powerpoint/2010/main" val="352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redondeado 7"/>
          <p:cNvSpPr/>
          <p:nvPr/>
        </p:nvSpPr>
        <p:spPr>
          <a:xfrm>
            <a:off x="8660674" y="5721531"/>
            <a:ext cx="2913017" cy="80989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s-MX" sz="1600" b="1" dirty="0" smtClean="0">
                <a:latin typeface="Century Gothic" panose="020B0502020202020204" pitchFamily="34" charset="0"/>
              </a:rPr>
              <a:t>Medio de contacto:  </a:t>
            </a:r>
            <a:endParaRPr lang="es-ES_tradnl" sz="1600" b="1"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85786550"/>
              </p:ext>
            </p:extLst>
          </p:nvPr>
        </p:nvGraphicFramePr>
        <p:xfrm>
          <a:off x="0" y="0"/>
          <a:ext cx="12191999" cy="2348497"/>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1719882468"/>
                    </a:ext>
                  </a:extLst>
                </a:gridCol>
              </a:tblGrid>
              <a:tr h="720734">
                <a:tc>
                  <a:txBody>
                    <a:bodyPr/>
                    <a:lstStyle/>
                    <a:p>
                      <a:pPr algn="ctr"/>
                      <a:r>
                        <a:rPr lang="es-MX" sz="1400" dirty="0" smtClean="0">
                          <a:latin typeface="Century Gothic" panose="020B0502020202020204" pitchFamily="34" charset="0"/>
                        </a:rPr>
                        <a:t>Jardín de niños “Diego Rivera” T.M </a:t>
                      </a:r>
                    </a:p>
                    <a:p>
                      <a:pPr algn="ctr"/>
                      <a:r>
                        <a:rPr lang="es-MX" sz="1400" dirty="0" smtClean="0">
                          <a:latin typeface="Century Gothic" panose="020B0502020202020204" pitchFamily="34" charset="0"/>
                        </a:rPr>
                        <a:t>Plan de trabajo:</a:t>
                      </a:r>
                      <a:r>
                        <a:rPr lang="es-MX" sz="1400" baseline="0" dirty="0" smtClean="0">
                          <a:latin typeface="Century Gothic" panose="020B0502020202020204" pitchFamily="34" charset="0"/>
                        </a:rPr>
                        <a:t>  </a:t>
                      </a:r>
                      <a:r>
                        <a:rPr lang="es-MX" sz="1400" dirty="0" smtClean="0">
                          <a:latin typeface="Century Gothic" panose="020B0502020202020204" pitchFamily="34" charset="0"/>
                        </a:rPr>
                        <a:t>Educación a distancia</a:t>
                      </a:r>
                    </a:p>
                    <a:p>
                      <a:pPr algn="ctr"/>
                      <a:r>
                        <a:rPr lang="es-MX" sz="1400" baseline="0" dirty="0" smtClean="0">
                          <a:latin typeface="Century Gothic" panose="020B0502020202020204" pitchFamily="34" charset="0"/>
                        </a:rPr>
                        <a:t>Miércoles </a:t>
                      </a:r>
                      <a:r>
                        <a:rPr lang="es-MX" sz="1400" baseline="0" dirty="0" smtClean="0">
                          <a:latin typeface="Century Gothic" panose="020B0502020202020204" pitchFamily="34" charset="0"/>
                        </a:rPr>
                        <a:t>30 </a:t>
                      </a:r>
                      <a:r>
                        <a:rPr lang="es-MX" sz="1400" baseline="0" dirty="0" smtClean="0">
                          <a:latin typeface="Century Gothic" panose="020B0502020202020204" pitchFamily="34" charset="0"/>
                        </a:rPr>
                        <a:t>junio del año 2021</a:t>
                      </a:r>
                      <a:endParaRPr lang="es-MX" sz="1400" b="1" dirty="0" smtClean="0">
                        <a:latin typeface="Century Gothic" panose="020B0502020202020204" pitchFamily="34" charset="0"/>
                      </a:endParaRPr>
                    </a:p>
                  </a:txBody>
                  <a:tcPr/>
                </a:tc>
                <a:extLst>
                  <a:ext uri="{0D108BD9-81ED-4DB2-BD59-A6C34878D82A}">
                    <a16:rowId xmlns:a16="http://schemas.microsoft.com/office/drawing/2014/main" val="223075637"/>
                  </a:ext>
                </a:extLst>
              </a:tr>
              <a:tr h="363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Campo de formación: </a:t>
                      </a:r>
                      <a:r>
                        <a:rPr lang="es-MX" sz="1600" dirty="0" smtClean="0">
                          <a:latin typeface="Century Gothic" panose="020B0502020202020204" pitchFamily="34" charset="0"/>
                        </a:rPr>
                        <a:t>Lenguaje y</a:t>
                      </a:r>
                      <a:r>
                        <a:rPr lang="es-MX" sz="1600" baseline="0" dirty="0" smtClean="0">
                          <a:latin typeface="Century Gothic" panose="020B0502020202020204" pitchFamily="34" charset="0"/>
                        </a:rPr>
                        <a:t> comunicación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1684445857"/>
                  </a:ext>
                </a:extLst>
              </a:tr>
              <a:tr h="518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latin typeface="Century Gothic" panose="020B0502020202020204" pitchFamily="34" charset="0"/>
                        </a:rPr>
                        <a:t>Aprendizaje esperado:</a:t>
                      </a:r>
                      <a:r>
                        <a:rPr lang="es-MX" sz="1600" b="1" baseline="0" dirty="0" smtClean="0">
                          <a:latin typeface="Century Gothic" panose="020B0502020202020204" pitchFamily="34" charset="0"/>
                        </a:rPr>
                        <a:t> </a:t>
                      </a:r>
                      <a:r>
                        <a:rPr lang="es-ES" sz="1600" dirty="0" smtClean="0">
                          <a:latin typeface="Century Gothic" panose="020B0502020202020204" pitchFamily="34" charset="0"/>
                        </a:rPr>
                        <a:t>Narra anécdotas, siguiendo la secuencia y el orden de las ideas, con entonación y volumen apropiado para hacerse escuchar y entender. </a:t>
                      </a:r>
                      <a:endParaRPr lang="es-MX" sz="1600" b="0" dirty="0" smtClean="0">
                        <a:latin typeface="Century Gothic" panose="020B0502020202020204" pitchFamily="34" charset="0"/>
                      </a:endParaRPr>
                    </a:p>
                  </a:txBody>
                  <a:tcPr/>
                </a:tc>
                <a:extLst>
                  <a:ext uri="{0D108BD9-81ED-4DB2-BD59-A6C34878D82A}">
                    <a16:rowId xmlns:a16="http://schemas.microsoft.com/office/drawing/2014/main" val="667057572"/>
                  </a:ext>
                </a:extLst>
              </a:tr>
              <a:tr h="674607">
                <a:tc>
                  <a:txBody>
                    <a:bodyPr/>
                    <a:lstStyle/>
                    <a:p>
                      <a:r>
                        <a:rPr lang="es-MX" sz="1600" b="1" dirty="0" smtClean="0">
                          <a:latin typeface="Century Gothic" panose="020B0502020202020204" pitchFamily="34" charset="0"/>
                        </a:rPr>
                        <a:t>Titulo del programa o recurso a utilizar:</a:t>
                      </a:r>
                      <a:r>
                        <a:rPr lang="es-MX" sz="1600" b="1" baseline="0" dirty="0" smtClean="0">
                          <a:latin typeface="Century Gothic" panose="020B0502020202020204" pitchFamily="34" charset="0"/>
                        </a:rPr>
                        <a:t> </a:t>
                      </a:r>
                      <a:r>
                        <a:rPr lang="es-ES_tradnl" sz="1600" dirty="0" smtClean="0">
                          <a:latin typeface="Century Gothic" panose="020B0502020202020204" pitchFamily="34" charset="0"/>
                        </a:rPr>
                        <a:t>Cofre mágico de historias</a:t>
                      </a:r>
                      <a:r>
                        <a:rPr lang="es-ES_tradnl" sz="1600" dirty="0" smtClean="0">
                          <a:latin typeface="Century Gothic" panose="020B0502020202020204" pitchFamily="34" charset="0"/>
                        </a:rPr>
                        <a:t>  </a:t>
                      </a:r>
                      <a:r>
                        <a:rPr lang="es-MX" sz="1600" b="1" baseline="0" dirty="0" smtClean="0">
                          <a:latin typeface="Century Gothic" panose="020B0502020202020204" pitchFamily="34" charset="0"/>
                        </a:rPr>
                        <a:t>Énfasis: </a:t>
                      </a:r>
                      <a:r>
                        <a:rPr lang="es-ES" sz="1600" dirty="0" smtClean="0">
                          <a:latin typeface="Century Gothic" panose="020B0502020202020204" pitchFamily="34" charset="0"/>
                        </a:rPr>
                        <a:t>Disfruta de una narración con entonación y volumen.</a:t>
                      </a:r>
                      <a:endParaRPr lang="es-ES_tradnl" sz="1600" dirty="0">
                        <a:latin typeface="Century Gothic" panose="020B0502020202020204" pitchFamily="34" charset="0"/>
                      </a:endParaRPr>
                    </a:p>
                  </a:txBody>
                  <a:tcPr/>
                </a:tc>
                <a:extLst>
                  <a:ext uri="{0D108BD9-81ED-4DB2-BD59-A6C34878D82A}">
                    <a16:rowId xmlns:a16="http://schemas.microsoft.com/office/drawing/2014/main" val="4160153294"/>
                  </a:ext>
                </a:extLst>
              </a:tr>
            </a:tbl>
          </a:graphicData>
        </a:graphic>
      </p:graphicFrame>
      <p:pic>
        <p:nvPicPr>
          <p:cNvPr id="4" name="Imagen 3"/>
          <p:cNvPicPr>
            <a:picLocks noChangeAspect="1"/>
          </p:cNvPicPr>
          <p:nvPr/>
        </p:nvPicPr>
        <p:blipFill rotWithShape="1">
          <a:blip r:embed="rId2"/>
          <a:srcRect l="16607" t="17991" r="17233" b="17455"/>
          <a:stretch/>
        </p:blipFill>
        <p:spPr>
          <a:xfrm>
            <a:off x="3713807" y="6397304"/>
            <a:ext cx="374866" cy="365760"/>
          </a:xfrm>
          <a:prstGeom prst="rect">
            <a:avLst/>
          </a:prstGeom>
        </p:spPr>
      </p:pic>
      <p:pic>
        <p:nvPicPr>
          <p:cNvPr id="6" name="Imagen 5"/>
          <p:cNvPicPr>
            <a:picLocks noChangeAspect="1"/>
          </p:cNvPicPr>
          <p:nvPr/>
        </p:nvPicPr>
        <p:blipFill rotWithShape="1">
          <a:blip r:embed="rId3"/>
          <a:srcRect l="5888" t="16430" r="7022" b="17332"/>
          <a:stretch/>
        </p:blipFill>
        <p:spPr>
          <a:xfrm>
            <a:off x="4088674" y="6028048"/>
            <a:ext cx="971006" cy="738512"/>
          </a:xfrm>
          <a:prstGeom prst="rect">
            <a:avLst/>
          </a:prstGeom>
        </p:spPr>
      </p:pic>
      <p:pic>
        <p:nvPicPr>
          <p:cNvPr id="7" name="Imagen 6"/>
          <p:cNvPicPr>
            <a:picLocks noChangeAspect="1"/>
          </p:cNvPicPr>
          <p:nvPr/>
        </p:nvPicPr>
        <p:blipFill rotWithShape="1">
          <a:blip r:embed="rId2"/>
          <a:srcRect l="16607" t="17991" r="17233" b="17455"/>
          <a:stretch/>
        </p:blipFill>
        <p:spPr>
          <a:xfrm>
            <a:off x="10855234" y="5852160"/>
            <a:ext cx="531025" cy="518126"/>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660295511"/>
              </p:ext>
            </p:extLst>
          </p:nvPr>
        </p:nvGraphicFramePr>
        <p:xfrm>
          <a:off x="1" y="2332848"/>
          <a:ext cx="12191999" cy="3710849"/>
        </p:xfrm>
        <a:graphic>
          <a:graphicData uri="http://schemas.openxmlformats.org/drawingml/2006/table">
            <a:tbl>
              <a:tblPr firstRow="1" bandRow="1">
                <a:tableStyleId>{69012ECD-51FC-41F1-AA8D-1B2483CD663E}</a:tableStyleId>
              </a:tblPr>
              <a:tblGrid>
                <a:gridCol w="5075873">
                  <a:extLst>
                    <a:ext uri="{9D8B030D-6E8A-4147-A177-3AD203B41FA5}">
                      <a16:colId xmlns:a16="http://schemas.microsoft.com/office/drawing/2014/main" val="2134505713"/>
                    </a:ext>
                  </a:extLst>
                </a:gridCol>
                <a:gridCol w="4075071">
                  <a:extLst>
                    <a:ext uri="{9D8B030D-6E8A-4147-A177-3AD203B41FA5}">
                      <a16:colId xmlns:a16="http://schemas.microsoft.com/office/drawing/2014/main" val="2351731104"/>
                    </a:ext>
                  </a:extLst>
                </a:gridCol>
                <a:gridCol w="3041055">
                  <a:extLst>
                    <a:ext uri="{9D8B030D-6E8A-4147-A177-3AD203B41FA5}">
                      <a16:colId xmlns:a16="http://schemas.microsoft.com/office/drawing/2014/main" val="3846312822"/>
                    </a:ext>
                  </a:extLst>
                </a:gridCol>
              </a:tblGrid>
              <a:tr h="961703">
                <a:tc>
                  <a:txBody>
                    <a:bodyPr/>
                    <a:lstStyle/>
                    <a:p>
                      <a:pPr algn="ctr"/>
                      <a:r>
                        <a:rPr lang="es-MX" sz="1600" dirty="0" smtClean="0"/>
                        <a:t>Actividades de reforzamientos para los alumnos</a:t>
                      </a:r>
                      <a:endParaRPr lang="es-ES_tradnl" sz="1600" dirty="0">
                        <a:latin typeface="Century Gothic" panose="020B0502020202020204" pitchFamily="34" charset="0"/>
                      </a:endParaRPr>
                    </a:p>
                  </a:txBody>
                  <a:tcPr/>
                </a:tc>
                <a:tc>
                  <a:txBody>
                    <a:bodyPr/>
                    <a:lstStyle/>
                    <a:p>
                      <a:pPr algn="ctr"/>
                      <a:r>
                        <a:rPr lang="es-MX" sz="1600" dirty="0" smtClean="0"/>
                        <a:t>Acciones para los</a:t>
                      </a:r>
                      <a:r>
                        <a:rPr lang="es-MX" sz="1600" baseline="0" dirty="0" smtClean="0"/>
                        <a:t> alumnos que requieren apoyo</a:t>
                      </a:r>
                    </a:p>
                    <a:p>
                      <a:pPr algn="ctr"/>
                      <a:r>
                        <a:rPr lang="es-MX" sz="1600" baseline="0" dirty="0" smtClean="0"/>
                        <a:t>ADECUACIONES CURRICULARES 3ª AÑO</a:t>
                      </a:r>
                      <a:endParaRPr lang="es-ES_tradnl" sz="1600" dirty="0">
                        <a:latin typeface="Century Gothic" panose="020B0502020202020204" pitchFamily="34" charset="0"/>
                      </a:endParaRPr>
                    </a:p>
                  </a:txBody>
                  <a:tcPr/>
                </a:tc>
                <a:tc>
                  <a:txBody>
                    <a:bodyPr/>
                    <a:lstStyle/>
                    <a:p>
                      <a:pPr algn="ctr"/>
                      <a:r>
                        <a:rPr lang="es-MX" sz="1600" dirty="0" smtClean="0"/>
                        <a:t>Materiales</a:t>
                      </a:r>
                      <a:endParaRPr lang="es-ES_tradnl" sz="1600" dirty="0">
                        <a:latin typeface="Century Gothic" panose="020B0502020202020204" pitchFamily="34" charset="0"/>
                      </a:endParaRPr>
                    </a:p>
                  </a:txBody>
                  <a:tcPr/>
                </a:tc>
                <a:extLst>
                  <a:ext uri="{0D108BD9-81ED-4DB2-BD59-A6C34878D82A}">
                    <a16:rowId xmlns:a16="http://schemas.microsoft.com/office/drawing/2014/main" val="1234538813"/>
                  </a:ext>
                </a:extLst>
              </a:tr>
              <a:tr h="274914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MX" sz="1400" dirty="0" smtClean="0">
                          <a:latin typeface="Century Gothic" panose="020B0502020202020204" pitchFamily="34" charset="0"/>
                        </a:rPr>
                        <a:t>Observa el programa APRENDE EN CASA </a:t>
                      </a:r>
                      <a:r>
                        <a:rPr lang="es-MX" sz="1400" dirty="0" smtClean="0">
                          <a:latin typeface="Century Gothic" panose="020B0502020202020204" pitchFamily="34" charset="0"/>
                        </a:rPr>
                        <a:t>III</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1400" dirty="0" smtClean="0">
                          <a:latin typeface="Century Gothic" panose="020B0502020202020204" pitchFamily="34" charset="0"/>
                        </a:rPr>
                        <a:t>Te invito a hacer un “Chocolate literario” ¿de qué se trata? De que preparen una bebida deliciosa para acompañar una tarde de lectura de cuentos en voz alta. Puede alguien más contarte un cuento o pueden buscar algún cuento que te guste en Internet, como este: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400" dirty="0" smtClean="0">
                          <a:latin typeface="Century Gothic" panose="020B0502020202020204" pitchFamily="34" charset="0"/>
                          <a:hlinkClick r:id="rId4"/>
                        </a:rPr>
                        <a:t>https://www.youtube.com/watch?v=lO8a68dqgbs</a:t>
                      </a:r>
                      <a:endParaRPr lang="es-ES" sz="140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400" dirty="0" smtClean="0">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ES" sz="1400" dirty="0" smtClean="0">
                          <a:latin typeface="Century Gothic" panose="020B0502020202020204" pitchFamily="34" charset="0"/>
                        </a:rPr>
                        <a:t>También puedes preparar tú mismo/a un cuento para narrarlo espectacularmente</a:t>
                      </a:r>
                      <a:endParaRPr lang="es-MX" sz="1400" dirty="0" smtClean="0">
                        <a:latin typeface="Century Gothic" panose="020B0502020202020204" pitchFamily="34" charset="0"/>
                      </a:endParaRPr>
                    </a:p>
                  </a:txBody>
                  <a:tcPr/>
                </a:tc>
                <a:tc>
                  <a:txBody>
                    <a:bodyPr/>
                    <a:lstStyle/>
                    <a:p>
                      <a:endParaRPr lang="es-ES_tradnl" dirty="0">
                        <a:latin typeface="Century Gothic" panose="020B0502020202020204" pitchFamily="34" charset="0"/>
                      </a:endParaRPr>
                    </a:p>
                  </a:txBody>
                  <a:tcPr/>
                </a:tc>
                <a:tc>
                  <a:txBody>
                    <a:bodyPr/>
                    <a:lstStyle/>
                    <a:p>
                      <a:r>
                        <a:rPr lang="es-MX" dirty="0" smtClean="0">
                          <a:latin typeface="Century Gothic" panose="020B0502020202020204" pitchFamily="34" charset="0"/>
                        </a:rPr>
                        <a:t>Cuento</a:t>
                      </a:r>
                    </a:p>
                    <a:p>
                      <a:r>
                        <a:rPr lang="es-MX" dirty="0" err="1" smtClean="0">
                          <a:latin typeface="Century Gothic" panose="020B0502020202020204" pitchFamily="34" charset="0"/>
                        </a:rPr>
                        <a:t>Youtube</a:t>
                      </a:r>
                      <a:endParaRPr lang="es-MX" dirty="0" smtClean="0">
                        <a:latin typeface="Century Gothic" panose="020B0502020202020204" pitchFamily="34" charset="0"/>
                      </a:endParaRPr>
                    </a:p>
                    <a:p>
                      <a:r>
                        <a:rPr lang="es-MX" dirty="0" smtClean="0">
                          <a:latin typeface="Century Gothic" panose="020B0502020202020204" pitchFamily="34" charset="0"/>
                        </a:rPr>
                        <a:t>Bebida</a:t>
                      </a:r>
                      <a:endParaRPr lang="es-MX" dirty="0" smtClean="0">
                        <a:latin typeface="Century Gothic" panose="020B0502020202020204" pitchFamily="34" charset="0"/>
                      </a:endParaRPr>
                    </a:p>
                  </a:txBody>
                  <a:tcPr/>
                </a:tc>
                <a:extLst>
                  <a:ext uri="{0D108BD9-81ED-4DB2-BD59-A6C34878D82A}">
                    <a16:rowId xmlns:a16="http://schemas.microsoft.com/office/drawing/2014/main" val="3098825"/>
                  </a:ext>
                </a:extLst>
              </a:tr>
            </a:tbl>
          </a:graphicData>
        </a:graphic>
      </p:graphicFrame>
    </p:spTree>
    <p:extLst>
      <p:ext uri="{BB962C8B-B14F-4D97-AF65-F5344CB8AC3E}">
        <p14:creationId xmlns:p14="http://schemas.microsoft.com/office/powerpoint/2010/main" val="5004830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1558</Words>
  <Application>Microsoft Office PowerPoint</Application>
  <PresentationFormat>Panorámica</PresentationFormat>
  <Paragraphs>154</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Century Gothic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yadiraapolomoo@gmail.com</dc:creator>
  <cp:lastModifiedBy>yadiraapolomoo@gmail.com</cp:lastModifiedBy>
  <cp:revision>5</cp:revision>
  <dcterms:created xsi:type="dcterms:W3CDTF">2021-06-23T19:56:34Z</dcterms:created>
  <dcterms:modified xsi:type="dcterms:W3CDTF">2021-06-23T20:30:43Z</dcterms:modified>
</cp:coreProperties>
</file>