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60" r:id="rId1"/>
    <p:sldMasterId id="2147483672" r:id="rId2"/>
  </p:sldMasterIdLst>
  <p:sldIdLst>
    <p:sldId id="257" r:id="rId3"/>
    <p:sldId id="264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8" r:id="rId13"/>
    <p:sldId id="269" r:id="rId1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5%" autoAdjust="0"/>
    <p:restoredTop sz="94.66%"/>
  </p:normalViewPr>
  <p:slideViewPr>
    <p:cSldViewPr snapToGrid="0">
      <p:cViewPr>
        <p:scale>
          <a:sx n="39" d="100"/>
          <a:sy n="39" d="100"/>
        </p:scale>
        <p:origin x="2226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6.xml"/><Relationship Id="rId13" Type="http://purl.oclc.org/ooxml/officeDocument/relationships/slide" Target="slides/slide11.xml"/><Relationship Id="rId18" Type="http://purl.oclc.org/ooxml/officeDocument/relationships/tableStyles" Target="tableStyles.xml"/><Relationship Id="rId3" Type="http://purl.oclc.org/ooxml/officeDocument/relationships/slide" Target="slides/slide1.xml"/><Relationship Id="rId7" Type="http://purl.oclc.org/ooxml/officeDocument/relationships/slide" Target="slides/slide5.xml"/><Relationship Id="rId12" Type="http://purl.oclc.org/ooxml/officeDocument/relationships/slide" Target="slides/slide10.xml"/><Relationship Id="rId17" Type="http://purl.oclc.org/ooxml/officeDocument/relationships/theme" Target="theme/theme1.xml"/><Relationship Id="rId2" Type="http://purl.oclc.org/ooxml/officeDocument/relationships/slideMaster" Target="slideMasters/slideMaster2.xml"/><Relationship Id="rId16" Type="http://purl.oclc.org/ooxml/officeDocument/relationships/viewProps" Target="viewProps.xml"/><Relationship Id="rId1" Type="http://purl.oclc.org/ooxml/officeDocument/relationships/slideMaster" Target="slideMasters/slideMaster1.xml"/><Relationship Id="rId6" Type="http://purl.oclc.org/ooxml/officeDocument/relationships/slide" Target="slides/slide4.xml"/><Relationship Id="rId11" Type="http://purl.oclc.org/ooxml/officeDocument/relationships/slide" Target="slides/slide9.xml"/><Relationship Id="rId5" Type="http://purl.oclc.org/ooxml/officeDocument/relationships/slide" Target="slides/slide3.xml"/><Relationship Id="rId15" Type="http://purl.oclc.org/ooxml/officeDocument/relationships/presProps" Target="presProps.xml"/><Relationship Id="rId10" Type="http://purl.oclc.org/ooxml/officeDocument/relationships/slide" Target="slides/slide8.xml"/><Relationship Id="rId4" Type="http://purl.oclc.org/ooxml/officeDocument/relationships/slide" Target="slides/slide2.xml"/><Relationship Id="rId9" Type="http://purl.oclc.org/ooxml/officeDocument/relationships/slide" Target="slides/slide7.xml"/><Relationship Id="rId14" Type="http://purl.oclc.org/ooxml/officeDocument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906151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905768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931986"/>
      </p:ext>
    </p:extLst>
  </p:cSld>
  <p:clrMapOvr>
    <a:masterClrMapping/>
  </p:clrMapOvr>
</p:sldLayout>
</file>

<file path=ppt/slideLayouts/slideLayout12.xml><?xml version="1.0" encoding="utf-8"?>
<p:sldLayout xmlns:a="http://purl.oclc.org/ooxml/drawingml/main" xmlns:r="http://purl.oclc.org/ooxml/officeDocument/relationships" xmlns:p="http://purl.oclc.org/ooxml/presentationml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286867"/>
      </p:ext>
    </p:extLst>
  </p:cSld>
  <p:clrMapOvr>
    <a:masterClrMapping/>
  </p:clrMapOvr>
</p:sldLayout>
</file>

<file path=ppt/slideLayouts/slideLayout13.xml><?xml version="1.0" encoding="utf-8"?>
<p:sldLayout xmlns:a="http://purl.oclc.org/ooxml/drawingml/main" xmlns:r="http://purl.oclc.org/ooxml/officeDocument/relationships" xmlns:p="http://purl.oclc.org/ooxml/presentationml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972102"/>
      </p:ext>
    </p:extLst>
  </p:cSld>
  <p:clrMapOvr>
    <a:masterClrMapping/>
  </p:clrMapOvr>
</p:sldLayout>
</file>

<file path=ppt/slideLayouts/slideLayout14.xml><?xml version="1.0" encoding="utf-8"?>
<p:sldLayout xmlns:a="http://purl.oclc.org/ooxml/drawingml/main" xmlns:r="http://purl.oclc.org/ooxml/officeDocument/relationships" xmlns:p="http://purl.oclc.org/ooxml/presentationml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038547"/>
      </p:ext>
    </p:extLst>
  </p:cSld>
  <p:clrMapOvr>
    <a:masterClrMapping/>
  </p:clrMapOvr>
</p:sldLayout>
</file>

<file path=ppt/slideLayouts/slideLayout15.xml><?xml version="1.0" encoding="utf-8"?>
<p:sldLayout xmlns:a="http://purl.oclc.org/ooxml/drawingml/main" xmlns:r="http://purl.oclc.org/ooxml/officeDocument/relationships" xmlns:p="http://purl.oclc.org/ooxml/presentationml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222227"/>
      </p:ext>
    </p:extLst>
  </p:cSld>
  <p:clrMapOvr>
    <a:masterClrMapping/>
  </p:clrMapOvr>
</p:sldLayout>
</file>

<file path=ppt/slideLayouts/slideLayout16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366161"/>
      </p:ext>
    </p:extLst>
  </p:cSld>
  <p:clrMapOvr>
    <a:masterClrMapping/>
  </p:clrMapOvr>
</p:sldLayout>
</file>

<file path=ppt/slideLayouts/slideLayout17.xml><?xml version="1.0" encoding="utf-8"?>
<p:sldLayout xmlns:a="http://purl.oclc.org/ooxml/drawingml/main" xmlns:r="http://purl.oclc.org/ooxml/officeDocument/relationships" xmlns:p="http://purl.oclc.org/ooxml/presentationml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150198"/>
      </p:ext>
    </p:extLst>
  </p:cSld>
  <p:clrMapOvr>
    <a:masterClrMapping/>
  </p:clrMapOvr>
</p:sldLayout>
</file>

<file path=ppt/slideLayouts/slideLayout18.xml><?xml version="1.0" encoding="utf-8"?>
<p:sldLayout xmlns:a="http://purl.oclc.org/ooxml/drawingml/main" xmlns:r="http://purl.oclc.org/ooxml/officeDocument/relationships" xmlns:p="http://purl.oclc.org/ooxml/presentationml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4631415"/>
      </p:ext>
    </p:extLst>
  </p:cSld>
  <p:clrMapOvr>
    <a:masterClrMapping/>
  </p:clrMapOvr>
</p:sldLayout>
</file>

<file path=ppt/slideLayouts/slideLayout19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008992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490639"/>
      </p:ext>
    </p:extLst>
  </p:cSld>
  <p:clrMapOvr>
    <a:masterClrMapping/>
  </p:clrMapOvr>
</p:sldLayout>
</file>

<file path=ppt/slideLayouts/slideLayout20.xml><?xml version="1.0" encoding="utf-8"?>
<p:sldLayout xmlns:a="http://purl.oclc.org/ooxml/drawingml/main" xmlns:r="http://purl.oclc.org/ooxml/officeDocument/relationships" xmlns:p="http://purl.oclc.org/ooxml/presentationml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361579"/>
      </p:ext>
    </p:extLst>
  </p:cSld>
  <p:clrMapOvr>
    <a:masterClrMapping/>
  </p:clrMapOvr>
</p:sldLayout>
</file>

<file path=ppt/slideLayouts/slideLayout21.xml><?xml version="1.0" encoding="utf-8"?>
<p:sldLayout xmlns:a="http://purl.oclc.org/ooxml/drawingml/main" xmlns:r="http://purl.oclc.org/ooxml/officeDocument/relationships" xmlns:p="http://purl.oclc.org/ooxml/presentationml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83091"/>
      </p:ext>
    </p:extLst>
  </p:cSld>
  <p:clrMapOvr>
    <a:masterClrMapping/>
  </p:clrMapOvr>
</p:sldLayout>
</file>

<file path=ppt/slideLayouts/slideLayout22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044165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252743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10583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693252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089063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346232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939554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42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19.xml"/><Relationship Id="rId3" Type="http://purl.oclc.org/ooxml/officeDocument/relationships/slideLayout" Target="../slideLayouts/slideLayout14.xml"/><Relationship Id="rId7" Type="http://purl.oclc.org/ooxml/officeDocument/relationships/slideLayout" Target="../slideLayouts/slideLayout18.xml"/><Relationship Id="rId12" Type="http://purl.oclc.org/ooxml/officeDocument/relationships/theme" Target="../theme/theme2.xml"/><Relationship Id="rId2" Type="http://purl.oclc.org/ooxml/officeDocument/relationships/slideLayout" Target="../slideLayouts/slideLayout13.xml"/><Relationship Id="rId1" Type="http://purl.oclc.org/ooxml/officeDocument/relationships/slideLayout" Target="../slideLayouts/slideLayout12.xml"/><Relationship Id="rId6" Type="http://purl.oclc.org/ooxml/officeDocument/relationships/slideLayout" Target="../slideLayouts/slideLayout17.xml"/><Relationship Id="rId11" Type="http://purl.oclc.org/ooxml/officeDocument/relationships/slideLayout" Target="../slideLayouts/slideLayout22.xml"/><Relationship Id="rId5" Type="http://purl.oclc.org/ooxml/officeDocument/relationships/slideLayout" Target="../slideLayouts/slideLayout16.xml"/><Relationship Id="rId10" Type="http://purl.oclc.org/ooxml/officeDocument/relationships/slideLayout" Target="../slideLayouts/slideLayout21.xml"/><Relationship Id="rId4" Type="http://purl.oclc.org/ooxml/officeDocument/relationships/slideLayout" Target="../slideLayouts/slideLayout15.xml"/><Relationship Id="rId9" Type="http://purl.oclc.org/ooxml/officeDocument/relationships/slideLayout" Target="../slideLayouts/slideLayout20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8D890E75-CC5C-4B47-9F57-341C2E7BF919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D41E5574-F88D-4CB0-8FD8-442AA62A06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04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9712CD2A-2FC2-41D9-8DC6-7F1891B89A1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E6075858-0643-412E-8F08-6A1AB7800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602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%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%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%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%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%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%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%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%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%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image" Target="../media/image2.png"/><Relationship Id="rId2" Type="http://purl.oclc.org/ooxml/officeDocument/relationships/image" Target="../media/image1.png"/><Relationship Id="rId1" Type="http://purl.oclc.org/ooxml/officeDocument/relationships/slideLayout" Target="../slideLayouts/slideLayout7.xml"/><Relationship Id="rId6" Type="http://schemas.microsoft.com/office/2007/relationships/hdphoto" Target="../media/hdphoto2.wdp"/><Relationship Id="rId5" Type="http://purl.oclc.org/ooxml/officeDocument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purl.oclc.org/ooxml/officeDocument/relationships/image" Target="../media/image8.png"/><Relationship Id="rId2" Type="http://purl.oclc.org/ooxml/officeDocument/relationships/image" Target="../media/image7.png"/><Relationship Id="rId1" Type="http://purl.oclc.org/ooxml/officeDocument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purl.oclc.org/ooxml/officeDocument/relationships/image" Target="../media/image9.png"/><Relationship Id="rId1" Type="http://purl.oclc.org/ooxml/officeDocument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purl.oclc.org/ooxml/officeDocument/relationships/hyperlink" Target="https://www.youtube.com/watch?v=hy4gocm1ZMs" TargetMode="External"/><Relationship Id="rId1" Type="http://purl.oclc.org/ooxml/officeDocument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purl.oclc.org/ooxml/officeDocument/relationships/hyperlink" Target="https://www.youtube.com/watch?v=TbjeLP1CvAk" TargetMode="External"/><Relationship Id="rId1" Type="http://purl.oclc.org/ooxml/officeDocument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purl.oclc.org/ooxml/officeDocument/relationships/hyperlink" Target="https://www.youtube.com/watch?v=fjEwekt2CT8" TargetMode="External"/><Relationship Id="rId1" Type="http://purl.oclc.org/ooxml/officeDocument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purl.oclc.org/ooxml/officeDocument/relationships/image" Target="../media/image4.png"/><Relationship Id="rId1" Type="http://purl.oclc.org/ooxml/officeDocument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purl.oclc.org/ooxml/officeDocument/relationships/image" Target="../media/image5.png"/><Relationship Id="rId1" Type="http://purl.oclc.org/ooxml/officeDocument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purl.oclc.org/ooxml/officeDocument/relationships/image" Target="../media/image6.png"/><Relationship Id="rId1" Type="http://purl.oclc.org/ooxml/officeDocument/relationships/slideLayout" Target="../slideLayouts/slideLayout18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201" y="1"/>
            <a:ext cx="9196201" cy="6858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%" b="90%" l="10%" r="90%"/>
                    </a14:imgEffect>
                  </a14:imgLayer>
                </a14:imgProps>
              </a:ext>
            </a:extLst>
          </a:blip>
          <a:srcRect l="14.949%" r="16.692%" b="24.127%"/>
          <a:stretch/>
        </p:blipFill>
        <p:spPr>
          <a:xfrm>
            <a:off x="575767" y="479455"/>
            <a:ext cx="7162513" cy="4508571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947722" y="2016284"/>
            <a:ext cx="52485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Jardín de niños: Diego Rivera T.M.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87553" y="2549075"/>
            <a:ext cx="3568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Maestra </a:t>
            </a:r>
            <a:r>
              <a:rPr kumimoji="0" lang="es-MX" sz="180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Angélica Rodríguez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787553" y="2951188"/>
            <a:ext cx="3568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Maestra practicante </a:t>
            </a:r>
            <a:r>
              <a:rPr kumimoji="0" lang="es-MX" sz="180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Fátima García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946394" y="3514840"/>
            <a:ext cx="325121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900" b="1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  <a:ea typeface="Segoe UI Black" panose="020B0A02040204020203" pitchFamily="34" charset="0"/>
                <a:cs typeface="+mn-cs"/>
              </a:rPr>
              <a:t>Semana </a:t>
            </a:r>
            <a:r>
              <a:rPr lang="es-MX" sz="1900" b="1" dirty="0" smtClean="0">
                <a:solidFill>
                  <a:prstClr val="black"/>
                </a:solidFill>
                <a:latin typeface="Segoe Script" panose="030B0504020000000003" pitchFamily="66" charset="0"/>
                <a:ea typeface="Segoe UI Black" panose="020B0A02040204020203" pitchFamily="34" charset="0"/>
              </a:rPr>
              <a:t>40</a:t>
            </a:r>
            <a:r>
              <a:rPr lang="es-MX" sz="1900" b="1" dirty="0">
                <a:solidFill>
                  <a:prstClr val="black"/>
                </a:solidFill>
                <a:latin typeface="Segoe Script" panose="030B0504020000000003" pitchFamily="66" charset="0"/>
                <a:ea typeface="Segoe UI Black" panose="020B0A02040204020203" pitchFamily="34" charset="0"/>
              </a:rPr>
              <a:t> </a:t>
            </a:r>
            <a:r>
              <a:rPr kumimoji="0" lang="es-MX" sz="1900" b="1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  <a:ea typeface="Segoe UI Black" panose="020B0A02040204020203" pitchFamily="34" charset="0"/>
                <a:cs typeface="+mn-cs"/>
              </a:rPr>
              <a:t>de </a:t>
            </a:r>
            <a:r>
              <a:rPr kumimoji="0" lang="es-MX" sz="1900" b="1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  <a:ea typeface="Segoe UI Black" panose="020B0A02040204020203" pitchFamily="34" charset="0"/>
                <a:cs typeface="+mn-cs"/>
              </a:rPr>
              <a:t>trabajo: </a:t>
            </a:r>
            <a:endParaRPr kumimoji="0" lang="es-MX" sz="1900" b="1" i="0" u="none" strike="noStrike" kern="1200" cap="none" spc="0" normalizeH="0" baseline="0%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Script" panose="030B0504020000000003" pitchFamily="66" charset="0"/>
              <a:ea typeface="Segoe UI Black" panose="020B0A02040204020203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900" b="1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  <a:ea typeface="Segoe UI Black" panose="020B0A02040204020203" pitchFamily="34" charset="0"/>
                <a:cs typeface="+mn-cs"/>
              </a:rPr>
              <a:t>Aprende </a:t>
            </a:r>
            <a:r>
              <a:rPr kumimoji="0" lang="es-MX" sz="1900" b="1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  <a:ea typeface="Segoe UI Black" panose="020B0A02040204020203" pitchFamily="34" charset="0"/>
                <a:cs typeface="+mn-cs"/>
              </a:rPr>
              <a:t>en casa </a:t>
            </a:r>
            <a:r>
              <a:rPr kumimoji="0" lang="es-MX" sz="1900" b="1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  <a:ea typeface="Segoe UI Black" panose="020B0A02040204020203" pitchFamily="34" charset="0"/>
                <a:cs typeface="+mn-cs"/>
              </a:rPr>
              <a:t>III</a:t>
            </a:r>
            <a:endParaRPr kumimoji="0" lang="es-MX" sz="1900" b="1" i="0" u="none" strike="noStrike" kern="1200" cap="none" spc="0" normalizeH="0" baseline="0%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Script" panose="030B0504020000000003" pitchFamily="66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165834" y="419128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28</a:t>
            </a:r>
            <a:r>
              <a:rPr kumimoji="0" lang="es-MX" sz="240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junio – 2 julio 2021 </a:t>
            </a:r>
            <a:endParaRPr kumimoji="0" lang="es-MX" sz="2400" b="0" i="0" u="none" strike="noStrike" kern="1200" cap="none" spc="0" normalizeH="0" baseline="0%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7738280" y="6137237"/>
            <a:ext cx="1091821" cy="54591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%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.427%" b="100%" l="0%" r="100%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41245" y="4189863"/>
            <a:ext cx="5002755" cy="266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66774"/>
      </p:ext>
    </p:extLst>
  </p:cSld>
  <p:clrMapOvr>
    <a:masterClrMapping/>
  </p:clrMapOvr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519187" y="184909"/>
            <a:ext cx="3348133" cy="668740"/>
          </a:xfrm>
          <a:prstGeom prst="roundRect">
            <a:avLst>
              <a:gd name="adj" fmla="val 12886"/>
            </a:avLst>
          </a:prstGeom>
          <a:solidFill>
            <a:srgbClr val="FF66FF"/>
          </a:solidFill>
          <a:ln w="38100">
            <a:solidFill>
              <a:srgbClr val="CC3399"/>
            </a:solidFill>
          </a:ln>
          <a:effectLst>
            <a:glow rad="228600">
              <a:schemeClr val="accent4">
                <a:satMod val="175%"/>
                <a:alpha val="40%"/>
              </a:schemeClr>
            </a:glow>
          </a:effectLst>
        </p:spPr>
        <p:style>
          <a:lnRef idx="2">
            <a:schemeClr val="accent3">
              <a:shade val="50%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Indicaciones</a:t>
            </a:r>
            <a:endParaRPr kumimoji="0" lang="es-MX" sz="2800" b="1" i="0" u="none" strike="noStrike" kern="1200" cap="none" spc="0" normalizeH="0" baseline="0%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599228" y="1123405"/>
            <a:ext cx="7945544" cy="5413785"/>
          </a:xfrm>
          <a:prstGeom prst="roundRect">
            <a:avLst>
              <a:gd name="adj" fmla="val 3860"/>
            </a:avLst>
          </a:prstGeom>
          <a:solidFill>
            <a:srgbClr val="FF66FF"/>
          </a:solidFill>
          <a:ln w="57150">
            <a:solidFill>
              <a:srgbClr val="CC3399"/>
            </a:solidFill>
          </a:ln>
          <a:effectLst>
            <a:glow rad="228600">
              <a:schemeClr val="accent4">
                <a:satMod val="175%"/>
                <a:alpha val="40%"/>
              </a:schemeClr>
            </a:glow>
          </a:effectLst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• </a:t>
            </a:r>
            <a:r>
              <a:rPr kumimoji="0" lang="es-MX" sz="1700" b="0" i="0" u="none" strike="noStrike" kern="1200" cap="none" spc="0" normalizeH="0" baseline="0%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Observar el programa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  televisión en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programación que le sea posible.</a:t>
            </a:r>
            <a:endParaRPr kumimoji="0" lang="es-MX" sz="1550" b="0" i="0" u="none" strike="noStrike" kern="1200" cap="none" spc="0" normalizeH="0" baseline="0%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• Recuerden de trabajar las actividades de reforzamiento en el cuaderno de trabajo y subir al grupo de Facebook fotografías y videos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cortos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solicitados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•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Todas las evidencias de trabajo de tu hijo (a) se suben a la página de Facebook (expediente personal)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fecha, nombre de la actividad  o clase y las  observaciones (logros o dificultades) correspondientes.</a:t>
            </a:r>
          </a:p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Ejemplo: miércoles 18/11/2020 clase: el personaje y sus diferentes historias. Se le facilita identificar las acciones del personaje, lo relaciona con otras historias y comenta características y sucesos. 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esto no es necesario subir muchas fotografías de una sola actividad, lo importante es lo que ustedes observan en el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proceso.</a:t>
            </a:r>
            <a:endParaRPr kumimoji="0" lang="es-MX" sz="1550" b="0" i="0" u="none" strike="noStrike" kern="1200" cap="none" spc="0" normalizeH="0" baseline="0%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•Si no puedes imprimir alguna actividad, recuerda que la puedes dibujar en tu cuaderno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puedes usar figuras básicas como círculos o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triángulos) para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que luego tu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hijo(a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) la realice</a:t>
            </a:r>
            <a:r>
              <a:rPr kumimoji="0" lang="es-MX" sz="1550" b="1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550" b="1" i="0" u="none" strike="noStrike" kern="1200" cap="none" spc="0" normalizeH="0" baseline="0%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50" b="1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•Video </a:t>
            </a:r>
            <a:r>
              <a:rPr kumimoji="0" lang="es-MX" sz="1550" b="1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llamada con alumnos/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sala de Facebook o Google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meet: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Estar atentos del grupo de Facebook 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 WhatsApp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 visualizar día y horario</a:t>
            </a:r>
            <a:r>
              <a:rPr kumimoji="0" lang="es-MX" sz="1550" b="0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  <a:endParaRPr kumimoji="0" lang="es-MX" sz="1550" b="0" i="0" u="none" strike="noStrike" kern="1200" cap="none" spc="0" normalizeH="0" baseline="0%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50" b="1" i="0" u="none" strike="noStrike" kern="1200" cap="none" spc="0" normalizeH="0" baseline="0%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•Estrategia </a:t>
            </a:r>
            <a:r>
              <a:rPr kumimoji="0" lang="es-MX" sz="1550" b="1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didáctica  para alumnos que requieren apoyo / </a:t>
            </a:r>
            <a:r>
              <a:rPr kumimoji="0" lang="es-MX" sz="155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Serán integrados en dos clases con la totalidad de los alumnos para que se motiven y participen. Serán cuestionados directamente sobre el desarrollo de las clases y se les enviarán actividades de reforzamiento </a:t>
            </a:r>
          </a:p>
        </p:txBody>
      </p:sp>
    </p:spTree>
    <p:extLst>
      <p:ext uri="{BB962C8B-B14F-4D97-AF65-F5344CB8AC3E}">
        <p14:creationId xmlns:p14="http://schemas.microsoft.com/office/powerpoint/2010/main" val="14250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24784"/>
      </p:ext>
    </p:extLst>
  </p:cSld>
  <p:clrMapOvr>
    <a:masterClrMapping/>
  </p:clrMapOvr>
</p:sld>
</file>

<file path=ppt/slides/slide1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66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96243"/>
              </p:ext>
            </p:extLst>
          </p:nvPr>
        </p:nvGraphicFramePr>
        <p:xfrm>
          <a:off x="225395" y="306736"/>
          <a:ext cx="8693210" cy="6244528"/>
        </p:xfrm>
        <a:graphic>
          <a:graphicData uri="http://purl.oclc.org/ooxml/drawingml/table">
            <a:tbl>
              <a:tblPr firstRow="1" bandRow="1">
                <a:tableStyleId>{5940675A-B579-460E-94D1-54222C63F5DA}</a:tableStyleId>
              </a:tblPr>
              <a:tblGrid>
                <a:gridCol w="113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23">
                  <a:extLst>
                    <a:ext uri="{9D8B030D-6E8A-4147-A177-3AD203B41FA5}">
                      <a16:colId xmlns:a16="http://schemas.microsoft.com/office/drawing/2014/main" val="2015060761"/>
                    </a:ext>
                  </a:extLst>
                </a:gridCol>
                <a:gridCol w="3580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573">
                  <a:extLst>
                    <a:ext uri="{9D8B030D-6E8A-4147-A177-3AD203B41FA5}">
                      <a16:colId xmlns:a16="http://schemas.microsoft.com/office/drawing/2014/main" val="1358107336"/>
                    </a:ext>
                  </a:extLst>
                </a:gridCol>
              </a:tblGrid>
              <a:tr h="234617">
                <a:tc gridSpan="5"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Lunes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 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28 junio</a:t>
                      </a:r>
                      <a:endParaRPr lang="es-MX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.137%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8ACDD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19675"/>
                  </a:ext>
                </a:extLst>
              </a:tr>
              <a:tr h="293271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Campo/</a:t>
                      </a:r>
                    </a:p>
                    <a:p>
                      <a:pPr algn="ctr"/>
                      <a:r>
                        <a:rPr lang="es-MX" sz="1200" b="1" baseline="0%" dirty="0">
                          <a:latin typeface="Century Gothic" pitchFamily="34" charset="0"/>
                        </a:rPr>
                        <a:t>Área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DFF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itchFamily="34" charset="0"/>
                        </a:rPr>
                        <a:t>Organizador curricular 1</a:t>
                      </a:r>
                    </a:p>
                  </a:txBody>
                  <a:tcPr marL="68580" marR="68580">
                    <a:solidFill>
                      <a:srgbClr val="CDFF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Énfasis</a:t>
                      </a:r>
                    </a:p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DFF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Actividades de reforzamiento</a:t>
                      </a:r>
                      <a:r>
                        <a:rPr lang="es-MX" sz="1200" b="1" baseline="0%" dirty="0">
                          <a:latin typeface="Century Gothic" pitchFamily="34" charset="0"/>
                        </a:rPr>
                        <a:t>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DFF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Materiales</a:t>
                      </a:r>
                    </a:p>
                  </a:txBody>
                  <a:tcPr marL="68580" marR="68580">
                    <a:solidFill>
                      <a:srgbClr val="CDFF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279">
                <a:tc rowSpan="5">
                  <a:txBody>
                    <a:bodyPr/>
                    <a:lstStyle/>
                    <a:p>
                      <a:pPr algn="ctr"/>
                      <a:endParaRPr lang="es-MX" sz="14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MX" sz="1050" b="0" dirty="0" smtClean="0">
                          <a:latin typeface="Century Gothic" panose="020B0502020202020204" pitchFamily="34" charset="0"/>
                        </a:rPr>
                        <a:t>Lenguaje</a:t>
                      </a:r>
                      <a:r>
                        <a:rPr lang="es-MX" sz="1050" b="0" baseline="0%" dirty="0" smtClean="0">
                          <a:latin typeface="Century Gothic" panose="020B0502020202020204" pitchFamily="34" charset="0"/>
                        </a:rPr>
                        <a:t> y comunicación </a:t>
                      </a:r>
                      <a:endParaRPr lang="es-MX" sz="1050" b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baseline="0%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Oralidad </a:t>
                      </a:r>
                      <a:endParaRPr lang="es-ES" sz="1100" b="0" dirty="0" smtClean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Énfasis</a:t>
                      </a:r>
                      <a:r>
                        <a:rPr kumimoji="0" lang="es-MX" sz="11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Conoce regionalismos y expresiones en lengua indígena.</a:t>
                      </a:r>
                      <a:endParaRPr lang="es-MX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1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Clase: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Así se dice en mi región</a:t>
                      </a:r>
                      <a:endParaRPr kumimoji="0" lang="es-MX" sz="1100" b="1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 row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600" b="1" u="none" baseline="0%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0" u="none" baseline="0%" dirty="0" smtClean="0">
                          <a:effectLst/>
                          <a:latin typeface="Century Gothic" panose="020B0502020202020204" pitchFamily="34" charset="0"/>
                        </a:rPr>
                        <a:t>Programación especial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600" b="1" u="none" baseline="0%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u="none" baseline="0%" dirty="0" smtClean="0">
                          <a:effectLst/>
                          <a:latin typeface="Century Gothic" panose="020B0502020202020204" pitchFamily="34" charset="0"/>
                        </a:rPr>
                        <a:t>-Descarga administrativa- </a:t>
                      </a:r>
                      <a:endParaRPr lang="es-MX" sz="3600" b="1" u="none" baseline="0%" dirty="0" smtClean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tc row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 smtClean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itchFamily="34" charset="0"/>
                        </a:rPr>
                        <a:t>Organizador curricular 2</a:t>
                      </a:r>
                    </a:p>
                  </a:txBody>
                  <a:tcPr marL="68580" marR="68580">
                    <a:solidFill>
                      <a:srgbClr val="CDFF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74808"/>
                  </a:ext>
                </a:extLst>
              </a:tr>
              <a:tr h="41852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Reconocimiento de la diversidad lingüística y cultura</a:t>
                      </a:r>
                      <a:endParaRPr lang="es-ES" sz="11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76338"/>
                  </a:ext>
                </a:extLst>
              </a:tr>
              <a:tr h="27372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itchFamily="34" charset="0"/>
                        </a:rPr>
                        <a:t>Aprendizaje</a:t>
                      </a:r>
                      <a:r>
                        <a:rPr lang="es-MX" sz="1100" b="1" baseline="0%" dirty="0">
                          <a:latin typeface="Century Gothic" pitchFamily="34" charset="0"/>
                        </a:rPr>
                        <a:t> esperado</a:t>
                      </a:r>
                      <a:endParaRPr lang="es-MX" sz="11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DFF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412151"/>
                  </a:ext>
                </a:extLst>
              </a:tr>
              <a:tr h="4496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Identifica algunas diferencias en las formas de hablar de la gente. 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01361"/>
                  </a:ext>
                </a:extLst>
              </a:tr>
              <a:tr h="189806">
                <a:tc rowSpan="7">
                  <a:txBody>
                    <a:bodyPr/>
                    <a:lstStyle/>
                    <a:p>
                      <a:pPr algn="ctr"/>
                      <a:endParaRPr lang="es-MX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MX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MX" sz="14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050" b="0" dirty="0" smtClean="0">
                          <a:latin typeface="Century Gothic" panose="020B0502020202020204" pitchFamily="34" charset="0"/>
                        </a:rPr>
                        <a:t>Lenguaje</a:t>
                      </a:r>
                      <a:r>
                        <a:rPr lang="es-MX" sz="1050" b="0" baseline="0%" dirty="0" smtClean="0">
                          <a:latin typeface="Century Gothic" panose="020B0502020202020204" pitchFamily="34" charset="0"/>
                        </a:rPr>
                        <a:t> y comunicación </a:t>
                      </a:r>
                      <a:endParaRPr lang="es-MX" sz="1050" b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rgbClr val="EB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itchFamily="34" charset="0"/>
                        </a:rPr>
                        <a:t>Organizador</a:t>
                      </a:r>
                      <a:r>
                        <a:rPr lang="es-MX" sz="1000" b="1" baseline="0%" dirty="0">
                          <a:latin typeface="Century Gothic" pitchFamily="34" charset="0"/>
                        </a:rPr>
                        <a:t> curricular 1</a:t>
                      </a:r>
                      <a:endParaRPr lang="es-MX" sz="1000" b="1" dirty="0">
                        <a:latin typeface="Century Gothic" pitchFamily="34" charset="0"/>
                      </a:endParaRPr>
                    </a:p>
                  </a:txBody>
                  <a:tcPr marL="68580" marR="68580" anchor="ctr">
                    <a:solidFill>
                      <a:srgbClr val="CDFFFD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100" b="1" i="0" dirty="0" smtClean="0">
                          <a:latin typeface="Century Gothic" panose="020B0502020202020204" pitchFamily="34" charset="0"/>
                        </a:rPr>
                        <a:t>Énfasis: </a:t>
                      </a:r>
                      <a:endParaRPr lang="es-MX" sz="1100" dirty="0" smtClean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Inventa historias a partir de personajes y lugares. </a:t>
                      </a:r>
                      <a:endParaRPr lang="es-MX" sz="1100" b="1" i="0" dirty="0" smtClean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endParaRPr lang="es-MX" sz="1100" b="1" i="0" dirty="0" smtClean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endParaRPr lang="es-MX" sz="1100" b="1" i="0" dirty="0" smtClean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endParaRPr lang="es-MX" sz="1100" b="1" i="0" dirty="0" smtClean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100" b="1" i="0" dirty="0" smtClean="0">
                          <a:latin typeface="Century Gothic" panose="020B0502020202020204" pitchFamily="34" charset="0"/>
                        </a:rPr>
                        <a:t>Clase: </a:t>
                      </a:r>
                      <a:endParaRPr lang="es-MX" sz="1100" b="1" i="0" dirty="0" smtClean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Inventa historias </a:t>
                      </a:r>
                      <a:endParaRPr lang="es-MX" sz="1100" b="1" i="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665446"/>
                  </a:ext>
                </a:extLst>
              </a:tr>
              <a:tr h="125234">
                <a:tc vMerge="1">
                  <a:txBody>
                    <a:bodyPr/>
                    <a:lstStyle/>
                    <a:p>
                      <a:pPr algn="ctr"/>
                      <a:endParaRPr lang="es-MX" sz="1400" b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rgbClr val="EB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000" b="1" dirty="0">
                        <a:latin typeface="Century Gothic" pitchFamily="34" charset="0"/>
                      </a:endParaRPr>
                    </a:p>
                  </a:txBody>
                  <a:tcPr marL="68580" marR="68580" anchor="ctr">
                    <a:solidFill>
                      <a:srgbClr val="CDFFF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endParaRPr lang="es-MX" sz="1100" b="1" i="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u="none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tc row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baseline="0%" dirty="0"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Literatura </a:t>
                      </a:r>
                      <a:endParaRPr lang="es-E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08159"/>
                  </a:ext>
                </a:extLst>
              </a:tr>
              <a:tr h="25416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itchFamily="34" charset="0"/>
                        </a:rPr>
                        <a:t>Organizador curricular 2 </a:t>
                      </a:r>
                    </a:p>
                  </a:txBody>
                  <a:tcPr marL="68580" marR="68580" anchor="ctr">
                    <a:solidFill>
                      <a:srgbClr val="CDFF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393103"/>
                  </a:ext>
                </a:extLst>
              </a:tr>
              <a:tr h="4543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Producción, interpretación e intercambio de narraciones</a:t>
                      </a:r>
                      <a:endParaRPr lang="es-ES" sz="9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91437"/>
                  </a:ext>
                </a:extLst>
              </a:tr>
              <a:tr h="1564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itchFamily="34" charset="0"/>
                        </a:rPr>
                        <a:t>Aprendizaje esperado</a:t>
                      </a:r>
                    </a:p>
                  </a:txBody>
                  <a:tcPr marL="68580" marR="68580" anchor="ctr">
                    <a:solidFill>
                      <a:srgbClr val="CDFF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481297"/>
                  </a:ext>
                </a:extLst>
              </a:tr>
              <a:tr h="61069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Cuenta historias de invención propia y expresa opiniones sobre las de otros compañeros.</a:t>
                      </a:r>
                      <a:endParaRPr lang="es-MX" sz="1000" b="0" dirty="0" smtClean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34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7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463623"/>
              </p:ext>
            </p:extLst>
          </p:nvPr>
        </p:nvGraphicFramePr>
        <p:xfrm>
          <a:off x="261908" y="49531"/>
          <a:ext cx="8693210" cy="6655689"/>
        </p:xfrm>
        <a:graphic>
          <a:graphicData uri="http://purl.oclc.org/ooxml/drawingml/table">
            <a:tbl>
              <a:tblPr firstRow="1" bandRow="1">
                <a:tableStyleId>{5940675A-B579-460E-94D1-54222C63F5DA}</a:tableStyleId>
              </a:tblPr>
              <a:tblGrid>
                <a:gridCol w="113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23">
                  <a:extLst>
                    <a:ext uri="{9D8B030D-6E8A-4147-A177-3AD203B41FA5}">
                      <a16:colId xmlns:a16="http://schemas.microsoft.com/office/drawing/2014/main" val="2015060761"/>
                    </a:ext>
                  </a:extLst>
                </a:gridCol>
                <a:gridCol w="3580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573">
                  <a:extLst>
                    <a:ext uri="{9D8B030D-6E8A-4147-A177-3AD203B41FA5}">
                      <a16:colId xmlns:a16="http://schemas.microsoft.com/office/drawing/2014/main" val="1358107336"/>
                    </a:ext>
                  </a:extLst>
                </a:gridCol>
              </a:tblGrid>
              <a:tr h="304008">
                <a:tc gridSpan="5"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Martes 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29 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junio </a:t>
                      </a:r>
                      <a:endParaRPr lang="es-MX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.137%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FE93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19675"/>
                  </a:ext>
                </a:extLst>
              </a:tr>
              <a:tr h="380010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Campo/</a:t>
                      </a:r>
                    </a:p>
                    <a:p>
                      <a:pPr algn="ctr"/>
                      <a:r>
                        <a:rPr lang="es-MX" sz="1200" b="1" baseline="0%" dirty="0">
                          <a:latin typeface="Century Gothic" pitchFamily="34" charset="0"/>
                        </a:rPr>
                        <a:t>Área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FF3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>
                          <a:latin typeface="Century Gothic" pitchFamily="34" charset="0"/>
                        </a:rPr>
                        <a:t>Organizador curricular 1</a:t>
                      </a:r>
                    </a:p>
                  </a:txBody>
                  <a:tcPr marL="68580" marR="68580">
                    <a:solidFill>
                      <a:srgbClr val="FFF3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Énfasis</a:t>
                      </a:r>
                    </a:p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FF3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Actividades de reforzamiento</a:t>
                      </a:r>
                      <a:r>
                        <a:rPr lang="es-MX" sz="1200" b="1" baseline="0%" dirty="0">
                          <a:latin typeface="Century Gothic" pitchFamily="34" charset="0"/>
                        </a:rPr>
                        <a:t>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FF3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Materiales</a:t>
                      </a:r>
                    </a:p>
                  </a:txBody>
                  <a:tcPr marL="68580" marR="68580">
                    <a:solidFill>
                      <a:srgbClr val="FFF3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937">
                <a:tc rowSpan="5"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Exploración y comprensión del mundo natural y social </a:t>
                      </a:r>
                      <a:endParaRPr lang="es-MX" sz="900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FFA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Cultura</a:t>
                      </a:r>
                      <a:r>
                        <a:rPr lang="es-ES" sz="1100" b="0" baseline="0%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vida social </a:t>
                      </a:r>
                      <a:endParaRPr lang="es-ES" sz="11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Énfasis: </a:t>
                      </a:r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Comprende el significado de las festividades y conmemoraciones más importantes para su comunidad.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1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Clase: </a:t>
                      </a:r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Festividades y conmemoraciones</a:t>
                      </a:r>
                      <a:endParaRPr kumimoji="0" lang="es-MX" sz="100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Act: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Festividades y conmemoraciones</a:t>
                      </a:r>
                      <a:endParaRPr kumimoji="0" lang="es-MX" sz="110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MX" sz="105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1.-</a:t>
                      </a: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Como ya lo hemos visto en clases anteriores cada región del país, e incluso del mundo es única y tienen distintas formas de vestir, alimentarse, festejar, etc. Recordemos un poco observando el video Diferentes culturas</a:t>
                      </a:r>
                    </a:p>
                    <a:p>
                      <a:r>
                        <a:rPr lang="es-MX" sz="1050" dirty="0" smtClean="0">
                          <a:latin typeface="Century Gothic" panose="020B0502020202020204" pitchFamily="34" charset="0"/>
                          <a:hlinkClick r:id="rId2"/>
                        </a:rPr>
                        <a:t>https://</a:t>
                      </a:r>
                      <a:r>
                        <a:rPr lang="es-MX" sz="1050" dirty="0" err="1" smtClean="0">
                          <a:latin typeface="Century Gothic" panose="020B0502020202020204" pitchFamily="34" charset="0"/>
                          <a:hlinkClick r:id="rId2"/>
                        </a:rPr>
                        <a:t>www.youtube.com</a:t>
                      </a:r>
                      <a:r>
                        <a:rPr lang="es-MX" sz="1050" dirty="0" smtClean="0">
                          <a:latin typeface="Century Gothic" panose="020B0502020202020204" pitchFamily="34" charset="0"/>
                          <a:hlinkClick r:id="rId2"/>
                        </a:rPr>
                        <a:t>/</a:t>
                      </a:r>
                      <a:r>
                        <a:rPr lang="es-MX" sz="1050" dirty="0" err="1" smtClean="0">
                          <a:latin typeface="Century Gothic" panose="020B0502020202020204" pitchFamily="34" charset="0"/>
                          <a:hlinkClick r:id="rId2"/>
                        </a:rPr>
                        <a:t>watch?v</a:t>
                      </a:r>
                      <a:r>
                        <a:rPr lang="es-MX" sz="1050" dirty="0" smtClean="0">
                          <a:latin typeface="Century Gothic" panose="020B0502020202020204" pitchFamily="34" charset="0"/>
                          <a:hlinkClick r:id="rId2"/>
                        </a:rPr>
                        <a:t>=</a:t>
                      </a:r>
                      <a:r>
                        <a:rPr lang="es-MX" sz="1050" dirty="0" err="1" smtClean="0">
                          <a:latin typeface="Century Gothic" panose="020B0502020202020204" pitchFamily="34" charset="0"/>
                          <a:hlinkClick r:id="rId2"/>
                        </a:rPr>
                        <a:t>hy4gocm1ZMs</a:t>
                      </a:r>
                      <a:endParaRPr lang="es-MX" sz="105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s-MX" sz="1050" kern="1200" baseline="0%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2.- Dialoga sobre cuáles de las festividades que apreciaste conoces y si</a:t>
                      </a:r>
                    </a:p>
                    <a:p>
                      <a:r>
                        <a:rPr lang="es-MX" sz="1050" kern="1200" baseline="0%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alguna se asemeja a las que realiza tu familia o comunidad</a:t>
                      </a:r>
                    </a:p>
                    <a:p>
                      <a:r>
                        <a:rPr lang="es-MX" sz="1050" kern="1200" baseline="0%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3.- </a:t>
                      </a: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Investiga cuales son las celebraciones más importantes de tu contexto y que significado tienen; realiza un dibujo o pega una fotografía sobre ellas (forma de pasar un cumpleaños, navidad, carnavales, desfiles o festividades religiosas)</a:t>
                      </a:r>
                      <a:endParaRPr lang="es-MX" sz="1050" kern="1200" baseline="0%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s-MX" sz="1050" kern="1200" baseline="0%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MX" sz="1050" b="1" u="none" baseline="0%" dirty="0" smtClean="0">
                          <a:effectLst/>
                          <a:latin typeface="Century Gothic" panose="020B0502020202020204" pitchFamily="34" charset="0"/>
                        </a:rPr>
                        <a:t>(Sube tu video y evidencia de la actividad en el grupo de Facebook) </a:t>
                      </a:r>
                    </a:p>
                  </a:txBody>
                  <a:tcPr marL="68580" marR="68580"/>
                </a:tc>
                <a:tc row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%" dirty="0" smtClean="0">
                          <a:latin typeface="Century Gothic" pitchFamily="34" charset="0"/>
                        </a:rPr>
                        <a:t>Video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%" dirty="0" smtClean="0">
                          <a:latin typeface="Century Gothic" pitchFamily="34" charset="0"/>
                        </a:rPr>
                        <a:t>Cuaderno </a:t>
                      </a:r>
                      <a:endParaRPr lang="es-MX" sz="1200" baseline="0%" dirty="0" smtClean="0">
                        <a:latin typeface="Century Gothic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7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Century Gothic" pitchFamily="34" charset="0"/>
                        </a:rPr>
                        <a:t>Organizador</a:t>
                      </a:r>
                      <a:r>
                        <a:rPr lang="es-MX" sz="1100" b="1" baseline="0%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100" b="1" dirty="0" smtClean="0">
                          <a:latin typeface="Century Gothic" pitchFamily="34" charset="0"/>
                        </a:rPr>
                        <a:t>curricular </a:t>
                      </a:r>
                      <a:r>
                        <a:rPr lang="es-MX" sz="1100" b="1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68580" marR="68580">
                    <a:solidFill>
                      <a:srgbClr val="FFF3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74808"/>
                  </a:ext>
                </a:extLst>
              </a:tr>
              <a:tr h="38206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Interacciones con el entorno social</a:t>
                      </a:r>
                      <a:endParaRPr lang="es-ES" sz="11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76338"/>
                  </a:ext>
                </a:extLst>
              </a:tr>
              <a:tr h="20900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>
                          <a:latin typeface="Century Gothic" pitchFamily="34" charset="0"/>
                        </a:rPr>
                        <a:t>Aprendizaje</a:t>
                      </a:r>
                      <a:r>
                        <a:rPr lang="es-MX" sz="1050" b="1" baseline="0%" dirty="0">
                          <a:latin typeface="Century Gothic" pitchFamily="34" charset="0"/>
                        </a:rPr>
                        <a:t> </a:t>
                      </a:r>
                      <a:r>
                        <a:rPr lang="es-MX" sz="1050" b="1" baseline="0%" dirty="0" smtClean="0">
                          <a:latin typeface="Century Gothic" pitchFamily="34" charset="0"/>
                        </a:rPr>
                        <a:t>esperado</a:t>
                      </a:r>
                      <a:endParaRPr lang="es-MX" sz="105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FF3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412151"/>
                  </a:ext>
                </a:extLst>
              </a:tr>
              <a:tr h="14626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Reconoce y valora costumbres y tradiciones que se manifiestan en los grupos sociales a los que pertenece.</a:t>
                      </a: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.</a:t>
                      </a:r>
                      <a:endParaRPr lang="es-MX" sz="900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01361"/>
                  </a:ext>
                </a:extLst>
              </a:tr>
              <a:tr h="329342">
                <a:tc rowSpan="6">
                  <a:txBody>
                    <a:bodyPr/>
                    <a:lstStyle/>
                    <a:p>
                      <a:pPr algn="ctr"/>
                      <a:endParaRPr lang="es-MX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MX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MX" sz="14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Pensamiento matemático 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rgbClr val="FFFA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itchFamily="34" charset="0"/>
                        </a:rPr>
                        <a:t>Organizador</a:t>
                      </a:r>
                      <a:r>
                        <a:rPr lang="es-MX" sz="1000" b="1" baseline="0%" dirty="0">
                          <a:latin typeface="Century Gothic" pitchFamily="34" charset="0"/>
                        </a:rPr>
                        <a:t> curricular 1</a:t>
                      </a:r>
                      <a:endParaRPr lang="es-MX" sz="1000" b="1" dirty="0">
                        <a:latin typeface="Century Gothic" pitchFamily="34" charset="0"/>
                      </a:endParaRPr>
                    </a:p>
                  </a:txBody>
                  <a:tcPr marL="68580" marR="68580" anchor="ctr">
                    <a:solidFill>
                      <a:srgbClr val="FFF397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dirty="0" smtClean="0">
                          <a:latin typeface="Century Gothic" panose="020B0502020202020204" pitchFamily="34" charset="0"/>
                        </a:rPr>
                        <a:t>Énfasis: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Diseña y representa de manera gráfica recorridos y trayectorias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.</a:t>
                      </a:r>
                      <a:endParaRPr lang="es-MX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i="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dirty="0" smtClean="0">
                          <a:latin typeface="Century Gothic" panose="020B0502020202020204" pitchFamily="34" charset="0"/>
                        </a:rPr>
                        <a:t>Clase: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¿Cómo llego a…?</a:t>
                      </a:r>
                      <a:endParaRPr lang="es-MX" sz="1100" b="1" i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Act: </a:t>
                      </a:r>
                      <a:r>
                        <a:rPr kumimoji="0" lang="es-MX" sz="110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 lugar favorito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1.-</a:t>
                      </a: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Seguro recuerdas como realizar un croquis, el día de hoy realizaremos uno de algo distinto.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2.- </a:t>
                      </a: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¿Me puedes decir cómo llegar de tu casa a tu lugar favorito? Puede ser un restaurante, un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parque, la casa de un familiar, a dónde tu quieras. Debes fijarte por dónde pasar cuando vas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hacia ese destino y crear un croquis sobre ello.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3.- </a:t>
                      </a: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 olvides incluir pistas para que pueda saber cómo llegar.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u="none" baseline="0%" dirty="0" smtClean="0">
                          <a:effectLst/>
                          <a:latin typeface="Century Gothic" panose="020B0502020202020204" pitchFamily="34" charset="0"/>
                        </a:rPr>
                        <a:t>(Sube tu video y evidencia de la actividad en el grupo de Facebook) </a:t>
                      </a:r>
                    </a:p>
                  </a:txBody>
                  <a:tcPr marL="68580" marR="68580"/>
                </a:tc>
                <a:tc rowSpan="6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%" dirty="0" smtClean="0">
                          <a:latin typeface="Century Gothic" panose="020B0502020202020204" pitchFamily="34" charset="0"/>
                        </a:rPr>
                        <a:t>Cuaderno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%" dirty="0" smtClean="0">
                          <a:latin typeface="Century Gothic" panose="020B0502020202020204" pitchFamily="34" charset="0"/>
                        </a:rPr>
                        <a:t>Colores </a:t>
                      </a:r>
                      <a:endParaRPr lang="es-MX" sz="1200" baseline="0%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5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Forma, espacio y medida </a:t>
                      </a:r>
                      <a:endParaRPr lang="es-E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08159"/>
                  </a:ext>
                </a:extLst>
              </a:tr>
              <a:tr h="3293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itchFamily="34" charset="0"/>
                        </a:rPr>
                        <a:t>Organizador curricular 2 </a:t>
                      </a:r>
                    </a:p>
                  </a:txBody>
                  <a:tcPr marL="68580" marR="68580" anchor="ctr">
                    <a:solidFill>
                      <a:srgbClr val="FFF3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393103"/>
                  </a:ext>
                </a:extLst>
              </a:tr>
              <a:tr h="21528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Ubicación espacial </a:t>
                      </a:r>
                      <a:endParaRPr lang="es-ES" sz="105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91437"/>
                  </a:ext>
                </a:extLst>
              </a:tr>
              <a:tr h="20267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itchFamily="34" charset="0"/>
                        </a:rPr>
                        <a:t>Aprendizaje esperado</a:t>
                      </a:r>
                    </a:p>
                  </a:txBody>
                  <a:tcPr marL="68580" marR="68580" anchor="ctr">
                    <a:solidFill>
                      <a:srgbClr val="FFF3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481297"/>
                  </a:ext>
                </a:extLst>
              </a:tr>
              <a:tr h="76002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Ubica objetos y lugares cuya ubicación desconoce, a través de la interpretación de relaciones espaciales y puntos de referencia</a:t>
                      </a: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s</a:t>
                      </a:r>
                      <a:endParaRPr lang="es-ES" sz="900" b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34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1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15509"/>
              </p:ext>
            </p:extLst>
          </p:nvPr>
        </p:nvGraphicFramePr>
        <p:xfrm>
          <a:off x="225395" y="95915"/>
          <a:ext cx="8693210" cy="6541292"/>
        </p:xfrm>
        <a:graphic>
          <a:graphicData uri="http://purl.oclc.org/ooxml/drawingml/table">
            <a:tbl>
              <a:tblPr firstRow="1" bandRow="1">
                <a:tableStyleId>{5940675A-B579-460E-94D1-54222C63F5DA}</a:tableStyleId>
              </a:tblPr>
              <a:tblGrid>
                <a:gridCol w="113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23">
                  <a:extLst>
                    <a:ext uri="{9D8B030D-6E8A-4147-A177-3AD203B41FA5}">
                      <a16:colId xmlns:a16="http://schemas.microsoft.com/office/drawing/2014/main" val="2015060761"/>
                    </a:ext>
                  </a:extLst>
                </a:gridCol>
                <a:gridCol w="3580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573">
                  <a:extLst>
                    <a:ext uri="{9D8B030D-6E8A-4147-A177-3AD203B41FA5}">
                      <a16:colId xmlns:a16="http://schemas.microsoft.com/office/drawing/2014/main" val="1358107336"/>
                    </a:ext>
                  </a:extLst>
                </a:gridCol>
              </a:tblGrid>
              <a:tr h="354703">
                <a:tc gridSpan="5"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Miércoles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 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30 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junio </a:t>
                      </a:r>
                      <a:endParaRPr lang="es-MX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.137%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EA1E6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19675"/>
                  </a:ext>
                </a:extLst>
              </a:tr>
              <a:tr h="443378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Campo/</a:t>
                      </a:r>
                    </a:p>
                    <a:p>
                      <a:pPr algn="ctr"/>
                      <a:r>
                        <a:rPr lang="es-MX" sz="1200" b="1" baseline="0%" dirty="0">
                          <a:latin typeface="Century Gothic" pitchFamily="34" charset="0"/>
                        </a:rPr>
                        <a:t>Área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27A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itchFamily="34" charset="0"/>
                        </a:rPr>
                        <a:t>Organizador curricular 1</a:t>
                      </a:r>
                    </a:p>
                  </a:txBody>
                  <a:tcPr marL="68580" marR="68580">
                    <a:solidFill>
                      <a:srgbClr val="F27A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Énfasis</a:t>
                      </a:r>
                    </a:p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27A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Actividades de reforzamiento</a:t>
                      </a:r>
                      <a:r>
                        <a:rPr lang="es-MX" sz="1200" b="1" baseline="0%" dirty="0">
                          <a:latin typeface="Century Gothic" pitchFamily="34" charset="0"/>
                        </a:rPr>
                        <a:t>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27A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Materiales</a:t>
                      </a:r>
                    </a:p>
                  </a:txBody>
                  <a:tcPr marL="68580" marR="68580">
                    <a:solidFill>
                      <a:srgbClr val="F27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45">
                <a:tc rowSpan="5"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Lenguaje y comunicación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9BD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Oralidad 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Énfasis: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Disfruta de una narración con entonación y volumen.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.</a:t>
                      </a:r>
                      <a:endParaRPr lang="es-MX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1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Clase: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Cofre mágico de historias</a:t>
                      </a:r>
                      <a:endParaRPr kumimoji="0" lang="es-MX" sz="1100" b="1" i="0" u="none" strike="noStrike" kern="1200" cap="none" spc="0" normalizeH="0" baseline="0%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Act: </a:t>
                      </a:r>
                      <a:r>
                        <a:rPr kumimoji="0" lang="es-MX" sz="110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Historias maravillosas </a:t>
                      </a:r>
                      <a:endParaRPr kumimoji="0" lang="es-MX" sz="1100" b="0" i="0" u="sng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.137%"/>
                            </a:srgbClr>
                          </a:outerShdw>
                        </a:effectLst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.-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Hoy elaboraremos un cofre mágico de historias, donde capturaremos momentos y personajes increíbles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2.- Realiza tu cofre con ayuda de una caja de cartón adornándola como tu gustes, tu imaginación es el limite.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3.- Crea algunas tarjetas con ayuda de una hoja y entrégale una a cada miembro de tu familia, pídeles que registres su historia favorita, luego dóblenlas e introdúzcanlas en el cofre.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4.-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En familia acuerden el momento del día en que será consultado el cofre, puede ser después de la comida, antes de dormir, etc. y diariamente, cuando llegue la hora asignada saquen una tarjeta y narren la historia o anécdota que se indica </a:t>
                      </a:r>
                      <a:endParaRPr kumimoji="0" lang="es-MX" sz="110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MX" sz="1100" b="1" u="none" baseline="0%" dirty="0" smtClean="0">
                          <a:effectLst/>
                          <a:latin typeface="Century Gothic" panose="020B0502020202020204" pitchFamily="34" charset="0"/>
                        </a:rPr>
                        <a:t>(Sube tu evidencia en el grupo de Facebook) </a:t>
                      </a:r>
                    </a:p>
                  </a:txBody>
                  <a:tcPr marL="68580" marR="68580"/>
                </a:tc>
                <a:tc row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dirty="0" smtClean="0">
                          <a:latin typeface="Century Gothic" pitchFamily="34" charset="0"/>
                        </a:rPr>
                        <a:t>Caja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dirty="0" smtClean="0">
                          <a:latin typeface="Century Gothic" pitchFamily="34" charset="0"/>
                        </a:rPr>
                        <a:t>Material</a:t>
                      </a:r>
                      <a:r>
                        <a:rPr lang="es-MX" sz="1100" baseline="0%" dirty="0" smtClean="0">
                          <a:latin typeface="Century Gothic" pitchFamily="34" charset="0"/>
                        </a:rPr>
                        <a:t> para adornar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baseline="0%" dirty="0" smtClean="0">
                          <a:latin typeface="Century Gothic" pitchFamily="34" charset="0"/>
                        </a:rPr>
                        <a:t>Hoja </a:t>
                      </a:r>
                      <a:endParaRPr lang="es-MX" sz="1100" dirty="0" smtClean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81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itchFamily="34" charset="0"/>
                        </a:rPr>
                        <a:t>Organizador curricular 2</a:t>
                      </a:r>
                    </a:p>
                  </a:txBody>
                  <a:tcPr marL="68580" marR="68580">
                    <a:solidFill>
                      <a:srgbClr val="F27AA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74808"/>
                  </a:ext>
                </a:extLst>
              </a:tr>
              <a:tr h="29100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Narración</a:t>
                      </a:r>
                      <a:endParaRPr lang="es-ES" sz="11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76338"/>
                  </a:ext>
                </a:extLst>
              </a:tr>
              <a:tr h="41381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itchFamily="34" charset="0"/>
                        </a:rPr>
                        <a:t>Aprendizaje</a:t>
                      </a:r>
                      <a:r>
                        <a:rPr lang="es-MX" sz="1100" b="1" baseline="0%" dirty="0">
                          <a:latin typeface="Century Gothic" pitchFamily="34" charset="0"/>
                        </a:rPr>
                        <a:t> esperado</a:t>
                      </a:r>
                      <a:endParaRPr lang="es-MX" sz="11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27AA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412151"/>
                  </a:ext>
                </a:extLst>
              </a:tr>
              <a:tr h="203656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Narra anécdotas, siguiendo la secuencia y el orden de las ideas, con entonación y volumen apropiado para hacerse escuchar y entender. </a:t>
                      </a:r>
                      <a:endParaRPr lang="es-MX" sz="950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01361"/>
                  </a:ext>
                </a:extLst>
              </a:tr>
              <a:tr h="236533">
                <a:tc rowSpan="6">
                  <a:txBody>
                    <a:bodyPr/>
                    <a:lstStyle/>
                    <a:p>
                      <a:pPr algn="ctr"/>
                      <a:endParaRPr lang="es-MX" sz="2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MX" sz="2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MX" sz="16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Educación Física </a:t>
                      </a:r>
                      <a:endParaRPr lang="es-MX" sz="1400" b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rgbClr val="F9BD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>
                          <a:latin typeface="Century Gothic" pitchFamily="34" charset="0"/>
                        </a:rPr>
                        <a:t>Organizador</a:t>
                      </a:r>
                      <a:r>
                        <a:rPr lang="es-MX" sz="900" b="1" baseline="0%" dirty="0">
                          <a:latin typeface="Century Gothic" pitchFamily="34" charset="0"/>
                        </a:rPr>
                        <a:t> curricular 1</a:t>
                      </a:r>
                      <a:endParaRPr lang="es-MX" sz="900" b="1" dirty="0">
                        <a:latin typeface="Century Gothic" pitchFamily="34" charset="0"/>
                      </a:endParaRPr>
                    </a:p>
                  </a:txBody>
                  <a:tcPr marL="68580" marR="68580" anchor="ctr">
                    <a:solidFill>
                      <a:srgbClr val="F27AA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i="0" dirty="0" smtClean="0">
                          <a:latin typeface="Century Gothic" panose="020B0502020202020204" pitchFamily="34" charset="0"/>
                        </a:rPr>
                        <a:t>Énfasis: </a:t>
                      </a: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Expresa con autonomía sus cualidades y características que lo distinguen de los demás.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50" b="1" i="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i="0" dirty="0" smtClean="0">
                          <a:latin typeface="Century Gothic" panose="020B0502020202020204" pitchFamily="34" charset="0"/>
                        </a:rPr>
                        <a:t>Clase: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Todos somos diferentes </a:t>
                      </a:r>
                      <a:endParaRPr lang="es-MX" sz="1050" b="1" i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u="non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(Actividad a cargo del maestro de Educación Física: Rafael Olivas Rojas y que se compartirá por el grupo de WhatsApp).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u="none" dirty="0" smtClean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tc row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baseline="0%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</a:t>
                      </a:r>
                      <a:endParaRPr lang="es-ES" sz="9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08159"/>
                  </a:ext>
                </a:extLst>
              </a:tr>
              <a:tr h="23653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>
                          <a:latin typeface="Century Gothic" pitchFamily="34" charset="0"/>
                        </a:rPr>
                        <a:t>Organizador curricular 2 </a:t>
                      </a:r>
                    </a:p>
                  </a:txBody>
                  <a:tcPr marL="68580" marR="68580" anchor="ctr">
                    <a:solidFill>
                      <a:srgbClr val="F27AA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393103"/>
                  </a:ext>
                </a:extLst>
              </a:tr>
              <a:tr h="38093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Integración de la corporeidad</a:t>
                      </a:r>
                      <a:endParaRPr lang="es-ES" sz="9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91437"/>
                  </a:ext>
                </a:extLst>
              </a:tr>
              <a:tr h="23646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itchFamily="34" charset="0"/>
                        </a:rPr>
                        <a:t>Aprendizaje esperado</a:t>
                      </a:r>
                    </a:p>
                  </a:txBody>
                  <a:tcPr marL="68580" marR="68580" anchor="ctr">
                    <a:solidFill>
                      <a:srgbClr val="F27AA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481297"/>
                  </a:ext>
                </a:extLst>
              </a:tr>
              <a:tr h="83983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Reconoce las características que lo identifican y diferencian de los demás en actividades y juegos. 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34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74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56534"/>
              </p:ext>
            </p:extLst>
          </p:nvPr>
        </p:nvGraphicFramePr>
        <p:xfrm>
          <a:off x="225395" y="136477"/>
          <a:ext cx="8693210" cy="6267450"/>
        </p:xfrm>
        <a:graphic>
          <a:graphicData uri="http://purl.oclc.org/ooxml/drawingml/table">
            <a:tbl>
              <a:tblPr firstRow="1" bandRow="1">
                <a:tableStyleId>{5940675A-B579-460E-94D1-54222C63F5DA}</a:tableStyleId>
              </a:tblPr>
              <a:tblGrid>
                <a:gridCol w="113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23">
                  <a:extLst>
                    <a:ext uri="{9D8B030D-6E8A-4147-A177-3AD203B41FA5}">
                      <a16:colId xmlns:a16="http://schemas.microsoft.com/office/drawing/2014/main" val="2015060761"/>
                    </a:ext>
                  </a:extLst>
                </a:gridCol>
                <a:gridCol w="3580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573">
                  <a:extLst>
                    <a:ext uri="{9D8B030D-6E8A-4147-A177-3AD203B41FA5}">
                      <a16:colId xmlns:a16="http://schemas.microsoft.com/office/drawing/2014/main" val="1358107336"/>
                    </a:ext>
                  </a:extLst>
                </a:gridCol>
              </a:tblGrid>
              <a:tr h="297025">
                <a:tc gridSpan="5"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Jueves </a:t>
                      </a:r>
                      <a:r>
                        <a:rPr lang="es-MX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1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 julio</a:t>
                      </a:r>
                      <a:endParaRPr lang="es-MX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.137%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00B6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19675"/>
                  </a:ext>
                </a:extLst>
              </a:tr>
              <a:tr h="371281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Campo/</a:t>
                      </a:r>
                    </a:p>
                    <a:p>
                      <a:pPr algn="ctr"/>
                      <a:r>
                        <a:rPr lang="es-MX" sz="1200" b="1" baseline="0%" dirty="0">
                          <a:latin typeface="Century Gothic" pitchFamily="34" charset="0"/>
                        </a:rPr>
                        <a:t>Área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1D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itchFamily="34" charset="0"/>
                        </a:rPr>
                        <a:t>Organizador curricular 1</a:t>
                      </a:r>
                    </a:p>
                  </a:txBody>
                  <a:tcPr marL="68580" marR="68580">
                    <a:solidFill>
                      <a:srgbClr val="1D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Énfasis</a:t>
                      </a:r>
                    </a:p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1D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Actividades de reforzamiento</a:t>
                      </a:r>
                      <a:r>
                        <a:rPr lang="es-MX" sz="1200" b="1" baseline="0%" dirty="0">
                          <a:latin typeface="Century Gothic" pitchFamily="34" charset="0"/>
                        </a:rPr>
                        <a:t>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1D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Materiales</a:t>
                      </a:r>
                    </a:p>
                  </a:txBody>
                  <a:tcPr marL="68580" marR="68580">
                    <a:solidFill>
                      <a:srgbClr val="1DF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169">
                <a:tc rowSpan="5"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Pensamiento</a:t>
                      </a:r>
                    </a:p>
                    <a:p>
                      <a:pPr algn="ctr"/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Matemático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AFF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Número, algebra y variación </a:t>
                      </a:r>
                      <a:endParaRPr lang="es-ES" sz="1000" b="0" dirty="0" smtClean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Énfasis:</a:t>
                      </a:r>
                      <a:r>
                        <a:rPr kumimoji="0" lang="es-MX" sz="11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Utiliza objetos en la resolución de problemas de cantidad.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Clase: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Resolvemos problemas matemáticos</a:t>
                      </a:r>
                      <a:endParaRPr kumimoji="0" lang="es-MX" sz="1100" b="1" i="0" u="none" strike="noStrike" kern="1200" cap="none" spc="0" normalizeH="0" baseline="0%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sng" strike="noStrike" kern="1200" cap="none" spc="0" normalizeH="0" baseline="0%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</a:t>
                      </a:r>
                      <a:r>
                        <a:rPr kumimoji="0" lang="es-MX" sz="105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 Adición y sustracción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1.-</a:t>
                      </a:r>
                      <a:r>
                        <a:rPr kumimoji="0" lang="es-MX" sz="105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Seguro recuerdas los problemas que hemos realizado sobre adición y sustracción.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2.- Al final de la planeación encontraras unas fichas que tiene </a:t>
                      </a: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unos cuadritos con números, lo que tienes que hacer es apilar objetos de esa cantidad, puedes usar bloques, bolitas de plastilina, o cualquier objeto que tengas que te ayude.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3.-</a:t>
                      </a:r>
                      <a:r>
                        <a:rPr lang="es-MX" sz="1050" baseline="0%" dirty="0" smtClean="0">
                          <a:latin typeface="Century Gothic" panose="020B0502020202020204" pitchFamily="34" charset="0"/>
                        </a:rPr>
                        <a:t> E</a:t>
                      </a: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n la primera tienes que agregar (adición) para saber qué tantos poner; y en el segundo quitar (sustracción). </a:t>
                      </a:r>
                      <a:endParaRPr kumimoji="0" lang="es-MX" sz="105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u="none" baseline="0%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MX" sz="1000" b="1" u="none" baseline="0%" dirty="0" smtClean="0">
                          <a:effectLst/>
                          <a:latin typeface="Century Gothic" panose="020B0502020202020204" pitchFamily="34" charset="0"/>
                        </a:rPr>
                        <a:t>(Sube tu video y evidencia de la actividad en el grupo de Facebook) </a:t>
                      </a:r>
                    </a:p>
                  </a:txBody>
                  <a:tcPr marL="68580" marR="68580"/>
                </a:tc>
                <a:tc row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baseline="0%" dirty="0" smtClean="0">
                          <a:latin typeface="Century Gothic" pitchFamily="34" charset="0"/>
                        </a:rPr>
                        <a:t>Hojas de trabajo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baseline="0%" dirty="0" smtClean="0">
                          <a:latin typeface="Century Gothic" pitchFamily="34" charset="0"/>
                        </a:rPr>
                        <a:t>Materiales diversos </a:t>
                      </a:r>
                      <a:endParaRPr lang="es-MX" sz="1100" baseline="0%" dirty="0" smtClean="0">
                        <a:latin typeface="Century Gothic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latin typeface="Century Gothic" pitchFamily="34" charset="0"/>
                        </a:rPr>
                        <a:t>Organizador curricular 2</a:t>
                      </a:r>
                      <a:endParaRPr lang="es-MX" sz="10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1DFF9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74808"/>
                  </a:ext>
                </a:extLst>
              </a:tr>
              <a:tr h="3039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Número </a:t>
                      </a:r>
                      <a:endParaRPr lang="es-MX" sz="1100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76338"/>
                  </a:ext>
                </a:extLst>
              </a:tr>
              <a:tr h="1980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itchFamily="34" charset="0"/>
                        </a:rPr>
                        <a:t>Aprendizaje</a:t>
                      </a:r>
                      <a:r>
                        <a:rPr lang="es-MX" sz="1000" b="1" baseline="0%" dirty="0">
                          <a:latin typeface="Century Gothic" pitchFamily="34" charset="0"/>
                        </a:rPr>
                        <a:t> esperado</a:t>
                      </a:r>
                      <a:endParaRPr lang="es-MX" sz="10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1DFF9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412151"/>
                  </a:ext>
                </a:extLst>
              </a:tr>
              <a:tr h="9709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Resuelve problemas a través del conteo y con acciones sobre las colecciones.</a:t>
                      </a:r>
                      <a:endParaRPr lang="es-MX" sz="1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01361"/>
                  </a:ext>
                </a:extLst>
              </a:tr>
              <a:tr h="185641">
                <a:tc rowSpan="6">
                  <a:txBody>
                    <a:bodyPr/>
                    <a:lstStyle/>
                    <a:p>
                      <a:pPr algn="ctr"/>
                      <a:endParaRPr lang="es-MX" sz="16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MX" sz="16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Lenguaje y Comunicación</a:t>
                      </a:r>
                      <a:endParaRPr lang="es-MX" sz="900" b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>
                    <a:solidFill>
                      <a:srgbClr val="A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>
                          <a:latin typeface="Century Gothic" pitchFamily="34" charset="0"/>
                        </a:rPr>
                        <a:t>Organizador</a:t>
                      </a:r>
                      <a:r>
                        <a:rPr lang="es-MX" sz="900" b="1" baseline="0%" dirty="0">
                          <a:latin typeface="Century Gothic" pitchFamily="34" charset="0"/>
                        </a:rPr>
                        <a:t> curricular 1</a:t>
                      </a:r>
                      <a:endParaRPr lang="es-MX" sz="900" b="1" dirty="0">
                        <a:latin typeface="Century Gothic" pitchFamily="34" charset="0"/>
                      </a:endParaRPr>
                    </a:p>
                  </a:txBody>
                  <a:tcPr marL="68580" marR="68580" anchor="ctr">
                    <a:solidFill>
                      <a:srgbClr val="1DFF93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050" b="1" i="0" dirty="0" smtClean="0">
                          <a:latin typeface="Century Gothic" panose="020B0502020202020204" pitchFamily="34" charset="0"/>
                        </a:rPr>
                        <a:t>Énfasis: </a:t>
                      </a: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Comenta acerca de algo que escucha leer.</a:t>
                      </a:r>
                    </a:p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endParaRPr lang="es-MX" sz="1050" b="1" i="0" dirty="0" smtClean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050" b="1" i="0" dirty="0" smtClean="0">
                          <a:latin typeface="Century Gothic" panose="020B0502020202020204" pitchFamily="34" charset="0"/>
                        </a:rPr>
                        <a:t>Clase: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Una historia diferente</a:t>
                      </a:r>
                      <a:endParaRPr lang="es-MX" sz="1050" b="1" i="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sng" strike="noStrike" kern="1200" cap="none" spc="0" normalizeH="0" baseline="0%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</a:t>
                      </a:r>
                      <a:r>
                        <a:rPr kumimoji="0" lang="es-MX" sz="110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MX" sz="110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Historias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u="none" baseline="0%" dirty="0" smtClean="0">
                          <a:effectLst/>
                          <a:latin typeface="Century Gothic" panose="020B0502020202020204" pitchFamily="34" charset="0"/>
                        </a:rPr>
                        <a:t>1.-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Escucha el cuento Héroes sin capa y presta mucha atención</a:t>
                      </a:r>
                      <a:r>
                        <a:rPr lang="es-MX" sz="1100" baseline="0%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  <a:hlinkClick r:id="rId2"/>
                        </a:rPr>
                        <a:t>https://</a:t>
                      </a:r>
                      <a:r>
                        <a:rPr lang="es-MX" sz="1100" dirty="0" err="1" smtClean="0">
                          <a:latin typeface="Century Gothic" panose="020B0502020202020204" pitchFamily="34" charset="0"/>
                          <a:hlinkClick r:id="rId2"/>
                        </a:rPr>
                        <a:t>www.youtube.com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  <a:hlinkClick r:id="rId2"/>
                        </a:rPr>
                        <a:t>/</a:t>
                      </a:r>
                      <a:r>
                        <a:rPr lang="es-MX" sz="1100" dirty="0" err="1" smtClean="0">
                          <a:latin typeface="Century Gothic" panose="020B0502020202020204" pitchFamily="34" charset="0"/>
                          <a:hlinkClick r:id="rId2"/>
                        </a:rPr>
                        <a:t>watch?v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  <a:hlinkClick r:id="rId2"/>
                        </a:rPr>
                        <a:t>=</a:t>
                      </a:r>
                      <a:r>
                        <a:rPr lang="es-MX" sz="1100" dirty="0" err="1" smtClean="0">
                          <a:latin typeface="Century Gothic" panose="020B0502020202020204" pitchFamily="34" charset="0"/>
                          <a:hlinkClick r:id="rId2"/>
                        </a:rPr>
                        <a:t>TbjeLP1CvAk</a:t>
                      </a:r>
                      <a:endParaRPr lang="es-MX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2..-</a:t>
                      </a:r>
                      <a:r>
                        <a:rPr lang="es-MX" sz="1100" baseline="0%" dirty="0" smtClean="0">
                          <a:latin typeface="Century Gothic" panose="020B0502020202020204" pitchFamily="34" charset="0"/>
                        </a:rPr>
                        <a:t> Analiza y d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ialoga ¿Quiénes son los personajes del cuento?, ¿Qué acciones realiza cada uno?, ¿Cuál fue el que te gustó más? </a:t>
                      </a:r>
                      <a:endParaRPr lang="es-MX" sz="1100" b="0" u="none" baseline="0%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u="none" baseline="0%" dirty="0" smtClean="0">
                          <a:effectLst/>
                          <a:latin typeface="Century Gothic" panose="020B0502020202020204" pitchFamily="34" charset="0"/>
                        </a:rPr>
                        <a:t>3.- Describe a cada uno de los personajes que aparecen en la historia mencionando sus características.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u="none" baseline="0%" dirty="0" smtClean="0">
                          <a:effectLst/>
                          <a:latin typeface="Century Gothic" panose="020B0502020202020204" pitchFamily="34" charset="0"/>
                        </a:rPr>
                        <a:t>4.- Ahora elige al menos 2 personajes del cuento y crea una historia totalmente distinta </a:t>
                      </a:r>
                      <a:endParaRPr lang="es-MX" sz="1100" b="0" u="none" baseline="0%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u="none" baseline="0%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u="none" baseline="0%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u="none" baseline="0%" dirty="0" smtClean="0">
                          <a:effectLst/>
                          <a:latin typeface="Century Gothic" panose="020B0502020202020204" pitchFamily="34" charset="0"/>
                        </a:rPr>
                        <a:t>(Sube tu evidencia de la actividad en el grupo de Facebook) </a:t>
                      </a:r>
                    </a:p>
                  </a:txBody>
                  <a:tcPr marL="68580" marR="68580"/>
                </a:tc>
                <a:tc rowSpan="6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50" baseline="0%" dirty="0" smtClean="0">
                          <a:latin typeface="Century Gothic" panose="020B0502020202020204" pitchFamily="34" charset="0"/>
                        </a:rPr>
                        <a:t>Video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50" baseline="0%" dirty="0" smtClean="0">
                          <a:latin typeface="Century Gothic" panose="020B0502020202020204" pitchFamily="34" charset="0"/>
                        </a:rPr>
                        <a:t>Cuaderno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050" baseline="0%" dirty="0" smtClean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050" baseline="0%" dirty="0">
                        <a:latin typeface="Century Gothic" panose="020B0502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Literatura </a:t>
                      </a:r>
                      <a:endParaRPr lang="es-ES" sz="900" b="1" dirty="0" smtClean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08159"/>
                  </a:ext>
                </a:extLst>
              </a:tr>
              <a:tr h="20840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>
                          <a:latin typeface="Century Gothic" pitchFamily="34" charset="0"/>
                        </a:rPr>
                        <a:t>Organizador curricular 2 </a:t>
                      </a:r>
                    </a:p>
                  </a:txBody>
                  <a:tcPr marL="68580" marR="68580" anchor="ctr">
                    <a:solidFill>
                      <a:srgbClr val="1DFF9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393103"/>
                  </a:ext>
                </a:extLst>
              </a:tr>
              <a:tr h="5089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Century Gothic" panose="020B0502020202020204" pitchFamily="34" charset="0"/>
                        </a:rPr>
                        <a:t>Producción, interpretación e intercambio de narraciones</a:t>
                      </a:r>
                      <a:endParaRPr lang="es-ES" sz="9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91437"/>
                  </a:ext>
                </a:extLst>
              </a:tr>
              <a:tr h="1856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>
                          <a:latin typeface="Century Gothic" pitchFamily="34" charset="0"/>
                        </a:rPr>
                        <a:t>Aprendizaje esperado</a:t>
                      </a:r>
                    </a:p>
                  </a:txBody>
                  <a:tcPr marL="68580" marR="68580" anchor="ctr">
                    <a:solidFill>
                      <a:srgbClr val="1DFF9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481297"/>
                  </a:ext>
                </a:extLst>
              </a:tr>
              <a:tr h="12328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Narra historias que le son familiares, habla acerca de los personajes y sus características, de las acciones y los lugares donde se desarrollan.</a:t>
                      </a:r>
                      <a:endParaRPr lang="es-ES" sz="9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34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06612"/>
              </p:ext>
            </p:extLst>
          </p:nvPr>
        </p:nvGraphicFramePr>
        <p:xfrm>
          <a:off x="225395" y="270590"/>
          <a:ext cx="8693210" cy="4556760"/>
        </p:xfrm>
        <a:graphic>
          <a:graphicData uri="http://purl.oclc.org/ooxml/drawingml/table">
            <a:tbl>
              <a:tblPr firstRow="1" bandRow="1">
                <a:tableStyleId>{5940675A-B579-460E-94D1-54222C63F5DA}</a:tableStyleId>
              </a:tblPr>
              <a:tblGrid>
                <a:gridCol w="113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23">
                  <a:extLst>
                    <a:ext uri="{9D8B030D-6E8A-4147-A177-3AD203B41FA5}">
                      <a16:colId xmlns:a16="http://schemas.microsoft.com/office/drawing/2014/main" val="2015060761"/>
                    </a:ext>
                  </a:extLst>
                </a:gridCol>
                <a:gridCol w="3580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573">
                  <a:extLst>
                    <a:ext uri="{9D8B030D-6E8A-4147-A177-3AD203B41FA5}">
                      <a16:colId xmlns:a16="http://schemas.microsoft.com/office/drawing/2014/main" val="1358107336"/>
                    </a:ext>
                  </a:extLst>
                </a:gridCol>
              </a:tblGrid>
              <a:tr h="337208">
                <a:tc gridSpan="5"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Viernes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 </a:t>
                      </a:r>
                      <a:r>
                        <a:rPr lang="es-MX" sz="1800" b="1" baseline="0%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2 julio </a:t>
                      </a:r>
                      <a:endParaRPr lang="es-MX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.137%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CA7C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19675"/>
                  </a:ext>
                </a:extLst>
              </a:tr>
              <a:tr h="421510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Campo/</a:t>
                      </a:r>
                    </a:p>
                    <a:p>
                      <a:pPr algn="ctr"/>
                      <a:r>
                        <a:rPr lang="es-MX" sz="1200" b="1" baseline="0%" dirty="0">
                          <a:latin typeface="Century Gothic" pitchFamily="34" charset="0"/>
                        </a:rPr>
                        <a:t>Área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E3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itchFamily="34" charset="0"/>
                        </a:rPr>
                        <a:t>Organizador curricular 1</a:t>
                      </a:r>
                    </a:p>
                  </a:txBody>
                  <a:tcPr marL="68580" marR="68580">
                    <a:solidFill>
                      <a:srgbClr val="E3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Énfasis</a:t>
                      </a:r>
                    </a:p>
                    <a:p>
                      <a:pPr algn="ctr"/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E3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Actividades de reforzamiento</a:t>
                      </a:r>
                      <a:r>
                        <a:rPr lang="es-MX" sz="1200" b="1" baseline="0%" dirty="0">
                          <a:latin typeface="Century Gothic" pitchFamily="34" charset="0"/>
                        </a:rPr>
                        <a:t> </a:t>
                      </a:r>
                      <a:endParaRPr lang="es-MX" sz="12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E3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Century Gothic" pitchFamily="34" charset="0"/>
                        </a:rPr>
                        <a:t>Materiales</a:t>
                      </a:r>
                    </a:p>
                  </a:txBody>
                  <a:tcPr marL="68580" marR="68580">
                    <a:solidFill>
                      <a:srgbClr val="E3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39">
                <a:tc rowSpan="5"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050" dirty="0" smtClean="0">
                          <a:latin typeface="Century Gothic" panose="020B0502020202020204" pitchFamily="34" charset="0"/>
                        </a:rPr>
                        <a:t>Exploración y comprensión del mundo natural y social 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F4D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Mundo Natural</a:t>
                      </a:r>
                      <a:endParaRPr lang="es-ES" sz="11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Énfasis:</a:t>
                      </a:r>
                      <a:r>
                        <a:rPr kumimoji="0" lang="es-MX" sz="12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Identifica y explica características comunes entre algunos animales.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. </a:t>
                      </a:r>
                      <a:endParaRPr lang="es-MX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1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1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Clase: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Semejantes pero diferentes</a:t>
                      </a:r>
                      <a:endParaRPr kumimoji="0" lang="es-MX" sz="1200" b="1" i="0" u="none" strike="noStrike" kern="1200" cap="none" spc="0" normalizeH="0" baseline="0%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Act: </a:t>
                      </a:r>
                      <a:r>
                        <a:rPr kumimoji="0" lang="es-MX" sz="1200" b="0" i="0" u="sng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.137%"/>
                              </a:srgbClr>
                            </a:outerShdw>
                          </a:effectLst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¿En que se parecen?</a:t>
                      </a:r>
                      <a:endParaRPr kumimoji="0" lang="es-MX" sz="1200" b="0" i="0" u="sng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.137%"/>
                            </a:srgbClr>
                          </a:outerShdw>
                        </a:effectLst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%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1.-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Todos los seres vivos somos distintos y tenemos características particulares ¿te has puesto a pensar en que eres similar tú a algunos animales o plantas?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2.- Observa el siguiente</a:t>
                      </a:r>
                      <a:r>
                        <a:rPr lang="es-MX" sz="1200" baseline="0%" dirty="0" smtClean="0">
                          <a:latin typeface="Century Gothic" panose="020B0502020202020204" pitchFamily="34" charset="0"/>
                        </a:rPr>
                        <a:t> video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  <a:hlinkClick r:id="rId2"/>
                        </a:rPr>
                        <a:t>https://</a:t>
                      </a:r>
                      <a:r>
                        <a:rPr lang="es-MX" sz="1100" dirty="0" err="1" smtClean="0">
                          <a:latin typeface="Century Gothic" panose="020B0502020202020204" pitchFamily="34" charset="0"/>
                          <a:hlinkClick r:id="rId2"/>
                        </a:rPr>
                        <a:t>www.youtube.com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  <a:hlinkClick r:id="rId2"/>
                        </a:rPr>
                        <a:t>/</a:t>
                      </a:r>
                      <a:r>
                        <a:rPr lang="es-MX" sz="1100" dirty="0" err="1" smtClean="0">
                          <a:latin typeface="Century Gothic" panose="020B0502020202020204" pitchFamily="34" charset="0"/>
                          <a:hlinkClick r:id="rId2"/>
                        </a:rPr>
                        <a:t>watch?v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  <a:hlinkClick r:id="rId2"/>
                        </a:rPr>
                        <a:t>=</a:t>
                      </a:r>
                      <a:r>
                        <a:rPr lang="es-MX" sz="1100" dirty="0" err="1" smtClean="0">
                          <a:latin typeface="Century Gothic" panose="020B0502020202020204" pitchFamily="34" charset="0"/>
                          <a:hlinkClick r:id="rId2"/>
                        </a:rPr>
                        <a:t>fjEwekt2CT8</a:t>
                      </a:r>
                      <a:endParaRPr lang="es-MX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3.-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Ahora hablaremos sobre las semejanzas y diferencias que existen entre animales; si tienes mascotas dialoga con tu acompañante sobre en que se parecen y en que no. Si no las tienes observa algunos insectos que habitan en tu patio y nota sus similitudes y diferencias.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4-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Observa las parejas de animales que se te presentan en la</a:t>
                      </a:r>
                      <a:r>
                        <a:rPr lang="es-MX" sz="1100" baseline="0%" dirty="0" smtClean="0">
                          <a:latin typeface="Century Gothic" panose="020B0502020202020204" pitchFamily="34" charset="0"/>
                        </a:rPr>
                        <a:t> hoja al final de la planeación </a:t>
                      </a:r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y registra alguna semejanza o diferencia que exista entre ellos</a:t>
                      </a:r>
                      <a:endParaRPr lang="es-MX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%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baseline="0%" dirty="0" smtClean="0">
                          <a:effectLst/>
                          <a:latin typeface="Century Gothic" panose="020B0502020202020204" pitchFamily="34" charset="0"/>
                        </a:rPr>
                        <a:t>(Sube tu evidencia de la actividad en el grupo de Facebook) </a:t>
                      </a:r>
                    </a:p>
                  </a:txBody>
                  <a:tcPr marL="68580" marR="68580"/>
                </a:tc>
                <a:tc row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Video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b="0" i="0" kern="1200" baseline="0%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Hoja de trabajo </a:t>
                      </a:r>
                      <a:endParaRPr lang="es-MX" sz="1100" b="0" i="0" kern="1200" baseline="0%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0" i="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0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itchFamily="34" charset="0"/>
                        </a:rPr>
                        <a:t>Organizador curricular 2</a:t>
                      </a:r>
                    </a:p>
                  </a:txBody>
                  <a:tcPr marL="68580" marR="68580">
                    <a:solidFill>
                      <a:srgbClr val="E3AB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74808"/>
                  </a:ext>
                </a:extLst>
              </a:tr>
              <a:tr h="39340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entury Gothic" panose="020B0502020202020204" pitchFamily="34" charset="0"/>
                        </a:rPr>
                        <a:t>Exploración de la naturaleza</a:t>
                      </a:r>
                      <a:endParaRPr lang="es-MX" sz="1100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76338"/>
                  </a:ext>
                </a:extLst>
              </a:tr>
              <a:tr h="39340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Century Gothic" pitchFamily="34" charset="0"/>
                        </a:rPr>
                        <a:t>Aprendizaje</a:t>
                      </a:r>
                      <a:r>
                        <a:rPr lang="es-MX" sz="1100" b="1" baseline="0%" dirty="0" smtClean="0">
                          <a:latin typeface="Century Gothic" pitchFamily="34" charset="0"/>
                        </a:rPr>
                        <a:t> esperado</a:t>
                      </a:r>
                      <a:endParaRPr lang="es-MX" sz="1100" b="1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rgbClr val="E3AB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412151"/>
                  </a:ext>
                </a:extLst>
              </a:tr>
              <a:tr h="200006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Describe y explica las características comunes que identifica entre seres vivos y elementos que observa en la naturaleza</a:t>
                      </a:r>
                      <a:endParaRPr lang="es-MX" sz="950" dirty="0">
                        <a:latin typeface="Century Gothic" pitchFamily="34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01361"/>
                  </a:ext>
                </a:extLst>
              </a:tr>
            </a:tbl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1678781" y="5075697"/>
            <a:ext cx="5786437" cy="757237"/>
          </a:xfrm>
          <a:prstGeom prst="roundRect">
            <a:avLst/>
          </a:prstGeom>
          <a:solidFill>
            <a:srgbClr val="E3ABFF"/>
          </a:solidFill>
          <a:ln>
            <a:solidFill>
              <a:srgbClr val="CC66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Lengua extranjera / Ingles (ciclo I)</a:t>
            </a:r>
          </a:p>
          <a:p>
            <a:pPr marL="0" marR="0" lvl="0" indent="0" algn="ctr" defTabSz="457200" rtl="0" eaLnBrk="1" fontAlgn="auto" latinLnBrk="0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%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Recuerda unirte a ver la clase de inglés, y seguir las actividades que se proponen</a:t>
            </a:r>
          </a:p>
        </p:txBody>
      </p:sp>
    </p:spTree>
    <p:extLst>
      <p:ext uri="{BB962C8B-B14F-4D97-AF65-F5344CB8AC3E}">
        <p14:creationId xmlns:p14="http://schemas.microsoft.com/office/powerpoint/2010/main" val="12051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" y="0"/>
            <a:ext cx="1115878" cy="66642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redondeado 3"/>
          <p:cNvSpPr/>
          <p:nvPr/>
        </p:nvSpPr>
        <p:spPr>
          <a:xfrm>
            <a:off x="278969" y="247973"/>
            <a:ext cx="2092272" cy="418454"/>
          </a:xfrm>
          <a:prstGeom prst="roundRect">
            <a:avLst/>
          </a:prstGeom>
          <a:solidFill>
            <a:schemeClr val="accent5">
              <a:lumMod val="75%"/>
            </a:schemeClr>
          </a:soli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Jueves 1 julio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0148618"/>
      </p:ext>
    </p:extLst>
  </p:cSld>
  <p:clrMapOvr>
    <a:masterClrMapping/>
  </p:clrMapOvr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" y="0"/>
            <a:ext cx="1115878" cy="66642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redondeado 3"/>
          <p:cNvSpPr/>
          <p:nvPr/>
        </p:nvSpPr>
        <p:spPr>
          <a:xfrm>
            <a:off x="278969" y="247973"/>
            <a:ext cx="2092272" cy="418454"/>
          </a:xfrm>
          <a:prstGeom prst="roundRect">
            <a:avLst/>
          </a:prstGeom>
          <a:solidFill>
            <a:schemeClr val="accent5">
              <a:lumMod val="75%"/>
            </a:schemeClr>
          </a:soli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Jueves 1 julio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3307660"/>
      </p:ext>
    </p:extLst>
  </p:cSld>
  <p:clrMapOvr>
    <a:masterClrMapping/>
  </p:clrMapOvr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24" y="892097"/>
            <a:ext cx="8697951" cy="596590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520176" y="89209"/>
            <a:ext cx="3914078" cy="345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es-MX" sz="2800" dirty="0">
                <a:solidFill>
                  <a:schemeClr val="tx2">
                    <a:lumMod val="75%"/>
                  </a:schemeClr>
                </a:solidFill>
                <a:latin typeface="Century Gothic" panose="020B0502020202020204" pitchFamily="34" charset="0"/>
              </a:rPr>
              <a:t>¿En que se parecen?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28961" y="535257"/>
            <a:ext cx="8486078" cy="3233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Century Gothic" panose="020B0502020202020204" pitchFamily="34" charset="0"/>
              </a:rPr>
              <a:t>Observa las parejas de animales que se te presentan y registra alguna semejanza o diferencia que exista entre ellos</a:t>
            </a:r>
            <a:r>
              <a:rPr lang="es-MX" dirty="0"/>
              <a:t>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6768791" y="89209"/>
            <a:ext cx="2319454" cy="301086"/>
          </a:xfrm>
          <a:prstGeom prst="roundRect">
            <a:avLst/>
          </a:prstGeom>
          <a:solidFill>
            <a:schemeClr val="accent4">
              <a:lumMod val="60%"/>
              <a:lumOff val="40%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Exploración y comprensión</a:t>
            </a:r>
            <a:endParaRPr lang="es-MX" sz="12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93367" y="52826"/>
            <a:ext cx="1969609" cy="337469"/>
          </a:xfrm>
          <a:prstGeom prst="roundRect">
            <a:avLst/>
          </a:prstGeom>
          <a:solidFill>
            <a:schemeClr val="accent5">
              <a:lumMod val="75%"/>
            </a:schemeClr>
          </a:soli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Viernes 2 julio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5952635"/>
      </p:ext>
    </p:extLst>
  </p:cSld>
  <p:clrMapOvr>
    <a:masterClrMapping/>
  </p:clrMapOvr>
</p:sld>
</file>

<file path=ppt/theme/theme1.xml><?xml version="1.0" encoding="utf-8"?>
<a:theme xmlns:a="http://purl.oclc.org/ooxml/drawingml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purl.oclc.org/ooxml/drawingml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/>
  <a:extraClrSchemeLst/>
</a:theme>
</file>

<file path=docProps/app.xml><?xml version="1.0" encoding="utf-8"?>
<Properties xmlns="http://purl.oclc.org/ooxml/officeDocument/extendedProperties" xmlns:vt="http://purl.oclc.org/ooxml/officeDocument/docPropsVTypes">
  <Template>Office Theme</Template>
  <TotalTime>603</TotalTime>
  <Words>1636</Words>
  <Application>Microsoft Office PowerPoint</Application>
  <PresentationFormat>Carta (216 x 279 mm)</PresentationFormat>
  <Paragraphs>242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Berlin Sans FB</vt:lpstr>
      <vt:lpstr>Calibri</vt:lpstr>
      <vt:lpstr>Calibri Light</vt:lpstr>
      <vt:lpstr>Century Gothic</vt:lpstr>
      <vt:lpstr>Segoe Script</vt:lpstr>
      <vt:lpstr>Segoe UI Black</vt:lpstr>
      <vt:lpstr>Times New Roman</vt:lpstr>
      <vt:lpstr>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Fátima García</dc:creator>
  <cp:lastModifiedBy>Fátima García</cp:lastModifiedBy>
  <cp:revision>18</cp:revision>
  <dcterms:created xsi:type="dcterms:W3CDTF">2021-06-22T18:20:07Z</dcterms:created>
  <dcterms:modified xsi:type="dcterms:W3CDTF">2021-06-23T04:23:29Z</dcterms:modified>
</cp:coreProperties>
</file>