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purl.oclc.org/ooxml/officeDocument/relationships/metadata/thumbnail" Target="docProps/thumbnail.jpeg"/><Relationship Id="rId1" Type="http://purl.oclc.org/ooxml/officeDocument/relationships/officeDocument" Target="ppt/presentation.xml"/><Relationship Id="rId4" Type="http://purl.oclc.org/ooxml/officeDocument/relationships/extendedProperties" Target="docProps/app.xml"/></Relationships>
</file>

<file path=ppt/presentation.xml><?xml version="1.0" encoding="utf-8"?>
<p:presentation xmlns:a="http://purl.oclc.org/ooxml/drawingml/main" xmlns:r="http://purl.oclc.org/ooxml/officeDocument/relationships" xmlns:p="http://purl.oclc.org/ooxml/presentationml/main" saveSubsetFonts="1" conformance="strict">
  <p:sldMasterIdLst>
    <p:sldMasterId id="2147483660" r:id="rId1"/>
    <p:sldMasterId id="2147483672" r:id="rId2"/>
  </p:sldMasterIdLst>
  <p:sldIdLst>
    <p:sldId id="257" r:id="rId3"/>
    <p:sldId id="264" r:id="rId4"/>
    <p:sldId id="259" r:id="rId5"/>
    <p:sldId id="260" r:id="rId6"/>
    <p:sldId id="261" r:id="rId7"/>
    <p:sldId id="262" r:id="rId8"/>
    <p:sldId id="265" r:id="rId9"/>
    <p:sldId id="266" r:id="rId10"/>
    <p:sldId id="267" r:id="rId11"/>
    <p:sldId id="263" r:id="rId12"/>
    <p:sldId id="268" r:id="rId13"/>
    <p:sldId id="269" r:id="rId14"/>
  </p:sldIdLst>
  <p:sldSz cx="9144000" cy="6858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purl.oclc.org/ooxml/drawingml/main" xmlns:r="http://purl.oclc.org/ooxml/officeDocument/relationships" xmlns:p="http://purl.oclc.org/ooxml/presentationml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purl.oclc.org/ooxml/drawingml/main" def="{5C22544A-7EE6-4342-B048-85BDC9FD1C3A}"/>
</file>

<file path=ppt/viewProps.xml><?xml version="1.0" encoding="utf-8"?>
<p:viewPr xmlns:a="http://purl.oclc.org/ooxml/drawingml/main" xmlns:r="http://purl.oclc.org/ooxml/officeDocument/relationships" xmlns:p="http://purl.oclc.org/ooxml/presentationml/main">
  <p:normalViewPr horzBarState="maximized">
    <p:restoredLeft sz="15%" autoAdjust="0"/>
    <p:restoredTop sz="94.66%"/>
  </p:normalViewPr>
  <p:slideViewPr>
    <p:cSldViewPr snapToGrid="0">
      <p:cViewPr>
        <p:scale>
          <a:sx n="39" d="100"/>
          <a:sy n="39" d="100"/>
        </p:scale>
        <p:origin x="2226" y="7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purl.oclc.org/ooxml/officeDocument/relationships/slide" Target="slides/slide6.xml"/><Relationship Id="rId13" Type="http://purl.oclc.org/ooxml/officeDocument/relationships/slide" Target="slides/slide11.xml"/><Relationship Id="rId18" Type="http://purl.oclc.org/ooxml/officeDocument/relationships/tableStyles" Target="tableStyles.xml"/><Relationship Id="rId3" Type="http://purl.oclc.org/ooxml/officeDocument/relationships/slide" Target="slides/slide1.xml"/><Relationship Id="rId7" Type="http://purl.oclc.org/ooxml/officeDocument/relationships/slide" Target="slides/slide5.xml"/><Relationship Id="rId12" Type="http://purl.oclc.org/ooxml/officeDocument/relationships/slide" Target="slides/slide10.xml"/><Relationship Id="rId17" Type="http://purl.oclc.org/ooxml/officeDocument/relationships/theme" Target="theme/theme1.xml"/><Relationship Id="rId2" Type="http://purl.oclc.org/ooxml/officeDocument/relationships/slideMaster" Target="slideMasters/slideMaster2.xml"/><Relationship Id="rId16" Type="http://purl.oclc.org/ooxml/officeDocument/relationships/viewProps" Target="viewProps.xml"/><Relationship Id="rId1" Type="http://purl.oclc.org/ooxml/officeDocument/relationships/slideMaster" Target="slideMasters/slideMaster1.xml"/><Relationship Id="rId6" Type="http://purl.oclc.org/ooxml/officeDocument/relationships/slide" Target="slides/slide4.xml"/><Relationship Id="rId11" Type="http://purl.oclc.org/ooxml/officeDocument/relationships/slide" Target="slides/slide9.xml"/><Relationship Id="rId5" Type="http://purl.oclc.org/ooxml/officeDocument/relationships/slide" Target="slides/slide3.xml"/><Relationship Id="rId15" Type="http://purl.oclc.org/ooxml/officeDocument/relationships/presProps" Target="presProps.xml"/><Relationship Id="rId10" Type="http://purl.oclc.org/ooxml/officeDocument/relationships/slide" Target="slides/slide8.xml"/><Relationship Id="rId4" Type="http://purl.oclc.org/ooxml/officeDocument/relationships/slide" Target="slides/slide2.xml"/><Relationship Id="rId9" Type="http://purl.oclc.org/ooxml/officeDocument/relationships/slide" Target="slides/slide7.xml"/><Relationship Id="rId14" Type="http://purl.oclc.org/ooxml/officeDocument/relationships/slide" Target="slides/slide12.xml"/></Relationships>
</file>

<file path=ppt/slideLayouts/_rels/slideLayout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purl.oclc.org/ooxml/officeDocument/relationships/slideMaster" Target="../slideMasters/slideMaster1.xml"/></Relationships>
</file>

<file path=ppt/slideLayouts/slideLayout1.xml><?xml version="1.0" encoding="utf-8"?>
<p:sldLayout xmlns:a="http://purl.oclc.org/ooxml/drawingml/main" xmlns:r="http://purl.oclc.org/ooxml/officeDocument/relationships" xmlns:p="http://purl.oclc.org/ooxml/presentationml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editar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70906151"/>
      </p:ext>
    </p:extLst>
  </p:cSld>
  <p:clrMapOvr>
    <a:masterClrMapping/>
  </p:clrMapOvr>
</p:sldLayout>
</file>

<file path=ppt/slideLayouts/slideLayout10.xml><?xml version="1.0" encoding="utf-8"?>
<p:sldLayout xmlns:a="http://purl.oclc.org/ooxml/drawingml/main" xmlns:r="http://purl.oclc.org/ooxml/officeDocument/relationships" xmlns:p="http://purl.oclc.org/ooxml/presentationml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26905768"/>
      </p:ext>
    </p:extLst>
  </p:cSld>
  <p:clrMapOvr>
    <a:masterClrMapping/>
  </p:clrMapOvr>
</p:sldLayout>
</file>

<file path=ppt/slideLayouts/slideLayout11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88931986"/>
      </p:ext>
    </p:extLst>
  </p:cSld>
  <p:clrMapOvr>
    <a:masterClrMapping/>
  </p:clrMapOvr>
</p:sldLayout>
</file>

<file path=ppt/slideLayouts/slideLayout12.xml><?xml version="1.0" encoding="utf-8"?>
<p:sldLayout xmlns:a="http://purl.oclc.org/ooxml/drawingml/main" xmlns:r="http://purl.oclc.org/ooxml/officeDocument/relationships" xmlns:p="http://purl.oclc.org/ooxml/presentationml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r>
              <a:rPr lang="es-ES"/>
              <a:t>Haga clic para modificar el estilo de subtítulo del patrón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5286867"/>
      </p:ext>
    </p:extLst>
  </p:cSld>
  <p:clrMapOvr>
    <a:masterClrMapping/>
  </p:clrMapOvr>
</p:sldLayout>
</file>

<file path=ppt/slideLayouts/slideLayout13.xml><?xml version="1.0" encoding="utf-8"?>
<p:sldLayout xmlns:a="http://purl.oclc.org/ooxml/drawingml/main" xmlns:r="http://purl.oclc.org/ooxml/officeDocument/relationships" xmlns:p="http://purl.oclc.org/ooxml/presentationml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15972102"/>
      </p:ext>
    </p:extLst>
  </p:cSld>
  <p:clrMapOvr>
    <a:masterClrMapping/>
  </p:clrMapOvr>
</p:sldLayout>
</file>

<file path=ppt/slideLayouts/slideLayout14.xml><?xml version="1.0" encoding="utf-8"?>
<p:sldLayout xmlns:a="http://purl.oclc.org/ooxml/drawingml/main" xmlns:r="http://purl.oclc.org/ooxml/officeDocument/relationships" xmlns:p="http://purl.oclc.org/ooxml/presentationml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626038547"/>
      </p:ext>
    </p:extLst>
  </p:cSld>
  <p:clrMapOvr>
    <a:masterClrMapping/>
  </p:clrMapOvr>
</p:sldLayout>
</file>

<file path=ppt/slideLayouts/slideLayout15.xml><?xml version="1.0" encoding="utf-8"?>
<p:sldLayout xmlns:a="http://purl.oclc.org/ooxml/drawingml/main" xmlns:r="http://purl.oclc.org/ooxml/officeDocument/relationships" xmlns:p="http://purl.oclc.org/ooxml/presentationml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063222227"/>
      </p:ext>
    </p:extLst>
  </p:cSld>
  <p:clrMapOvr>
    <a:masterClrMapping/>
  </p:clrMapOvr>
</p:sldLayout>
</file>

<file path=ppt/slideLayouts/slideLayout16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210366161"/>
      </p:ext>
    </p:extLst>
  </p:cSld>
  <p:clrMapOvr>
    <a:masterClrMapping/>
  </p:clrMapOvr>
</p:sldLayout>
</file>

<file path=ppt/slideLayouts/slideLayout17.xml><?xml version="1.0" encoding="utf-8"?>
<p:sldLayout xmlns:a="http://purl.oclc.org/ooxml/drawingml/main" xmlns:r="http://purl.oclc.org/ooxml/officeDocument/relationships" xmlns:p="http://purl.oclc.org/ooxml/presentationml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98150198"/>
      </p:ext>
    </p:extLst>
  </p:cSld>
  <p:clrMapOvr>
    <a:masterClrMapping/>
  </p:clrMapOvr>
</p:sldLayout>
</file>

<file path=ppt/slideLayouts/slideLayout18.xml><?xml version="1.0" encoding="utf-8"?>
<p:sldLayout xmlns:a="http://purl.oclc.org/ooxml/drawingml/main" xmlns:r="http://purl.oclc.org/ooxml/officeDocument/relationships" xmlns:p="http://purl.oclc.org/ooxml/presentationml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74631415"/>
      </p:ext>
    </p:extLst>
  </p:cSld>
  <p:clrMapOvr>
    <a:masterClrMapping/>
  </p:clrMapOvr>
</p:sldLayout>
</file>

<file path=ppt/slideLayouts/slideLayout19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1008992"/>
      </p:ext>
    </p:extLst>
  </p:cSld>
  <p:clrMapOvr>
    <a:masterClrMapping/>
  </p:clrMapOvr>
</p:sldLayout>
</file>

<file path=ppt/slideLayouts/slideLayout2.xml><?xml version="1.0" encoding="utf-8"?>
<p:sldLayout xmlns:a="http://purl.oclc.org/ooxml/drawingml/main" xmlns:r="http://purl.oclc.org/ooxml/officeDocument/relationships" xmlns:p="http://purl.oclc.org/ooxml/presentationml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34490639"/>
      </p:ext>
    </p:extLst>
  </p:cSld>
  <p:clrMapOvr>
    <a:masterClrMapping/>
  </p:clrMapOvr>
</p:sldLayout>
</file>

<file path=ppt/slideLayouts/slideLayout20.xml><?xml version="1.0" encoding="utf-8"?>
<p:sldLayout xmlns:a="http://purl.oclc.org/ooxml/drawingml/main" xmlns:r="http://purl.oclc.org/ooxml/officeDocument/relationships" xmlns:p="http://purl.oclc.org/ooxml/presentationml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MX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224361579"/>
      </p:ext>
    </p:extLst>
  </p:cSld>
  <p:clrMapOvr>
    <a:masterClrMapping/>
  </p:clrMapOvr>
</p:sldLayout>
</file>

<file path=ppt/slideLayouts/slideLayout21.xml><?xml version="1.0" encoding="utf-8"?>
<p:sldLayout xmlns:a="http://purl.oclc.org/ooxml/drawingml/main" xmlns:r="http://purl.oclc.org/ooxml/officeDocument/relationships" xmlns:p="http://purl.oclc.org/ooxml/presentationml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0283091"/>
      </p:ext>
    </p:extLst>
  </p:cSld>
  <p:clrMapOvr>
    <a:masterClrMapping/>
  </p:clrMapOvr>
</p:sldLayout>
</file>

<file path=ppt/slideLayouts/slideLayout22.xml><?xml version="1.0" encoding="utf-8"?>
<p:sldLayout xmlns:a="http://purl.oclc.org/ooxml/drawingml/main" xmlns:r="http://purl.oclc.org/ooxml/officeDocument/relationships" xmlns:p="http://purl.oclc.org/ooxml/presentationml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154044165"/>
      </p:ext>
    </p:extLst>
  </p:cSld>
  <p:clrMapOvr>
    <a:masterClrMapping/>
  </p:clrMapOvr>
</p:sldLayout>
</file>

<file path=ppt/slideLayouts/slideLayout3.xml><?xml version="1.0" encoding="utf-8"?>
<p:sldLayout xmlns:a="http://purl.oclc.org/ooxml/drawingml/main" xmlns:r="http://purl.oclc.org/ooxml/officeDocument/relationships" xmlns:p="http://purl.oclc.org/ooxml/presentationml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%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%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%"/>
                  </a:schemeClr>
                </a:solidFill>
              </a:defRPr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43252743"/>
      </p:ext>
    </p:extLst>
  </p:cSld>
  <p:clrMapOvr>
    <a:masterClrMapping/>
  </p:clrMapOvr>
</p:sldLayout>
</file>

<file path=ppt/slideLayouts/slideLayout4.xml><?xml version="1.0" encoding="utf-8"?>
<p:sldLayout xmlns:a="http://purl.oclc.org/ooxml/drawingml/main" xmlns:r="http://purl.oclc.org/ooxml/officeDocument/relationships" xmlns:p="http://purl.oclc.org/ooxml/presentationml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55510583"/>
      </p:ext>
    </p:extLst>
  </p:cSld>
  <p:clrMapOvr>
    <a:masterClrMapping/>
  </p:clrMapOvr>
</p:sldLayout>
</file>

<file path=ppt/slideLayouts/slideLayout5.xml><?xml version="1.0" encoding="utf-8"?>
<p:sldLayout xmlns:a="http://purl.oclc.org/ooxml/drawingml/main" xmlns:r="http://purl.oclc.org/ooxml/officeDocument/relationships" xmlns:p="http://purl.oclc.org/ooxml/presentationml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16693252"/>
      </p:ext>
    </p:extLst>
  </p:cSld>
  <p:clrMapOvr>
    <a:masterClrMapping/>
  </p:clrMapOvr>
</p:sldLayout>
</file>

<file path=ppt/slideLayouts/slideLayout6.xml><?xml version="1.0" encoding="utf-8"?>
<p:sldLayout xmlns:a="http://purl.oclc.org/ooxml/drawingml/main" xmlns:r="http://purl.oclc.org/ooxml/officeDocument/relationships" xmlns:p="http://purl.oclc.org/ooxml/presentationml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322089063"/>
      </p:ext>
    </p:extLst>
  </p:cSld>
  <p:clrMapOvr>
    <a:masterClrMapping/>
  </p:clrMapOvr>
</p:sldLayout>
</file>

<file path=ppt/slideLayouts/slideLayout7.xml><?xml version="1.0" encoding="utf-8"?>
<p:sldLayout xmlns:a="http://purl.oclc.org/ooxml/drawingml/main" xmlns:r="http://purl.oclc.org/ooxml/officeDocument/relationships" xmlns:p="http://purl.oclc.org/ooxml/presentationml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71346232"/>
      </p:ext>
    </p:extLst>
  </p:cSld>
  <p:clrMapOvr>
    <a:masterClrMapping/>
  </p:clrMapOvr>
</p:sldLayout>
</file>

<file path=ppt/slideLayouts/slideLayout8.xml><?xml version="1.0" encoding="utf-8"?>
<p:sldLayout xmlns:a="http://purl.oclc.org/ooxml/drawingml/main" xmlns:r="http://purl.oclc.org/ooxml/officeDocument/relationships" xmlns:p="http://purl.oclc.org/ooxml/presentationml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114939554"/>
      </p:ext>
    </p:extLst>
  </p:cSld>
  <p:clrMapOvr>
    <a:masterClrMapping/>
  </p:clrMapOvr>
</p:sldLayout>
</file>

<file path=ppt/slideLayouts/slideLayout9.xml><?xml version="1.0" encoding="utf-8"?>
<p:sldLayout xmlns:a="http://purl.oclc.org/ooxml/drawingml/main" xmlns:r="http://purl.oclc.org/ooxml/officeDocument/relationships" xmlns:p="http://purl.oclc.org/ooxml/presentationml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Editar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3724215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8.xml"/><Relationship Id="rId3" Type="http://purl.oclc.org/ooxml/officeDocument/relationships/slideLayout" Target="../slideLayouts/slideLayout3.xml"/><Relationship Id="rId7" Type="http://purl.oclc.org/ooxml/officeDocument/relationships/slideLayout" Target="../slideLayouts/slideLayout7.xml"/><Relationship Id="rId12" Type="http://purl.oclc.org/ooxml/officeDocument/relationships/theme" Target="../theme/theme1.xml"/><Relationship Id="rId2" Type="http://purl.oclc.org/ooxml/officeDocument/relationships/slideLayout" Target="../slideLayouts/slideLayout2.xml"/><Relationship Id="rId1" Type="http://purl.oclc.org/ooxml/officeDocument/relationships/slideLayout" Target="../slideLayouts/slideLayout1.xml"/><Relationship Id="rId6" Type="http://purl.oclc.org/ooxml/officeDocument/relationships/slideLayout" Target="../slideLayouts/slideLayout6.xml"/><Relationship Id="rId11" Type="http://purl.oclc.org/ooxml/officeDocument/relationships/slideLayout" Target="../slideLayouts/slideLayout11.xml"/><Relationship Id="rId5" Type="http://purl.oclc.org/ooxml/officeDocument/relationships/slideLayout" Target="../slideLayouts/slideLayout5.xml"/><Relationship Id="rId10" Type="http://purl.oclc.org/ooxml/officeDocument/relationships/slideLayout" Target="../slideLayouts/slideLayout10.xml"/><Relationship Id="rId4" Type="http://purl.oclc.org/ooxml/officeDocument/relationships/slideLayout" Target="../slideLayouts/slideLayout4.xml"/><Relationship Id="rId9" Type="http://purl.oclc.org/ooxml/officeDocument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purl.oclc.org/ooxml/officeDocument/relationships/slideLayout" Target="../slideLayouts/slideLayout19.xml"/><Relationship Id="rId3" Type="http://purl.oclc.org/ooxml/officeDocument/relationships/slideLayout" Target="../slideLayouts/slideLayout14.xml"/><Relationship Id="rId7" Type="http://purl.oclc.org/ooxml/officeDocument/relationships/slideLayout" Target="../slideLayouts/slideLayout18.xml"/><Relationship Id="rId12" Type="http://purl.oclc.org/ooxml/officeDocument/relationships/theme" Target="../theme/theme2.xml"/><Relationship Id="rId2" Type="http://purl.oclc.org/ooxml/officeDocument/relationships/slideLayout" Target="../slideLayouts/slideLayout13.xml"/><Relationship Id="rId1" Type="http://purl.oclc.org/ooxml/officeDocument/relationships/slideLayout" Target="../slideLayouts/slideLayout12.xml"/><Relationship Id="rId6" Type="http://purl.oclc.org/ooxml/officeDocument/relationships/slideLayout" Target="../slideLayouts/slideLayout17.xml"/><Relationship Id="rId11" Type="http://purl.oclc.org/ooxml/officeDocument/relationships/slideLayout" Target="../slideLayouts/slideLayout22.xml"/><Relationship Id="rId5" Type="http://purl.oclc.org/ooxml/officeDocument/relationships/slideLayout" Target="../slideLayouts/slideLayout16.xml"/><Relationship Id="rId10" Type="http://purl.oclc.org/ooxml/officeDocument/relationships/slideLayout" Target="../slideLayouts/slideLayout21.xml"/><Relationship Id="rId4" Type="http://purl.oclc.org/ooxml/officeDocument/relationships/slideLayout" Target="../slideLayouts/slideLayout15.xml"/><Relationship Id="rId9" Type="http://purl.oclc.org/ooxml/officeDocument/relationships/slideLayout" Target="../slideLayouts/slideLayout20.xml"/></Relationships>
</file>

<file path=ppt/slideMasters/slideMaster1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Editar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8D890E75-CC5C-4B47-9F57-341C2E7BF919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D41E5574-F88D-4CB0-8FD8-442AA62A06E6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7380408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%"/>
        </a:lnSpc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%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%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purl.oclc.org/ooxml/drawingml/main" xmlns:r="http://purl.oclc.org/ooxml/officeDocument/relationships" xmlns:p="http://purl.oclc.org/ooxml/presentationml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MX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MX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9712CD2A-2FC2-41D9-8DC6-7F1891B89A15}" type="datetimeFigureOut">
              <a:rPr lang="es-MX" smtClean="0"/>
              <a:t>22/06/2021</a:t>
            </a:fld>
            <a:endParaRPr lang="es-MX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%"/>
                  </a:schemeClr>
                </a:solidFill>
              </a:defRPr>
            </a:lvl1pPr>
          </a:lstStyle>
          <a:p>
            <a:fld id="{E6075858-0643-412E-8F08-6A1AB7800B1A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456022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spcBef>
          <a:spcPct val="0%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%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%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%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%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%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%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%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%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%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MX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purl.oclc.org/ooxml/officeDocument/relationships/image" Target="../media/image2.png"/><Relationship Id="rId2" Type="http://purl.oclc.org/ooxml/officeDocument/relationships/image" Target="../media/image1.png"/><Relationship Id="rId1" Type="http://purl.oclc.org/ooxml/officeDocument/relationships/slideLayout" Target="../slideLayouts/slideLayout7.xml"/><Relationship Id="rId6" Type="http://schemas.microsoft.com/office/2007/relationships/hdphoto" Target="../media/hdphoto2.wdp"/><Relationship Id="rId5" Type="http://purl.oclc.org/ooxml/officeDocument/relationships/image" Target="../media/image3.pn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8.xml"/></Relationships>
</file>

<file path=ppt/slides/_rels/slide11.xml.rels><?xml version="1.0" encoding="UTF-8" standalone="yes"?>
<Relationships xmlns="http://schemas.openxmlformats.org/package/2006/relationships"><Relationship Id="rId3" Type="http://purl.oclc.org/ooxml/officeDocument/relationships/image" Target="../media/image8.png"/><Relationship Id="rId2" Type="http://purl.oclc.org/ooxml/officeDocument/relationships/image" Target="../media/image7.png"/><Relationship Id="rId1" Type="http://purl.oclc.org/ooxml/officeDocument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purl.oclc.org/ooxml/officeDocument/relationships/image" Target="../media/image9.png"/><Relationship Id="rId1" Type="http://purl.oclc.org/ooxml/officeDocument/relationships/slideLayout" Target="../slideLayouts/slideLayout18.xml"/></Relationships>
</file>

<file path=ppt/slides/_rels/slide2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purl.oclc.org/ooxml/officeDocument/relationships/hyperlink" Target="https://www.youtube.com/watch?v=hy4gocm1ZMs" TargetMode="External"/><Relationship Id="rId1" Type="http://purl.oclc.org/ooxml/officeDocument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1" Type="http://purl.oclc.org/ooxml/officeDocument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2" Type="http://purl.oclc.org/ooxml/officeDocument/relationships/hyperlink" Target="https://www.youtube.com/watch?v=TbjeLP1CvAk" TargetMode="External"/><Relationship Id="rId1" Type="http://purl.oclc.org/ooxml/officeDocument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2" Type="http://purl.oclc.org/ooxml/officeDocument/relationships/hyperlink" Target="https://www.youtube.com/watch?v=fjEwekt2CT8" TargetMode="External"/><Relationship Id="rId1" Type="http://purl.oclc.org/ooxml/officeDocument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purl.oclc.org/ooxml/officeDocument/relationships/image" Target="../media/image4.png"/><Relationship Id="rId1" Type="http://purl.oclc.org/ooxml/officeDocument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2" Type="http://purl.oclc.org/ooxml/officeDocument/relationships/image" Target="../media/image5.png"/><Relationship Id="rId1" Type="http://purl.oclc.org/ooxml/officeDocument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purl.oclc.org/ooxml/officeDocument/relationships/image" Target="../media/image6.png"/><Relationship Id="rId1" Type="http://purl.oclc.org/ooxml/officeDocument/relationships/slideLayout" Target="../slideLayouts/slideLayout18.xml"/></Relationships>
</file>

<file path=ppt/slides/slide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2201" y="1"/>
            <a:ext cx="9196201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ackgroundRemoval t="10%" b="90%" l="10%" r="90%"/>
                    </a14:imgEffect>
                  </a14:imgLayer>
                </a14:imgProps>
              </a:ext>
            </a:extLst>
          </a:blip>
          <a:srcRect l="14.949%" r="16.692%" b="24.127%"/>
          <a:stretch/>
        </p:blipFill>
        <p:spPr>
          <a:xfrm>
            <a:off x="575767" y="479455"/>
            <a:ext cx="7162513" cy="4508571"/>
          </a:xfrm>
          <a:prstGeom prst="rect">
            <a:avLst/>
          </a:prstGeom>
        </p:spPr>
      </p:pic>
      <p:sp>
        <p:nvSpPr>
          <p:cNvPr id="4" name="Rectángulo 3"/>
          <p:cNvSpPr/>
          <p:nvPr/>
        </p:nvSpPr>
        <p:spPr>
          <a:xfrm>
            <a:off x="1947722" y="2016284"/>
            <a:ext cx="5248553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Jardín de niños: Diego Rivera T.M. </a:t>
            </a:r>
          </a:p>
        </p:txBody>
      </p:sp>
      <p:sp>
        <p:nvSpPr>
          <p:cNvPr id="5" name="Rectángulo 4"/>
          <p:cNvSpPr/>
          <p:nvPr/>
        </p:nvSpPr>
        <p:spPr>
          <a:xfrm>
            <a:off x="2787553" y="2549075"/>
            <a:ext cx="3568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Maestra </a:t>
            </a:r>
            <a:r>
              <a:rPr kumimoji="0" lang="es-MX" sz="18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Angélica Rodríguez</a:t>
            </a:r>
          </a:p>
        </p:txBody>
      </p:sp>
      <p:sp>
        <p:nvSpPr>
          <p:cNvPr id="6" name="Rectángulo 5"/>
          <p:cNvSpPr/>
          <p:nvPr/>
        </p:nvSpPr>
        <p:spPr>
          <a:xfrm>
            <a:off x="2787553" y="2951188"/>
            <a:ext cx="356889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8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.137%"/>
                    </a:srgbClr>
                  </a:outerShdw>
                </a:effectLst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Maestra practicante </a:t>
            </a:r>
            <a:r>
              <a:rPr kumimoji="0" lang="es-MX" sz="18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Fátima García</a:t>
            </a:r>
          </a:p>
        </p:txBody>
      </p:sp>
      <p:sp>
        <p:nvSpPr>
          <p:cNvPr id="7" name="Rectángulo 6"/>
          <p:cNvSpPr/>
          <p:nvPr/>
        </p:nvSpPr>
        <p:spPr>
          <a:xfrm>
            <a:off x="2946394" y="3514840"/>
            <a:ext cx="3251211" cy="67710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90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Semana </a:t>
            </a:r>
            <a:r>
              <a:rPr lang="es-MX" sz="1900" b="1" dirty="0" smtClean="0">
                <a:solidFill>
                  <a:prstClr val="black"/>
                </a:solidFill>
                <a:latin typeface="Segoe Script" panose="030B0504020000000003" pitchFamily="66" charset="0"/>
                <a:ea typeface="Segoe UI Black" panose="020B0A02040204020203" pitchFamily="34" charset="0"/>
              </a:rPr>
              <a:t>40</a:t>
            </a:r>
            <a:r>
              <a:rPr lang="es-MX" sz="1900" b="1" dirty="0">
                <a:solidFill>
                  <a:prstClr val="black"/>
                </a:solidFill>
                <a:latin typeface="Segoe Script" panose="030B0504020000000003" pitchFamily="66" charset="0"/>
                <a:ea typeface="Segoe UI Black" panose="020B0A02040204020203" pitchFamily="34" charset="0"/>
              </a:rPr>
              <a:t> </a:t>
            </a:r>
            <a:r>
              <a:rPr kumimoji="0" lang="es-MX" sz="190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de </a:t>
            </a:r>
            <a:r>
              <a:rPr kumimoji="0" lang="es-MX" sz="190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trabajo: </a:t>
            </a:r>
            <a:endParaRPr kumimoji="0" lang="es-MX" sz="1900" b="1" i="0" u="none" strike="noStrike" kern="1200" cap="none" spc="0" normalizeH="0" baseline="0%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  <a:ea typeface="Segoe UI Black" panose="020B0A02040204020203" pitchFamily="34" charset="0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90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Aprende </a:t>
            </a:r>
            <a:r>
              <a:rPr kumimoji="0" lang="es-MX" sz="190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en casa </a:t>
            </a:r>
            <a:r>
              <a:rPr kumimoji="0" lang="es-MX" sz="190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Segoe Script" panose="030B0504020000000003" pitchFamily="66" charset="0"/>
                <a:ea typeface="Segoe UI Black" panose="020B0A02040204020203" pitchFamily="34" charset="0"/>
                <a:cs typeface="+mn-cs"/>
              </a:rPr>
              <a:t>III</a:t>
            </a:r>
            <a:endParaRPr kumimoji="0" lang="es-MX" sz="1900" b="1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Segoe Script" panose="030B0504020000000003" pitchFamily="66" charset="0"/>
              <a:ea typeface="Segoe UI Black" panose="020B0A02040204020203" pitchFamily="34" charset="0"/>
              <a:cs typeface="+mn-cs"/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3165834" y="4191285"/>
            <a:ext cx="2978701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s-MX" sz="2400" dirty="0" smtClean="0">
                <a:solidFill>
                  <a:prstClr val="black"/>
                </a:solidFill>
                <a:latin typeface="Berlin Sans FB" panose="020E0602020502020306" pitchFamily="34" charset="0"/>
              </a:rPr>
              <a:t>28</a:t>
            </a:r>
            <a:r>
              <a:rPr kumimoji="0" lang="es-MX" sz="240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Berlin Sans FB" panose="020E0602020502020306" pitchFamily="34" charset="0"/>
                <a:ea typeface="+mn-ea"/>
                <a:cs typeface="+mn-cs"/>
              </a:rPr>
              <a:t> junio – 2 julio 2021 </a:t>
            </a:r>
            <a:endParaRPr kumimoji="0" lang="es-MX" sz="2400" b="0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Berlin Sans FB" panose="020E0602020502020306" pitchFamily="34" charset="0"/>
              <a:ea typeface="+mn-ea"/>
              <a:cs typeface="+mn-cs"/>
            </a:endParaRPr>
          </a:p>
        </p:txBody>
      </p:sp>
      <p:sp>
        <p:nvSpPr>
          <p:cNvPr id="9" name="Rectángulo redondeado 8"/>
          <p:cNvSpPr/>
          <p:nvPr/>
        </p:nvSpPr>
        <p:spPr>
          <a:xfrm>
            <a:off x="7738280" y="6137237"/>
            <a:ext cx="1091821" cy="545911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800" b="0" i="0" u="none" strike="noStrike" kern="1200" cap="none" spc="0" normalizeH="0" baseline="0%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pic>
        <p:nvPicPr>
          <p:cNvPr id="10" name="Imagen 9"/>
          <p:cNvPicPr>
            <a:picLocks noChangeAspect="1"/>
          </p:cNvPicPr>
          <p:nvPr/>
        </p:nvPicPr>
        <p:blipFill>
          <a:blip r:embed="rId5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4.427%" b="100%" l="0%" r="100%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4141245" y="4189863"/>
            <a:ext cx="5002755" cy="2668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91766774"/>
      </p:ext>
    </p:extLst>
  </p:cSld>
  <p:clrMapOvr>
    <a:masterClrMapping/>
  </p:clrMapOvr>
</p:sld>
</file>

<file path=ppt/slides/slide10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ángulo redondeado 1"/>
          <p:cNvSpPr/>
          <p:nvPr/>
        </p:nvSpPr>
        <p:spPr>
          <a:xfrm>
            <a:off x="519187" y="184909"/>
            <a:ext cx="3348133" cy="668740"/>
          </a:xfrm>
          <a:prstGeom prst="roundRect">
            <a:avLst>
              <a:gd name="adj" fmla="val 12886"/>
            </a:avLst>
          </a:prstGeom>
          <a:solidFill>
            <a:srgbClr val="FF66FF"/>
          </a:solidFill>
          <a:ln w="38100">
            <a:solidFill>
              <a:srgbClr val="CC3399"/>
            </a:solidFill>
          </a:ln>
          <a:effectLst>
            <a:glow rad="228600">
              <a:schemeClr val="accent4">
                <a:satMod val="175%"/>
                <a:alpha val="40%"/>
              </a:schemeClr>
            </a:glow>
          </a:effectLst>
        </p:spPr>
        <p:style>
          <a:lnRef idx="2">
            <a:schemeClr val="accent3">
              <a:shade val="50%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280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Indicaciones</a:t>
            </a:r>
            <a:endParaRPr kumimoji="0" lang="es-MX" sz="2800" b="1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Rectángulo redondeado 2"/>
          <p:cNvSpPr/>
          <p:nvPr/>
        </p:nvSpPr>
        <p:spPr>
          <a:xfrm>
            <a:off x="599228" y="1123405"/>
            <a:ext cx="7945544" cy="5413785"/>
          </a:xfrm>
          <a:prstGeom prst="roundRect">
            <a:avLst>
              <a:gd name="adj" fmla="val 3860"/>
            </a:avLst>
          </a:prstGeom>
          <a:solidFill>
            <a:srgbClr val="FF66FF"/>
          </a:solidFill>
          <a:ln w="57150">
            <a:solidFill>
              <a:srgbClr val="CC3399"/>
            </a:solidFill>
          </a:ln>
          <a:effectLst>
            <a:glow rad="228600">
              <a:schemeClr val="accent4">
                <a:satMod val="175%"/>
                <a:alpha val="40%"/>
              </a:schemeClr>
            </a:glow>
          </a:effectLst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7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 </a:t>
            </a:r>
            <a:r>
              <a:rPr kumimoji="0" lang="es-MX" sz="1700" b="0" i="0" u="none" strike="noStrike" kern="1200" cap="none" spc="0" normalizeH="0" baseline="0%" noProof="0" dirty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Observar el programa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de  televisión en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 programación que le sea posible.</a:t>
            </a:r>
            <a:endParaRPr kumimoji="0" lang="es-MX" sz="1550" b="0" i="0" u="none" strike="noStrike" kern="1200" cap="none" spc="0" normalizeH="0" baseline="0%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 Recuerden de trabajar las actividades de reforzamiento en el cuaderno de trabajo y subir al grupo de Facebook fotografías y videos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cortos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solicitados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</a:t>
            </a: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Todas las evidencias de trabajo de tu hijo (a) se suben a la página de Facebook (expediente personal)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la fecha, nombre de la actividad  o clase y las  observaciones (logros o dificultades) correspondientes.</a:t>
            </a: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Ejemplo: miércoles 18/11/2020 clase: el personaje y sus diferentes historias. Se le facilita identificar las acciones del personaje, lo relaciona con otras historias y comenta características y sucesos. 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esto no es necesario subir muchas fotografías de una sola actividad, lo importante es lo que ustedes observan en el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proceso.</a:t>
            </a:r>
            <a:endParaRPr kumimoji="0" lang="es-MX" sz="1550" b="0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•Si no puedes imprimir alguna actividad, recuerda que la puedes dibujar en tu cuaderno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(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puedes usar figuras básicas como círculos o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triángulos) para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que luego tu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hijo(a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) la realice</a:t>
            </a:r>
            <a:r>
              <a:rPr kumimoji="0" lang="es-MX" sz="155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 </a:t>
            </a: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s-MX" sz="1550" b="1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•Video </a:t>
            </a:r>
            <a:r>
              <a:rPr kumimoji="0" lang="es-MX" sz="155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llamada con alumnos/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sala de Facebook o Google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meet: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Estar atentos del grupo de Facebook 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y WhatsApp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para visualizar día y horario</a:t>
            </a:r>
            <a:r>
              <a:rPr kumimoji="0" lang="es-MX" sz="1550" b="0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.</a:t>
            </a:r>
            <a:endParaRPr kumimoji="0" lang="es-MX" sz="1550" b="0" i="0" u="none" strike="noStrike" kern="1200" cap="none" spc="0" normalizeH="0" baseline="0%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550" b="1" i="0" u="none" strike="noStrike" kern="1200" cap="none" spc="0" normalizeH="0" baseline="0%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•Estrategia </a:t>
            </a:r>
            <a:r>
              <a:rPr kumimoji="0" lang="es-MX" sz="155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didáctica  para alumnos que requieren apoyo / </a:t>
            </a:r>
            <a:r>
              <a:rPr kumimoji="0" lang="es-MX" sz="155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Serán integrados en dos clases con la totalidad de los alumnos para que se motiven y participen. Serán cuestionados directamente sobre el desarrollo de las clases y se les enviarán actividades de reforzamiento </a:t>
            </a:r>
          </a:p>
        </p:txBody>
      </p:sp>
    </p:spTree>
    <p:extLst>
      <p:ext uri="{BB962C8B-B14F-4D97-AF65-F5344CB8AC3E}">
        <p14:creationId xmlns:p14="http://schemas.microsoft.com/office/powerpoint/2010/main" val="1425019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  <p:pic>
        <p:nvPicPr>
          <p:cNvPr id="3" name="Imagen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00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7324784"/>
      </p:ext>
    </p:extLst>
  </p:cSld>
  <p:clrMapOvr>
    <a:masterClrMapping/>
  </p:clrMapOvr>
</p:sld>
</file>

<file path=ppt/slides/slide1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457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109366"/>
      </p:ext>
    </p:extLst>
  </p:cSld>
  <p:clrMapOvr>
    <a:masterClrMapping/>
  </p:clrMapOvr>
</p:sld>
</file>

<file path=ppt/slides/slide2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61996243"/>
              </p:ext>
            </p:extLst>
          </p:nvPr>
        </p:nvGraphicFramePr>
        <p:xfrm>
          <a:off x="225395" y="306736"/>
          <a:ext cx="8693210" cy="6244528"/>
        </p:xfrm>
        <a:graphic>
          <a:graphicData uri="http://purl.oclc.org/ooxml/drawingml/table">
            <a:tbl>
              <a:tblPr firstRow="1" bandRow="1">
                <a:tableStyleId>{5940675A-B579-460E-94D1-54222C63F5DA}</a:tableStyleId>
              </a:tblPr>
              <a:tblGrid>
                <a:gridCol w="113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23">
                  <a:extLst>
                    <a:ext uri="{9D8B030D-6E8A-4147-A177-3AD203B41FA5}">
                      <a16:colId xmlns:a16="http://schemas.microsoft.com/office/drawing/2014/main" val="2015060761"/>
                    </a:ext>
                  </a:extLst>
                </a:gridCol>
                <a:gridCol w="358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573">
                  <a:extLst>
                    <a:ext uri="{9D8B030D-6E8A-4147-A177-3AD203B41FA5}">
                      <a16:colId xmlns:a16="http://schemas.microsoft.com/office/drawing/2014/main" val="1358107336"/>
                    </a:ext>
                  </a:extLst>
                </a:gridCol>
              </a:tblGrid>
              <a:tr h="234617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Lunes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28 junio</a:t>
                      </a:r>
                      <a:endParaRPr lang="es-MX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8ACDD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19675"/>
                  </a:ext>
                </a:extLst>
              </a:tr>
              <a:tr h="293271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Campo/</a:t>
                      </a:r>
                    </a:p>
                    <a:p>
                      <a:pPr algn="ctr"/>
                      <a:r>
                        <a:rPr lang="es-MX" sz="1200" b="1" baseline="0%" dirty="0">
                          <a:latin typeface="Century Gothic" pitchFamily="34" charset="0"/>
                        </a:rPr>
                        <a:t>Área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1</a:t>
                      </a: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Énfasis</a:t>
                      </a:r>
                    </a:p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Actividades de reforzamiento</a:t>
                      </a:r>
                      <a:r>
                        <a:rPr lang="es-MX" sz="1200" b="1" baseline="0%" dirty="0">
                          <a:latin typeface="Century Gothic" pitchFamily="34" charset="0"/>
                        </a:rPr>
                        <a:t>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Materiales</a:t>
                      </a: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71279">
                <a:tc rowSpan="5">
                  <a:txBody>
                    <a:bodyPr/>
                    <a:lstStyle/>
                    <a:p>
                      <a:pPr algn="ctr"/>
                      <a:endParaRPr lang="es-MX" sz="14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es-MX" sz="1050" b="0" dirty="0" smtClean="0">
                          <a:latin typeface="Century Gothic" panose="020B0502020202020204" pitchFamily="34" charset="0"/>
                        </a:rPr>
                        <a:t>Lenguaje</a:t>
                      </a:r>
                      <a:r>
                        <a:rPr lang="es-MX" sz="1050" b="0" baseline="0%" dirty="0" smtClean="0">
                          <a:latin typeface="Century Gothic" panose="020B0502020202020204" pitchFamily="34" charset="0"/>
                        </a:rPr>
                        <a:t> y comunicación </a:t>
                      </a:r>
                      <a:endParaRPr lang="es-MX" sz="105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EB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1100" b="0" baseline="0%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Oralidad </a:t>
                      </a:r>
                      <a:endParaRPr lang="es-ES" sz="1100" b="0" dirty="0" smtClean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Énfasis</a:t>
                      </a: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Conoce regionalismos y expresiones en lengua indígena.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1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Clase: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Así se dice en mi región</a:t>
                      </a:r>
                      <a:endParaRPr kumimoji="0" lang="es-MX" sz="1100" b="1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 rowSpan="12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600" b="1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600" b="0" u="none" baseline="0%" dirty="0" smtClean="0">
                          <a:effectLst/>
                          <a:latin typeface="Century Gothic" panose="020B0502020202020204" pitchFamily="34" charset="0"/>
                        </a:rPr>
                        <a:t>Programación especial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3600" b="1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360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-Descarga administrativa- </a:t>
                      </a:r>
                      <a:endParaRPr lang="es-MX" sz="3600" b="1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372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2</a:t>
                      </a: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74808"/>
                  </a:ext>
                </a:extLst>
              </a:tr>
              <a:tr h="41852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Reconocimiento de la diversidad lingüística y cultura</a:t>
                      </a:r>
                      <a:endParaRPr lang="es-ES" sz="11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76338"/>
                  </a:ext>
                </a:extLst>
              </a:tr>
              <a:tr h="27372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Aprendizaje</a:t>
                      </a:r>
                      <a:r>
                        <a:rPr lang="es-MX" sz="1100" b="1" baseline="0%" dirty="0">
                          <a:latin typeface="Century Gothic" pitchFamily="34" charset="0"/>
                        </a:rPr>
                        <a:t> esperado</a:t>
                      </a:r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DF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2151"/>
                  </a:ext>
                </a:extLst>
              </a:tr>
              <a:tr h="44968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Identifica algunas diferencias en las formas de hablar de la gente. </a:t>
                      </a:r>
                      <a:endParaRPr lang="es-MX" sz="1000" b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01361"/>
                  </a:ext>
                </a:extLst>
              </a:tr>
              <a:tr h="189806">
                <a:tc rowSpan="7">
                  <a:txBody>
                    <a:bodyPr/>
                    <a:lstStyle/>
                    <a:p>
                      <a:pPr algn="ctr"/>
                      <a:endParaRPr lang="es-MX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4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050" b="0" dirty="0" smtClean="0">
                          <a:latin typeface="Century Gothic" panose="020B0502020202020204" pitchFamily="34" charset="0"/>
                        </a:rPr>
                        <a:t>Lenguaje</a:t>
                      </a:r>
                      <a:r>
                        <a:rPr lang="es-MX" sz="1050" b="0" baseline="0%" dirty="0" smtClean="0">
                          <a:latin typeface="Century Gothic" panose="020B0502020202020204" pitchFamily="34" charset="0"/>
                        </a:rPr>
                        <a:t> y comunicación </a:t>
                      </a:r>
                      <a:endParaRPr lang="es-MX" sz="105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EBFFFF"/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Organizador</a:t>
                      </a:r>
                      <a:r>
                        <a:rPr lang="es-MX" sz="1000" b="1" baseline="0%" dirty="0">
                          <a:latin typeface="Century Gothic" pitchFamily="34" charset="0"/>
                        </a:rPr>
                        <a:t> curricular 1</a:t>
                      </a:r>
                      <a:endParaRPr lang="es-MX" sz="1000" b="1" dirty="0">
                        <a:latin typeface="Century Gothic" pitchFamily="34" charset="0"/>
                      </a:endParaRPr>
                    </a:p>
                  </a:txBody>
                  <a:tcPr marL="68580" marR="68580" anchor="ctr">
                    <a:solidFill>
                      <a:srgbClr val="CDFFFD"/>
                    </a:solidFill>
                  </a:tcPr>
                </a:tc>
                <a:tc rowSpan="7"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b="1" i="0" dirty="0" smtClean="0">
                          <a:latin typeface="Century Gothic" panose="020B0502020202020204" pitchFamily="34" charset="0"/>
                        </a:rPr>
                        <a:t>Énfasis: 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Inventa historias a partir de personajes y lugares. </a:t>
                      </a: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b="1" i="0" dirty="0" smtClean="0">
                          <a:latin typeface="Century Gothic" panose="020B0502020202020204" pitchFamily="34" charset="0"/>
                        </a:rPr>
                        <a:t>Clase: </a:t>
                      </a: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Inventa historias </a:t>
                      </a: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2665446"/>
                  </a:ext>
                </a:extLst>
              </a:tr>
              <a:tr h="125234">
                <a:tc vMerge="1">
                  <a:txBody>
                    <a:bodyPr/>
                    <a:lstStyle/>
                    <a:p>
                      <a:pPr algn="ctr"/>
                      <a:endParaRPr lang="es-MX" sz="140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EBFFFF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lang="es-MX" sz="1000" b="1" dirty="0">
                        <a:latin typeface="Century Gothic" pitchFamily="34" charset="0"/>
                      </a:endParaRPr>
                    </a:p>
                  </a:txBody>
                  <a:tcPr marL="68580" marR="68580" anchor="ctr">
                    <a:solidFill>
                      <a:srgbClr val="CDFFFD"/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vMerge="1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200" b="0" u="none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baseline="0%" dirty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6097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Literatura </a:t>
                      </a:r>
                      <a:endParaRPr lang="es-E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08159"/>
                  </a:ext>
                </a:extLst>
              </a:tr>
              <a:tr h="254168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Organizador curricular 2 </a:t>
                      </a:r>
                    </a:p>
                  </a:txBody>
                  <a:tcPr marL="68580" marR="68580" anchor="ctr">
                    <a:solidFill>
                      <a:srgbClr val="CDF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93103"/>
                  </a:ext>
                </a:extLst>
              </a:tr>
              <a:tr h="45432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Producción, interpretación e intercambio de narraciones</a:t>
                      </a:r>
                      <a:endParaRPr lang="es-ES" sz="9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391437"/>
                  </a:ext>
                </a:extLst>
              </a:tr>
              <a:tr h="15641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Aprendizaje esperado</a:t>
                      </a:r>
                    </a:p>
                  </a:txBody>
                  <a:tcPr marL="68580" marR="68580" anchor="ctr">
                    <a:solidFill>
                      <a:srgbClr val="CDFFFD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81297"/>
                  </a:ext>
                </a:extLst>
              </a:tr>
              <a:tr h="61069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Cuenta historias de invención propia y expresa opiniones sobre las de otros compañeros.</a:t>
                      </a:r>
                      <a:endParaRPr lang="es-MX" sz="1000" b="0" dirty="0" smtClean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34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137028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2463623"/>
              </p:ext>
            </p:extLst>
          </p:nvPr>
        </p:nvGraphicFramePr>
        <p:xfrm>
          <a:off x="261908" y="49531"/>
          <a:ext cx="8693210" cy="6655689"/>
        </p:xfrm>
        <a:graphic>
          <a:graphicData uri="http://purl.oclc.org/ooxml/drawingml/table">
            <a:tbl>
              <a:tblPr firstRow="1" bandRow="1">
                <a:tableStyleId>{5940675A-B579-460E-94D1-54222C63F5DA}</a:tableStyleId>
              </a:tblPr>
              <a:tblGrid>
                <a:gridCol w="113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23">
                  <a:extLst>
                    <a:ext uri="{9D8B030D-6E8A-4147-A177-3AD203B41FA5}">
                      <a16:colId xmlns:a16="http://schemas.microsoft.com/office/drawing/2014/main" val="2015060761"/>
                    </a:ext>
                  </a:extLst>
                </a:gridCol>
                <a:gridCol w="358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573">
                  <a:extLst>
                    <a:ext uri="{9D8B030D-6E8A-4147-A177-3AD203B41FA5}">
                      <a16:colId xmlns:a16="http://schemas.microsoft.com/office/drawing/2014/main" val="1358107336"/>
                    </a:ext>
                  </a:extLst>
                </a:gridCol>
              </a:tblGrid>
              <a:tr h="304008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Martes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29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junio </a:t>
                      </a:r>
                      <a:endParaRPr lang="es-MX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E93B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19675"/>
                  </a:ext>
                </a:extLst>
              </a:tr>
              <a:tr h="380010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Campo/</a:t>
                      </a:r>
                    </a:p>
                    <a:p>
                      <a:pPr algn="ctr"/>
                      <a:r>
                        <a:rPr lang="es-MX" sz="1200" b="1" baseline="0%" dirty="0">
                          <a:latin typeface="Century Gothic" pitchFamily="34" charset="0"/>
                        </a:rPr>
                        <a:t>Área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>
                          <a:latin typeface="Century Gothic" pitchFamily="34" charset="0"/>
                        </a:rPr>
                        <a:t>Organizador curricular 1</a:t>
                      </a: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Énfasis</a:t>
                      </a:r>
                    </a:p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Actividades de reforzamiento</a:t>
                      </a:r>
                      <a:r>
                        <a:rPr lang="es-MX" sz="1200" b="1" baseline="0%" dirty="0">
                          <a:latin typeface="Century Gothic" pitchFamily="34" charset="0"/>
                        </a:rPr>
                        <a:t>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Materiales</a:t>
                      </a: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21937">
                <a:tc rowSpan="5"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Exploración y comprensión del mundo natural y social </a:t>
                      </a:r>
                      <a:endParaRPr lang="es-MX" sz="9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FAD5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Cultura</a:t>
                      </a:r>
                      <a:r>
                        <a:rPr lang="es-ES" sz="1100" b="0" baseline="0%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 y vida social </a:t>
                      </a:r>
                      <a:endParaRPr lang="es-ES" sz="11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Énfasis: </a:t>
                      </a: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Comprende el significado de las festividades y conmemoraciones más importantes para su comunidad.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00" b="1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Clase: </a:t>
                      </a: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Festividades y conmemoraciones</a:t>
                      </a:r>
                      <a:endParaRPr kumimoji="0" lang="es-MX" sz="10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Festividades y conmemoraciones</a:t>
                      </a: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r>
                        <a:rPr lang="es-MX" sz="105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1.-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Como ya lo hemos visto en clases anteriores cada región del país, e incluso del mundo es única y tienen distintas formas de vestir, alimentarse, festejar, etc. Recordemos un poco observando el video Diferentes culturas</a:t>
                      </a:r>
                    </a:p>
                    <a:p>
                      <a:r>
                        <a:rPr lang="es-MX" sz="1050" dirty="0" smtClean="0">
                          <a:latin typeface="Century Gothic" panose="020B0502020202020204" pitchFamily="34" charset="0"/>
                          <a:hlinkClick r:id="rId2"/>
                        </a:rPr>
                        <a:t>https://</a:t>
                      </a:r>
                      <a:r>
                        <a:rPr lang="es-MX" sz="1050" dirty="0" err="1" smtClean="0">
                          <a:latin typeface="Century Gothic" panose="020B0502020202020204" pitchFamily="34" charset="0"/>
                          <a:hlinkClick r:id="rId2"/>
                        </a:rPr>
                        <a:t>www.youtube.com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  <a:hlinkClick r:id="rId2"/>
                        </a:rPr>
                        <a:t>/</a:t>
                      </a:r>
                      <a:r>
                        <a:rPr lang="es-MX" sz="1050" dirty="0" err="1" smtClean="0">
                          <a:latin typeface="Century Gothic" panose="020B0502020202020204" pitchFamily="34" charset="0"/>
                          <a:hlinkClick r:id="rId2"/>
                        </a:rPr>
                        <a:t>watch?v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  <a:hlinkClick r:id="rId2"/>
                        </a:rPr>
                        <a:t>=</a:t>
                      </a:r>
                      <a:r>
                        <a:rPr lang="es-MX" sz="1050" dirty="0" err="1" smtClean="0">
                          <a:latin typeface="Century Gothic" panose="020B0502020202020204" pitchFamily="34" charset="0"/>
                          <a:hlinkClick r:id="rId2"/>
                        </a:rPr>
                        <a:t>hy4gocm1ZMs</a:t>
                      </a:r>
                      <a:endParaRPr lang="es-MX" sz="1050" dirty="0" smtClean="0">
                        <a:latin typeface="Century Gothic" panose="020B0502020202020204" pitchFamily="34" charset="0"/>
                      </a:endParaRPr>
                    </a:p>
                    <a:p>
                      <a:r>
                        <a:rPr lang="es-MX" sz="1050" kern="1200" baseline="0%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2.- Dialoga sobre cuáles de las festividades que apreciaste conoces y si</a:t>
                      </a:r>
                    </a:p>
                    <a:p>
                      <a:r>
                        <a:rPr lang="es-MX" sz="1050" kern="1200" baseline="0%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alguna se asemeja a las que realiza tu familia o comunidad</a:t>
                      </a:r>
                    </a:p>
                    <a:p>
                      <a:r>
                        <a:rPr lang="es-MX" sz="1050" kern="1200" baseline="0%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3.- 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Investiga cuales son las celebraciones más importantes de tu contexto y que significado tienen; realiza un dibujo o pega una fotografía sobre ellas (forma de pasar un cumpleaños, navidad, carnavales, desfiles o festividades religiosas)</a:t>
                      </a:r>
                      <a:endParaRPr lang="es-MX" sz="1050" kern="1200" baseline="0%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endParaRPr lang="es-MX" sz="1050" kern="1200" baseline="0%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MX" sz="105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video y evidencia de la actividad en el grupo de Facebook) </a:t>
                      </a: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%" dirty="0" smtClean="0">
                          <a:latin typeface="Century Gothic" pitchFamily="34" charset="0"/>
                        </a:rPr>
                        <a:t>Video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%" dirty="0" smtClean="0">
                          <a:latin typeface="Century Gothic" pitchFamily="34" charset="0"/>
                        </a:rPr>
                        <a:t>Cuaderno </a:t>
                      </a:r>
                      <a:endParaRPr lang="es-MX" sz="1200" baseline="0%" dirty="0" smtClean="0">
                        <a:latin typeface="Century Gothic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2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5467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latin typeface="Century Gothic" pitchFamily="34" charset="0"/>
                        </a:rPr>
                        <a:t>Organizador</a:t>
                      </a:r>
                      <a:r>
                        <a:rPr lang="es-MX" sz="1100" b="1" baseline="0%" dirty="0" smtClean="0">
                          <a:latin typeface="Century Gothic" pitchFamily="34" charset="0"/>
                        </a:rPr>
                        <a:t> </a:t>
                      </a:r>
                      <a:r>
                        <a:rPr lang="es-MX" sz="1100" b="1" dirty="0" smtClean="0">
                          <a:latin typeface="Century Gothic" pitchFamily="34" charset="0"/>
                        </a:rPr>
                        <a:t>curricular </a:t>
                      </a:r>
                      <a:r>
                        <a:rPr lang="es-MX" sz="1100" b="1" dirty="0">
                          <a:latin typeface="Century Gothic" pitchFamily="34" charset="0"/>
                        </a:rPr>
                        <a:t>2</a:t>
                      </a: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74808"/>
                  </a:ext>
                </a:extLst>
              </a:tr>
              <a:tr h="38206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Interacciones con el entorno social</a:t>
                      </a:r>
                      <a:endParaRPr lang="es-ES" sz="11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76338"/>
                  </a:ext>
                </a:extLst>
              </a:tr>
              <a:tr h="20900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50" b="1" dirty="0" smtClean="0">
                          <a:latin typeface="Century Gothic" pitchFamily="34" charset="0"/>
                        </a:rPr>
                        <a:t>Aprendizaje</a:t>
                      </a:r>
                      <a:r>
                        <a:rPr lang="es-MX" sz="1050" b="1" baseline="0%" dirty="0">
                          <a:latin typeface="Century Gothic" pitchFamily="34" charset="0"/>
                        </a:rPr>
                        <a:t> </a:t>
                      </a:r>
                      <a:r>
                        <a:rPr lang="es-MX" sz="1050" b="1" baseline="0%" dirty="0" smtClean="0">
                          <a:latin typeface="Century Gothic" pitchFamily="34" charset="0"/>
                        </a:rPr>
                        <a:t>esperado</a:t>
                      </a:r>
                      <a:endParaRPr lang="es-MX" sz="105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FF39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2151"/>
                  </a:ext>
                </a:extLst>
              </a:tr>
              <a:tr h="146261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Reconoce y valora costumbres y tradiciones que se manifiestan en los grupos sociales a los que pertenece.</a:t>
                      </a: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s-MX" sz="9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01361"/>
                  </a:ext>
                </a:extLst>
              </a:tr>
              <a:tr h="329342">
                <a:tc rowSpan="6">
                  <a:txBody>
                    <a:bodyPr/>
                    <a:lstStyle/>
                    <a:p>
                      <a:pPr algn="ctr"/>
                      <a:endParaRPr lang="es-MX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4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Pensamiento matemático </a:t>
                      </a:r>
                      <a:endParaRPr lang="es-MX" sz="120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FFFAD5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Organizador</a:t>
                      </a:r>
                      <a:r>
                        <a:rPr lang="es-MX" sz="1000" b="1" baseline="0%" dirty="0">
                          <a:latin typeface="Century Gothic" pitchFamily="34" charset="0"/>
                        </a:rPr>
                        <a:t> curricular 1</a:t>
                      </a:r>
                      <a:endParaRPr lang="es-MX" sz="1000" b="1" dirty="0">
                        <a:latin typeface="Century Gothic" pitchFamily="34" charset="0"/>
                      </a:endParaRPr>
                    </a:p>
                  </a:txBody>
                  <a:tcPr marL="68580" marR="68580" anchor="ctr">
                    <a:solidFill>
                      <a:srgbClr val="FFF397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dirty="0" smtClean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Diseña y representa de manera gráfica recorridos y trayectorias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1" i="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1" i="0" dirty="0" smtClean="0">
                          <a:latin typeface="Century Gothic" panose="020B0502020202020204" pitchFamily="34" charset="0"/>
                        </a:rPr>
                        <a:t>Clase: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¿Cómo llego a…?</a:t>
                      </a:r>
                      <a:endParaRPr lang="es-MX" sz="1100" b="1" i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Act: </a:t>
                      </a: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Mi lugar favorito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1.-</a:t>
                      </a: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Seguro recuerdas como realizar un croquis, el día de hoy realizaremos uno de algo distinto.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2.- </a:t>
                      </a: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¿Me puedes decir cómo llegar de tu casa a tu lugar favorito? Puede ser un restaurante, un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parque, la casa de un familiar, a dónde tu quieras. Debes fijarte por dónde pasar cuando vas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hacia ese destino y crear un croquis sobre ello.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3.- </a:t>
                      </a: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No olvides incluir pistas para que pueda saber cómo llegar.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video y evidencia de la actividad en el grupo de Facebook) </a:t>
                      </a: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%" dirty="0" smtClean="0">
                          <a:latin typeface="Century Gothic" panose="020B0502020202020204" pitchFamily="34" charset="0"/>
                        </a:rPr>
                        <a:t>Cuaderno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200" baseline="0%" dirty="0" smtClean="0">
                          <a:latin typeface="Century Gothic" panose="020B0502020202020204" pitchFamily="34" charset="0"/>
                        </a:rPr>
                        <a:t>Colores </a:t>
                      </a:r>
                      <a:endParaRPr lang="es-MX" sz="1200" baseline="0%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54254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Forma, espacio y medida </a:t>
                      </a:r>
                      <a:endParaRPr lang="es-ES" sz="1000" b="1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08159"/>
                  </a:ext>
                </a:extLst>
              </a:tr>
              <a:tr h="32934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Organizador curricular 2 </a:t>
                      </a:r>
                    </a:p>
                  </a:txBody>
                  <a:tcPr marL="68580" marR="68580" anchor="ctr">
                    <a:solidFill>
                      <a:srgbClr val="FFF39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93103"/>
                  </a:ext>
                </a:extLst>
              </a:tr>
              <a:tr h="21528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Ubicación espacial </a:t>
                      </a:r>
                      <a:endParaRPr lang="es-ES" sz="105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391437"/>
                  </a:ext>
                </a:extLst>
              </a:tr>
              <a:tr h="20267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Aprendizaje esperado</a:t>
                      </a:r>
                    </a:p>
                  </a:txBody>
                  <a:tcPr marL="68580" marR="68580" anchor="ctr">
                    <a:solidFill>
                      <a:srgbClr val="FFF397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81297"/>
                  </a:ext>
                </a:extLst>
              </a:tr>
              <a:tr h="76002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Ubica objetos y lugares cuya ubicación desconoce, a través de la interpretación de relaciones espaciales y puntos de referencia</a:t>
                      </a: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s</a:t>
                      </a:r>
                      <a:endParaRPr lang="es-ES" sz="900" b="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34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498184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1215509"/>
              </p:ext>
            </p:extLst>
          </p:nvPr>
        </p:nvGraphicFramePr>
        <p:xfrm>
          <a:off x="225395" y="95915"/>
          <a:ext cx="8693210" cy="6541292"/>
        </p:xfrm>
        <a:graphic>
          <a:graphicData uri="http://purl.oclc.org/ooxml/drawingml/table">
            <a:tbl>
              <a:tblPr firstRow="1" bandRow="1">
                <a:tableStyleId>{5940675A-B579-460E-94D1-54222C63F5DA}</a:tableStyleId>
              </a:tblPr>
              <a:tblGrid>
                <a:gridCol w="113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23">
                  <a:extLst>
                    <a:ext uri="{9D8B030D-6E8A-4147-A177-3AD203B41FA5}">
                      <a16:colId xmlns:a16="http://schemas.microsoft.com/office/drawing/2014/main" val="2015060761"/>
                    </a:ext>
                  </a:extLst>
                </a:gridCol>
                <a:gridCol w="358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573">
                  <a:extLst>
                    <a:ext uri="{9D8B030D-6E8A-4147-A177-3AD203B41FA5}">
                      <a16:colId xmlns:a16="http://schemas.microsoft.com/office/drawing/2014/main" val="1358107336"/>
                    </a:ext>
                  </a:extLst>
                </a:gridCol>
              </a:tblGrid>
              <a:tr h="354703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Miércoles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30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junio </a:t>
                      </a:r>
                      <a:endParaRPr lang="es-MX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EA1E63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19675"/>
                  </a:ext>
                </a:extLst>
              </a:tr>
              <a:tr h="443378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Campo/</a:t>
                      </a:r>
                    </a:p>
                    <a:p>
                      <a:pPr algn="ctr"/>
                      <a:r>
                        <a:rPr lang="es-MX" sz="1200" b="1" baseline="0%" dirty="0">
                          <a:latin typeface="Century Gothic" pitchFamily="34" charset="0"/>
                        </a:rPr>
                        <a:t>Área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1</a:t>
                      </a: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Énfasis</a:t>
                      </a:r>
                    </a:p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Actividades de reforzamiento</a:t>
                      </a:r>
                      <a:r>
                        <a:rPr lang="es-MX" sz="1200" b="1" baseline="0%" dirty="0">
                          <a:latin typeface="Century Gothic" pitchFamily="34" charset="0"/>
                        </a:rPr>
                        <a:t>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Materiales</a:t>
                      </a: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945">
                <a:tc rowSpan="5"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Lenguaje y comunicación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9BDD1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Oralidad </a:t>
                      </a:r>
                      <a:endParaRPr lang="es-ES" sz="1100" b="0" dirty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Énfasis: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Disfruta de una narración con entonación y volumen.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.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1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Clase: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Cofre mágico de historias</a:t>
                      </a:r>
                      <a:endParaRPr kumimoji="0" lang="es-MX" sz="1100" b="1" i="0" u="none" strike="noStrike" kern="1200" cap="none" spc="0" normalizeH="0" baseline="0%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Act: </a:t>
                      </a: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Historias maravillosas </a:t>
                      </a:r>
                      <a:endParaRPr kumimoji="0" lang="es-MX" sz="1100" b="0" i="0" u="sng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</a:t>
                      </a: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.-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Hoy elaboraremos un cofre mágico de historias, donde capturaremos momentos y personajes increíbles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2.- Realiza tu cofre con ayuda de una caja de cartón adornándola como tu gustes, tu imaginación es el limite.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3.- Crea algunas tarjetas con ayuda de una hoja y entrégale una a cada miembro de tu familia, pídeles que registres su historia favorita, luego dóblenlas e introdúzcanlas en el cofre.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4.-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En familia acuerden el momento del día en que será consultado el cofre, puede ser después de la comida, antes de dormir, etc. y diariamente, cuando llegue la hora asignada saquen una tarjeta y narren la historia o anécdota que se indica </a:t>
                      </a: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algn="l"/>
                      <a:r>
                        <a:rPr lang="es-MX" sz="110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evidencia en el grupo de Facebook) </a:t>
                      </a: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dirty="0" smtClean="0">
                          <a:latin typeface="Century Gothic" pitchFamily="34" charset="0"/>
                        </a:rPr>
                        <a:t>Caja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dirty="0" smtClean="0">
                          <a:latin typeface="Century Gothic" pitchFamily="34" charset="0"/>
                        </a:rPr>
                        <a:t>Material</a:t>
                      </a:r>
                      <a:r>
                        <a:rPr lang="es-MX" sz="1100" baseline="0%" dirty="0" smtClean="0">
                          <a:latin typeface="Century Gothic" pitchFamily="34" charset="0"/>
                        </a:rPr>
                        <a:t> para adornar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baseline="0%" dirty="0" smtClean="0">
                          <a:latin typeface="Century Gothic" pitchFamily="34" charset="0"/>
                        </a:rPr>
                        <a:t>Hoja </a:t>
                      </a:r>
                      <a:endParaRPr lang="es-MX" sz="1100" dirty="0" smtClean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381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2</a:t>
                      </a: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74808"/>
                  </a:ext>
                </a:extLst>
              </a:tr>
              <a:tr h="29100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Narración</a:t>
                      </a:r>
                      <a:endParaRPr lang="es-ES" sz="11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76338"/>
                  </a:ext>
                </a:extLst>
              </a:tr>
              <a:tr h="41381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Aprendizaje</a:t>
                      </a:r>
                      <a:r>
                        <a:rPr lang="es-MX" sz="1100" b="1" baseline="0%" dirty="0">
                          <a:latin typeface="Century Gothic" pitchFamily="34" charset="0"/>
                        </a:rPr>
                        <a:t> esperado</a:t>
                      </a:r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27AA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2151"/>
                  </a:ext>
                </a:extLst>
              </a:tr>
              <a:tr h="203656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Narra anécdotas, siguiendo la secuencia y el orden de las ideas, con entonación y volumen apropiado para hacerse escuchar y entender. </a:t>
                      </a:r>
                      <a:endParaRPr lang="es-MX" sz="95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01361"/>
                  </a:ext>
                </a:extLst>
              </a:tr>
              <a:tr h="236533">
                <a:tc rowSpan="6">
                  <a:txBody>
                    <a:bodyPr/>
                    <a:lstStyle/>
                    <a:p>
                      <a:pPr algn="ctr"/>
                      <a:endParaRPr lang="es-MX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20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6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400" dirty="0" smtClean="0">
                          <a:latin typeface="Century Gothic" panose="020B0502020202020204" pitchFamily="34" charset="0"/>
                        </a:rPr>
                        <a:t>Educación Física </a:t>
                      </a:r>
                      <a:endParaRPr lang="es-MX" sz="140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F9BDD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itchFamily="34" charset="0"/>
                        </a:rPr>
                        <a:t>Organizador</a:t>
                      </a:r>
                      <a:r>
                        <a:rPr lang="es-MX" sz="900" b="1" baseline="0%" dirty="0">
                          <a:latin typeface="Century Gothic" pitchFamily="34" charset="0"/>
                        </a:rPr>
                        <a:t> curricular 1</a:t>
                      </a:r>
                      <a:endParaRPr lang="es-MX" sz="900" b="1" dirty="0">
                        <a:latin typeface="Century Gothic" pitchFamily="34" charset="0"/>
                      </a:endParaRPr>
                    </a:p>
                  </a:txBody>
                  <a:tcPr marL="68580" marR="68580" anchor="ctr">
                    <a:solidFill>
                      <a:srgbClr val="F27AA2"/>
                    </a:solidFill>
                  </a:tcPr>
                </a:tc>
                <a:tc rowSpan="6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i="0" dirty="0" smtClean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Expresa con autonomía sus cualidades y características que lo distinguen de los demás.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50" b="1" i="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i="0" dirty="0" smtClean="0">
                          <a:latin typeface="Century Gothic" panose="020B0502020202020204" pitchFamily="34" charset="0"/>
                        </a:rPr>
                        <a:t>Clase: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Todos somos diferentes </a:t>
                      </a:r>
                      <a:endParaRPr lang="es-MX" sz="1050" b="1" i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0" u="none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</a:rPr>
                        <a:t>(Actividad a cargo del maestro de Educación Física: Rafael Olivas Rojas y que se compartirá por el grupo de WhatsApp).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u="none" dirty="0" smtClean="0">
                        <a:effectLst/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baseline="0%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27970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9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Competencia motriz</a:t>
                      </a:r>
                      <a:endParaRPr lang="es-ES" sz="9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08159"/>
                  </a:ext>
                </a:extLst>
              </a:tr>
              <a:tr h="236533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itchFamily="34" charset="0"/>
                        </a:rPr>
                        <a:t>Organizador curricular 2 </a:t>
                      </a:r>
                    </a:p>
                  </a:txBody>
                  <a:tcPr marL="68580" marR="68580" anchor="ctr">
                    <a:solidFill>
                      <a:srgbClr val="F27AA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93103"/>
                  </a:ext>
                </a:extLst>
              </a:tr>
              <a:tr h="380936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Integración de la corporeidad</a:t>
                      </a:r>
                      <a:endParaRPr lang="es-ES" sz="9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391437"/>
                  </a:ext>
                </a:extLst>
              </a:tr>
              <a:tr h="23646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Aprendizaje esperado</a:t>
                      </a:r>
                    </a:p>
                  </a:txBody>
                  <a:tcPr marL="68580" marR="68580" anchor="ctr">
                    <a:solidFill>
                      <a:srgbClr val="F27AA2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81297"/>
                  </a:ext>
                </a:extLst>
              </a:tr>
              <a:tr h="83983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Reconoce las características que lo identifican y diferencian de los demás en actividades y juegos. </a:t>
                      </a:r>
                      <a:endParaRPr lang="es-MX" sz="900" b="0" dirty="0" smtClean="0">
                        <a:solidFill>
                          <a:schemeClr val="tx1"/>
                        </a:solidFill>
                        <a:latin typeface="Century Gothic" panose="020B0502020202020204" pitchFamily="34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34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69747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65556534"/>
              </p:ext>
            </p:extLst>
          </p:nvPr>
        </p:nvGraphicFramePr>
        <p:xfrm>
          <a:off x="225395" y="136477"/>
          <a:ext cx="8693210" cy="6267450"/>
        </p:xfrm>
        <a:graphic>
          <a:graphicData uri="http://purl.oclc.org/ooxml/drawingml/table">
            <a:tbl>
              <a:tblPr firstRow="1" bandRow="1">
                <a:tableStyleId>{5940675A-B579-460E-94D1-54222C63F5DA}</a:tableStyleId>
              </a:tblPr>
              <a:tblGrid>
                <a:gridCol w="113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23">
                  <a:extLst>
                    <a:ext uri="{9D8B030D-6E8A-4147-A177-3AD203B41FA5}">
                      <a16:colId xmlns:a16="http://schemas.microsoft.com/office/drawing/2014/main" val="2015060761"/>
                    </a:ext>
                  </a:extLst>
                </a:gridCol>
                <a:gridCol w="358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573">
                  <a:extLst>
                    <a:ext uri="{9D8B030D-6E8A-4147-A177-3AD203B41FA5}">
                      <a16:colId xmlns:a16="http://schemas.microsoft.com/office/drawing/2014/main" val="1358107336"/>
                    </a:ext>
                  </a:extLst>
                </a:gridCol>
              </a:tblGrid>
              <a:tr h="297025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Jueves </a:t>
                      </a:r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1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 julio</a:t>
                      </a:r>
                      <a:endParaRPr lang="es-MX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00B65E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19675"/>
                  </a:ext>
                </a:extLst>
              </a:tr>
              <a:tr h="371281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Campo/</a:t>
                      </a:r>
                    </a:p>
                    <a:p>
                      <a:pPr algn="ctr"/>
                      <a:r>
                        <a:rPr lang="es-MX" sz="1200" b="1" baseline="0%" dirty="0">
                          <a:latin typeface="Century Gothic" pitchFamily="34" charset="0"/>
                        </a:rPr>
                        <a:t>Área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Organizador curricular 1</a:t>
                      </a: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Énfasis</a:t>
                      </a:r>
                    </a:p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Actividades de reforzamiento</a:t>
                      </a:r>
                      <a:r>
                        <a:rPr lang="es-MX" sz="1200" b="1" baseline="0%" dirty="0">
                          <a:latin typeface="Century Gothic" pitchFamily="34" charset="0"/>
                        </a:rPr>
                        <a:t>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Materiales</a:t>
                      </a: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6169">
                <a:tc rowSpan="5"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Pensamiento</a:t>
                      </a:r>
                    </a:p>
                    <a:p>
                      <a:pPr algn="ctr"/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Matemático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AFFF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10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Número, algebra y variación </a:t>
                      </a:r>
                      <a:endParaRPr lang="es-ES" sz="1000" b="0" dirty="0" smtClean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Énfasis:</a:t>
                      </a:r>
                      <a:r>
                        <a:rPr kumimoji="0" lang="es-MX" sz="11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Utiliza objetos en la resolución de problemas de cantidad.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Clase: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Resolvemos problemas matemáticos</a:t>
                      </a:r>
                      <a:endParaRPr kumimoji="0" lang="es-MX" sz="1100" b="1" i="0" u="none" strike="noStrike" kern="1200" cap="none" spc="0" normalizeH="0" baseline="0%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sng" strike="noStrike" kern="1200" cap="none" spc="0" normalizeH="0" baseline="0%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</a:t>
                      </a:r>
                      <a:r>
                        <a:rPr kumimoji="0" lang="es-MX" sz="105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: Adición y sustracción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1.-</a:t>
                      </a:r>
                      <a:r>
                        <a:rPr kumimoji="0" lang="es-MX" sz="105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Seguro recuerdas los problemas que hemos realizado sobre adición y sustracción.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05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2.- Al final de la planeación encontraras unas fichas que tiene 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unos cuadritos con números, lo que tienes que hacer es apilar objetos de esa cantidad, puedes usar bloques, bolitas de plastilina, o cualquier objeto que tengas que te ayude. 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3.-</a:t>
                      </a:r>
                      <a:r>
                        <a:rPr lang="es-MX" sz="1050" baseline="0%" dirty="0" smtClean="0">
                          <a:latin typeface="Century Gothic" panose="020B0502020202020204" pitchFamily="34" charset="0"/>
                        </a:rPr>
                        <a:t> E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n la primera tienes que agregar (adición) para saber qué tantos poner; y en el segundo quitar (sustracción). </a:t>
                      </a:r>
                      <a:endParaRPr kumimoji="0" lang="es-MX" sz="105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05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000" b="1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algn="l"/>
                      <a:r>
                        <a:rPr lang="es-MX" sz="100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video y evidencia de la actividad en el grupo de Facebook) </a:t>
                      </a: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baseline="0%" dirty="0" smtClean="0">
                          <a:latin typeface="Century Gothic" pitchFamily="34" charset="0"/>
                        </a:rPr>
                        <a:t>Hojas de trabajo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baseline="0%" dirty="0" smtClean="0">
                          <a:latin typeface="Century Gothic" pitchFamily="34" charset="0"/>
                        </a:rPr>
                        <a:t>Materiales diversos </a:t>
                      </a:r>
                      <a:endParaRPr lang="es-MX" sz="1100" baseline="0%" dirty="0" smtClean="0">
                        <a:latin typeface="Century Gothic" pitchFamily="34" charset="0"/>
                      </a:endParaRP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es-MX" sz="1100" dirty="0">
                        <a:latin typeface="Century Gothic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17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 smtClean="0">
                          <a:latin typeface="Century Gothic" pitchFamily="34" charset="0"/>
                        </a:rPr>
                        <a:t>Organizador curricular 2</a:t>
                      </a:r>
                      <a:endParaRPr lang="es-MX" sz="10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74808"/>
                  </a:ext>
                </a:extLst>
              </a:tr>
              <a:tr h="30397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Número </a:t>
                      </a:r>
                      <a:endParaRPr lang="es-MX" sz="11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76338"/>
                  </a:ext>
                </a:extLst>
              </a:tr>
              <a:tr h="198017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b="1" dirty="0">
                          <a:latin typeface="Century Gothic" pitchFamily="34" charset="0"/>
                        </a:rPr>
                        <a:t>Aprendizaje</a:t>
                      </a:r>
                      <a:r>
                        <a:rPr lang="es-MX" sz="1000" b="1" baseline="0%" dirty="0">
                          <a:latin typeface="Century Gothic" pitchFamily="34" charset="0"/>
                        </a:rPr>
                        <a:t> esperado</a:t>
                      </a:r>
                      <a:endParaRPr lang="es-MX" sz="10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1DFF9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2151"/>
                  </a:ext>
                </a:extLst>
              </a:tr>
              <a:tr h="97099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Resuelve problemas a través del conteo y con acciones sobre las colecciones.</a:t>
                      </a:r>
                      <a:endParaRPr lang="es-MX" sz="1000" dirty="0" smtClean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01361"/>
                  </a:ext>
                </a:extLst>
              </a:tr>
              <a:tr h="185641">
                <a:tc rowSpan="6">
                  <a:txBody>
                    <a:bodyPr/>
                    <a:lstStyle/>
                    <a:p>
                      <a:pPr algn="ctr"/>
                      <a:endParaRPr lang="es-MX" sz="16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endParaRPr lang="es-MX" sz="1600" b="0" dirty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Lenguaje y Comunicación</a:t>
                      </a:r>
                      <a:endParaRPr lang="es-MX" sz="900" b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>
                    <a:solidFill>
                      <a:srgbClr val="AFFFD9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itchFamily="34" charset="0"/>
                        </a:rPr>
                        <a:t>Organizador</a:t>
                      </a:r>
                      <a:r>
                        <a:rPr lang="es-MX" sz="900" b="1" baseline="0%" dirty="0">
                          <a:latin typeface="Century Gothic" pitchFamily="34" charset="0"/>
                        </a:rPr>
                        <a:t> curricular 1</a:t>
                      </a:r>
                      <a:endParaRPr lang="es-MX" sz="900" b="1" dirty="0">
                        <a:latin typeface="Century Gothic" pitchFamily="34" charset="0"/>
                      </a:endParaRPr>
                    </a:p>
                  </a:txBody>
                  <a:tcPr marL="68580" marR="68580" anchor="ctr">
                    <a:solidFill>
                      <a:srgbClr val="1DFF93"/>
                    </a:solidFill>
                  </a:tcPr>
                </a:tc>
                <a:tc rowSpan="6"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50" b="1" i="0" dirty="0" smtClean="0">
                          <a:latin typeface="Century Gothic" panose="020B0502020202020204" pitchFamily="34" charset="0"/>
                        </a:rPr>
                        <a:t>Énfasis: </a:t>
                      </a: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Comenta acerca de algo que escucha leer.</a:t>
                      </a: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endParaRPr lang="es-MX" sz="1050" b="1" i="0" dirty="0" smtClean="0">
                        <a:latin typeface="Century Gothic" panose="020B0502020202020204" pitchFamily="34" charset="0"/>
                      </a:endParaRPr>
                    </a:p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50" b="1" i="0" dirty="0" smtClean="0">
                          <a:latin typeface="Century Gothic" panose="020B0502020202020204" pitchFamily="34" charset="0"/>
                        </a:rPr>
                        <a:t>Clase: </a:t>
                      </a: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Una historia diferente</a:t>
                      </a:r>
                      <a:endParaRPr lang="es-MX" sz="1050" b="1" i="0" dirty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100" b="0" i="0" u="sng" strike="noStrike" kern="1200" cap="none" spc="0" normalizeH="0" baseline="0%" noProof="0" dirty="0" err="1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</a:t>
                      </a: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kumimoji="0" lang="es-MX" sz="11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Historias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u="none" baseline="0%" dirty="0" smtClean="0">
                          <a:effectLst/>
                          <a:latin typeface="Century Gothic" panose="020B0502020202020204" pitchFamily="34" charset="0"/>
                        </a:rPr>
                        <a:t>1.-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Escucha el cuento Héroes sin capa y presta mucha atención</a:t>
                      </a:r>
                      <a:r>
                        <a:rPr lang="es-MX" sz="1100" baseline="0%" dirty="0" smtClean="0">
                          <a:latin typeface="Century Gothic" panose="020B0502020202020204" pitchFamily="34" charset="0"/>
                        </a:rPr>
                        <a:t>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https://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www.youtube.com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/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watch?v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=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TbjeLP1CvAk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2..-</a:t>
                      </a:r>
                      <a:r>
                        <a:rPr lang="es-MX" sz="1100" baseline="0%" dirty="0" smtClean="0">
                          <a:latin typeface="Century Gothic" panose="020B0502020202020204" pitchFamily="34" charset="0"/>
                        </a:rPr>
                        <a:t> Analiza y d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ialoga ¿Quiénes son los personajes del cuento?, ¿Qué acciones realiza cada uno?, ¿Cuál fue el que te gustó más? </a:t>
                      </a:r>
                      <a:endParaRPr lang="es-MX" sz="1100" b="0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u="none" baseline="0%" dirty="0" smtClean="0">
                          <a:effectLst/>
                          <a:latin typeface="Century Gothic" panose="020B0502020202020204" pitchFamily="34" charset="0"/>
                        </a:rPr>
                        <a:t>3.- Describe a cada uno de los personajes que aparecen en la historia mencionando sus características.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b="0" u="none" baseline="0%" dirty="0" smtClean="0">
                          <a:effectLst/>
                          <a:latin typeface="Century Gothic" panose="020B0502020202020204" pitchFamily="34" charset="0"/>
                        </a:rPr>
                        <a:t>4.- Ahora elige al menos 2 personajes del cuento y crea una historia totalmente distinta </a:t>
                      </a:r>
                      <a:endParaRPr lang="es-MX" sz="1100" b="0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s-MX" sz="1100" b="0" u="none" baseline="0%" dirty="0" smtClean="0">
                        <a:effectLst/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05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evidencia de la actividad en el grupo de Facebook) </a:t>
                      </a:r>
                    </a:p>
                  </a:txBody>
                  <a:tcPr marL="68580" marR="68580"/>
                </a:tc>
                <a:tc rowSpan="6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50" baseline="0%" dirty="0" smtClean="0">
                          <a:latin typeface="Century Gothic" panose="020B0502020202020204" pitchFamily="34" charset="0"/>
                        </a:rPr>
                        <a:t>Video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050" baseline="0%" dirty="0" smtClean="0">
                          <a:latin typeface="Century Gothic" panose="020B0502020202020204" pitchFamily="34" charset="0"/>
                        </a:rPr>
                        <a:t>Cuaderno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1050" baseline="0%" dirty="0" smtClean="0">
                        <a:latin typeface="Century Gothic" panose="020B0502020202020204" pitchFamily="34" charset="0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1050" baseline="0%" dirty="0">
                        <a:latin typeface="Century Gothic" panose="020B0502020202020204" pitchFamily="34" charset="0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9084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ES" sz="9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Literatura </a:t>
                      </a:r>
                      <a:endParaRPr lang="es-ES" sz="900" b="1" dirty="0" smtClean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125108159"/>
                  </a:ext>
                </a:extLst>
              </a:tr>
              <a:tr h="20840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itchFamily="34" charset="0"/>
                        </a:rPr>
                        <a:t>Organizador curricular 2 </a:t>
                      </a:r>
                    </a:p>
                  </a:txBody>
                  <a:tcPr marL="68580" marR="68580" anchor="ctr">
                    <a:solidFill>
                      <a:srgbClr val="1DFF9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9393103"/>
                  </a:ext>
                </a:extLst>
              </a:tr>
              <a:tr h="50898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900" dirty="0" smtClean="0">
                          <a:latin typeface="Century Gothic" panose="020B0502020202020204" pitchFamily="34" charset="0"/>
                        </a:rPr>
                        <a:t>Producción, interpretación e intercambio de narraciones</a:t>
                      </a:r>
                      <a:endParaRPr lang="es-ES" sz="9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8391437"/>
                  </a:ext>
                </a:extLst>
              </a:tr>
              <a:tr h="185641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900" b="1" dirty="0">
                          <a:latin typeface="Century Gothic" pitchFamily="34" charset="0"/>
                        </a:rPr>
                        <a:t>Aprendizaje esperado</a:t>
                      </a:r>
                    </a:p>
                  </a:txBody>
                  <a:tcPr marL="68580" marR="68580" anchor="ctr">
                    <a:solidFill>
                      <a:srgbClr val="1DFF93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59481297"/>
                  </a:ext>
                </a:extLst>
              </a:tr>
              <a:tr h="1232812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Narra historias que le son familiares, habla acerca de los personajes y sus características, de las acciones y los lugares donde se desarrollan.</a:t>
                      </a:r>
                      <a:endParaRPr lang="es-ES" sz="90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anchor="ctr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3634152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5017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1 Tabla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42806612"/>
              </p:ext>
            </p:extLst>
          </p:nvPr>
        </p:nvGraphicFramePr>
        <p:xfrm>
          <a:off x="225395" y="270590"/>
          <a:ext cx="8693210" cy="4556760"/>
        </p:xfrm>
        <a:graphic>
          <a:graphicData uri="http://purl.oclc.org/ooxml/drawingml/table">
            <a:tbl>
              <a:tblPr firstRow="1" bandRow="1">
                <a:tableStyleId>{5940675A-B579-460E-94D1-54222C63F5DA}</a:tableStyleId>
              </a:tblPr>
              <a:tblGrid>
                <a:gridCol w="11306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9189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253023">
                  <a:extLst>
                    <a:ext uri="{9D8B030D-6E8A-4147-A177-3AD203B41FA5}">
                      <a16:colId xmlns:a16="http://schemas.microsoft.com/office/drawing/2014/main" val="2015060761"/>
                    </a:ext>
                  </a:extLst>
                </a:gridCol>
                <a:gridCol w="358009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37573">
                  <a:extLst>
                    <a:ext uri="{9D8B030D-6E8A-4147-A177-3AD203B41FA5}">
                      <a16:colId xmlns:a16="http://schemas.microsoft.com/office/drawing/2014/main" val="1358107336"/>
                    </a:ext>
                  </a:extLst>
                </a:gridCol>
              </a:tblGrid>
              <a:tr h="337208">
                <a:tc gridSpan="5">
                  <a:txBody>
                    <a:bodyPr/>
                    <a:lstStyle/>
                    <a:p>
                      <a:pPr algn="ctr"/>
                      <a:r>
                        <a:rPr lang="es-MX" sz="1800" b="1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Viernes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 </a:t>
                      </a:r>
                      <a:r>
                        <a:rPr lang="es-MX" sz="1800" b="1" baseline="0%" dirty="0" smtClean="0"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latin typeface="Century Gothic" pitchFamily="34" charset="0"/>
                        </a:rPr>
                        <a:t>2 julio </a:t>
                      </a:r>
                      <a:endParaRPr lang="es-MX" sz="1800" b="1" dirty="0"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C66FF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CA7CA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77619675"/>
                  </a:ext>
                </a:extLst>
              </a:tr>
              <a:tr h="421510"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Campo/</a:t>
                      </a:r>
                    </a:p>
                    <a:p>
                      <a:pPr algn="ctr"/>
                      <a:r>
                        <a:rPr lang="es-MX" sz="1200" b="1" baseline="0%" dirty="0">
                          <a:latin typeface="Century Gothic" pitchFamily="34" charset="0"/>
                        </a:rPr>
                        <a:t>Área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1</a:t>
                      </a: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Énfasis</a:t>
                      </a:r>
                    </a:p>
                    <a:p>
                      <a:pPr algn="ctr"/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Actividades de reforzamiento</a:t>
                      </a:r>
                      <a:r>
                        <a:rPr lang="es-MX" sz="1200" b="1" baseline="0%" dirty="0">
                          <a:latin typeface="Century Gothic" pitchFamily="34" charset="0"/>
                        </a:rPr>
                        <a:t> </a:t>
                      </a:r>
                      <a:endParaRPr lang="es-MX" sz="12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200" b="1" dirty="0">
                          <a:latin typeface="Century Gothic" pitchFamily="34" charset="0"/>
                        </a:rPr>
                        <a:t>Materiales</a:t>
                      </a: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62039">
                <a:tc rowSpan="5">
                  <a:txBody>
                    <a:bodyPr/>
                    <a:lstStyle/>
                    <a:p>
                      <a:pPr algn="ctr"/>
                      <a:endParaRPr lang="es-MX" sz="1200" dirty="0" smtClean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>
                        <a:latin typeface="Century Gothic" pitchFamily="34" charset="0"/>
                      </a:endParaRPr>
                    </a:p>
                    <a:p>
                      <a:pPr algn="ctr"/>
                      <a:endParaRPr lang="es-MX" sz="1200" dirty="0" smtClean="0">
                        <a:latin typeface="Century Gothic" panose="020B0502020202020204" pitchFamily="34" charset="0"/>
                      </a:endParaRPr>
                    </a:p>
                    <a:p>
                      <a:pPr algn="ctr"/>
                      <a:r>
                        <a:rPr lang="es-MX" sz="1050" dirty="0" smtClean="0">
                          <a:latin typeface="Century Gothic" panose="020B0502020202020204" pitchFamily="34" charset="0"/>
                        </a:rPr>
                        <a:t>Exploración y comprensión del mundo natural y social </a:t>
                      </a:r>
                      <a:endParaRPr lang="es-MX" sz="7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F4DDFF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%"/>
                        </a:lnSpc>
                        <a:spcAft>
                          <a:spcPts val="0"/>
                        </a:spcAft>
                      </a:pPr>
                      <a:r>
                        <a:rPr lang="es-ES" sz="1100" b="0" dirty="0" smtClean="0">
                          <a:solidFill>
                            <a:sysClr val="windowText" lastClr="000000"/>
                          </a:solidFill>
                          <a:effectLst/>
                          <a:latin typeface="Century Gothic" panose="020B0502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Mundo Natural</a:t>
                      </a:r>
                      <a:endParaRPr lang="es-ES" sz="1100" b="0" dirty="0">
                        <a:solidFill>
                          <a:sysClr val="windowText" lastClr="000000"/>
                        </a:solidFill>
                        <a:effectLst/>
                        <a:latin typeface="Century Gothic" panose="020B0502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Énfasis:</a:t>
                      </a:r>
                      <a:r>
                        <a:rPr kumimoji="0" lang="es-MX" sz="12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Identifica y explica características comunes entre algunos animales.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. 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1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15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1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Clase: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Semejantes pero diferentes</a:t>
                      </a:r>
                      <a:endParaRPr kumimoji="0" lang="es-MX" sz="1200" b="1" i="0" u="none" strike="noStrike" kern="1200" cap="none" spc="0" normalizeH="0" baseline="0%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Act: </a:t>
                      </a:r>
                      <a:r>
                        <a:rPr kumimoji="0" lang="es-MX" sz="1200" b="0" i="0" u="sng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>
                            <a:outerShdw blurRad="38100" dist="38100" dir="2700000" algn="tl">
                              <a:srgbClr val="000000">
                                <a:alpha val="43.137%"/>
                              </a:srgbClr>
                            </a:outerShdw>
                          </a:effectLst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¿En que se parecen?</a:t>
                      </a:r>
                      <a:endParaRPr kumimoji="0" lang="es-MX" sz="1200" b="0" i="0" u="sng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>
                          <a:outerShdw blurRad="38100" dist="38100" dir="2700000" algn="tl">
                            <a:srgbClr val="000000">
                              <a:alpha val="43.137%"/>
                            </a:srgbClr>
                          </a:outerShdw>
                        </a:effectLst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s-MX" sz="1200" b="0" i="0" u="none" strike="noStrike" kern="1200" cap="none" spc="0" normalizeH="0" baseline="0%" noProof="0" dirty="0" smtClean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1.- </a:t>
                      </a: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Todos los seres vivos somos distintos y tenemos características particulares ¿te has puesto a pensar en que eres similar tú a algunos animales o plantas?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dirty="0" smtClean="0">
                          <a:latin typeface="Century Gothic" panose="020B0502020202020204" pitchFamily="34" charset="0"/>
                        </a:rPr>
                        <a:t>2.- Observa el siguiente</a:t>
                      </a:r>
                      <a:r>
                        <a:rPr lang="es-MX" sz="1200" baseline="0%" dirty="0" smtClean="0">
                          <a:latin typeface="Century Gothic" panose="020B0502020202020204" pitchFamily="34" charset="0"/>
                        </a:rPr>
                        <a:t> video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: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https://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www.youtube.com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/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watch?v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  <a:hlinkClick r:id="rId2"/>
                        </a:rPr>
                        <a:t>=</a:t>
                      </a:r>
                      <a:r>
                        <a:rPr lang="es-MX" sz="1100" dirty="0" err="1" smtClean="0">
                          <a:latin typeface="Century Gothic" panose="020B0502020202020204" pitchFamily="34" charset="0"/>
                          <a:hlinkClick r:id="rId2"/>
                        </a:rPr>
                        <a:t>fjEwekt2CT8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3.-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Ahora hablaremos sobre las semejanzas y diferencias que existen entre animales; si tienes mascotas dialoga con tu acompañante sobre en que se parecen y en que no. Si no las tienes observa algunos insectos que habitan en tu patio y nota sus similitudes y diferencias.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4-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Observa las parejas de animales que se te presentan en la</a:t>
                      </a:r>
                      <a:r>
                        <a:rPr lang="es-MX" sz="1100" baseline="0%" dirty="0" smtClean="0">
                          <a:latin typeface="Century Gothic" panose="020B0502020202020204" pitchFamily="34" charset="0"/>
                        </a:rPr>
                        <a:t> hoja al final de la planeación </a:t>
                      </a:r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y registra alguna semejanza o diferencia que exista entre ellos</a:t>
                      </a:r>
                      <a:endParaRPr lang="es-MX" sz="1100" dirty="0" smtClean="0">
                        <a:latin typeface="Century Gothic" panose="020B0502020202020204" pitchFamily="34" charset="0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s-MX" sz="1100" b="0" i="0" u="none" strike="noStrike" kern="1200" cap="none" spc="0" normalizeH="0" baseline="0%" noProof="0" dirty="0" smtClean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%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s-MX" sz="1200" b="1" u="none" baseline="0%" dirty="0" smtClean="0">
                          <a:effectLst/>
                          <a:latin typeface="Century Gothic" panose="020B0502020202020204" pitchFamily="34" charset="0"/>
                        </a:rPr>
                        <a:t>(Sube tu evidencia de la actividad en el grupo de Facebook) </a:t>
                      </a:r>
                    </a:p>
                  </a:txBody>
                  <a:tcPr marL="68580" marR="68580"/>
                </a:tc>
                <a:tc rowSpan="5"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b="0" i="0" kern="1200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Video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s-MX" sz="1100" b="0" i="0" kern="1200" baseline="0%" dirty="0" smtClean="0">
                          <a:solidFill>
                            <a:schemeClr val="tx1"/>
                          </a:solidFill>
                          <a:effectLst/>
                          <a:latin typeface="Century Gothic" panose="020B0502020202020204" pitchFamily="34" charset="0"/>
                          <a:ea typeface="+mn-ea"/>
                          <a:cs typeface="+mn-cs"/>
                        </a:rPr>
                        <a:t>Hoja de trabajo </a:t>
                      </a:r>
                      <a:endParaRPr lang="es-MX" sz="1100" b="0" i="0" kern="1200" baseline="0%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es-MX" sz="1100" b="0" i="0" kern="1200" dirty="0" smtClean="0">
                        <a:solidFill>
                          <a:schemeClr val="tx1"/>
                        </a:solidFill>
                        <a:effectLst/>
                        <a:latin typeface="Century Gothic" panose="020B0502020202020204" pitchFamily="34" charset="0"/>
                        <a:ea typeface="+mn-ea"/>
                        <a:cs typeface="+mn-cs"/>
                      </a:endParaRPr>
                    </a:p>
                  </a:txBody>
                  <a:tcPr marL="68580" marR="68580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340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>
                          <a:latin typeface="Century Gothic" pitchFamily="34" charset="0"/>
                        </a:rPr>
                        <a:t>Organizador curricular 2</a:t>
                      </a: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6074808"/>
                  </a:ext>
                </a:extLst>
              </a:tr>
              <a:tr h="39340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dirty="0" smtClean="0">
                          <a:latin typeface="Century Gothic" panose="020B0502020202020204" pitchFamily="34" charset="0"/>
                        </a:rPr>
                        <a:t>Exploración de la naturaleza</a:t>
                      </a:r>
                      <a:endParaRPr lang="es-MX" sz="110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0276338"/>
                  </a:ext>
                </a:extLst>
              </a:tr>
              <a:tr h="393409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100" b="1" dirty="0" smtClean="0">
                          <a:latin typeface="Century Gothic" pitchFamily="34" charset="0"/>
                        </a:rPr>
                        <a:t>Aprendizaje</a:t>
                      </a:r>
                      <a:r>
                        <a:rPr lang="es-MX" sz="1100" b="1" baseline="0%" dirty="0" smtClean="0">
                          <a:latin typeface="Century Gothic" pitchFamily="34" charset="0"/>
                        </a:rPr>
                        <a:t> esperado</a:t>
                      </a:r>
                      <a:endParaRPr lang="es-MX" sz="1100" b="1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rgbClr val="E3ABFF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713412151"/>
                  </a:ext>
                </a:extLst>
              </a:tr>
              <a:tr h="2000065"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s-MX" sz="1000" dirty="0" smtClean="0">
                          <a:latin typeface="Century Gothic" panose="020B0502020202020204" pitchFamily="34" charset="0"/>
                        </a:rPr>
                        <a:t>Describe y explica las características comunes que identifica entre seres vivos y elementos que observa en la naturaleza</a:t>
                      </a:r>
                      <a:endParaRPr lang="es-MX" sz="950" dirty="0">
                        <a:latin typeface="Century Gothic" pitchFamily="34" charset="0"/>
                      </a:endParaRPr>
                    </a:p>
                  </a:txBody>
                  <a:tcPr marL="68580" marR="68580">
                    <a:solidFill>
                      <a:schemeClr val="bg1"/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s-MX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54401361"/>
                  </a:ext>
                </a:extLst>
              </a:tr>
            </a:tbl>
          </a:graphicData>
        </a:graphic>
      </p:graphicFrame>
      <p:sp>
        <p:nvSpPr>
          <p:cNvPr id="5" name="Rectángulo redondeado 4"/>
          <p:cNvSpPr/>
          <p:nvPr/>
        </p:nvSpPr>
        <p:spPr>
          <a:xfrm>
            <a:off x="1678781" y="5075697"/>
            <a:ext cx="5786437" cy="757237"/>
          </a:xfrm>
          <a:prstGeom prst="roundRect">
            <a:avLst/>
          </a:prstGeom>
          <a:solidFill>
            <a:srgbClr val="E3ABFF"/>
          </a:solidFill>
          <a:ln>
            <a:solidFill>
              <a:srgbClr val="CC66FF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1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Lengua extranjera / Ingles (ciclo I)</a:t>
            </a:r>
          </a:p>
          <a:p>
            <a:pPr marL="0" marR="0" lvl="0" indent="0" algn="ctr" defTabSz="457200" rtl="0" eaLnBrk="1" fontAlgn="auto" latinLnBrk="0" hangingPunct="1">
              <a:lnSpc>
                <a:spcPct val="100%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s-MX" sz="1400" b="0" i="0" u="none" strike="noStrike" kern="1200" cap="none" spc="0" normalizeH="0" baseline="0%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Recuerda unirte a ver la clase de inglés, y seguir las actividades que se proponen</a:t>
            </a:r>
          </a:p>
        </p:txBody>
      </p:sp>
    </p:spTree>
    <p:extLst>
      <p:ext uri="{BB962C8B-B14F-4D97-AF65-F5344CB8AC3E}">
        <p14:creationId xmlns:p14="http://schemas.microsoft.com/office/powerpoint/2010/main" val="1205178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" y="0"/>
            <a:ext cx="9144000" cy="6858001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" y="0"/>
            <a:ext cx="1115878" cy="66642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>
            <a:off x="278969" y="247973"/>
            <a:ext cx="2092272" cy="418454"/>
          </a:xfrm>
          <a:prstGeom prst="roundRect">
            <a:avLst/>
          </a:prstGeom>
          <a:solidFill>
            <a:schemeClr val="accent5">
              <a:lumMod val="75%"/>
            </a:schemeClr>
          </a:soli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Jueves 1 julio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1950148618"/>
      </p:ext>
    </p:extLst>
  </p:cSld>
  <p:clrMapOvr>
    <a:masterClrMapping/>
  </p:clrMapOvr>
</p:sld>
</file>

<file path=ppt/slides/slide8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1" y="0"/>
            <a:ext cx="1115878" cy="666427"/>
          </a:xfrm>
          <a:prstGeom prst="rect">
            <a:avLst/>
          </a:prstGeom>
          <a:solidFill>
            <a:srgbClr val="FFFFFF"/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MX"/>
          </a:p>
        </p:txBody>
      </p:sp>
      <p:sp>
        <p:nvSpPr>
          <p:cNvPr id="4" name="Rectángulo redondeado 3"/>
          <p:cNvSpPr/>
          <p:nvPr/>
        </p:nvSpPr>
        <p:spPr>
          <a:xfrm>
            <a:off x="278969" y="247973"/>
            <a:ext cx="2092272" cy="418454"/>
          </a:xfrm>
          <a:prstGeom prst="roundRect">
            <a:avLst/>
          </a:prstGeom>
          <a:solidFill>
            <a:schemeClr val="accent5">
              <a:lumMod val="75%"/>
            </a:schemeClr>
          </a:soli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Jueves 1 julio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883307660"/>
      </p:ext>
    </p:extLst>
  </p:cSld>
  <p:clrMapOvr>
    <a:masterClrMapping/>
  </p:clrMapOvr>
</p:sld>
</file>

<file path=ppt/slides/slide9.xml><?xml version="1.0" encoding="utf-8"?>
<p:sld xmlns:a="http://purl.oclc.org/ooxml/drawingml/main" xmlns:r="http://purl.oclc.org/ooxml/officeDocument/relationships" xmlns:p="http://purl.oclc.org/ooxml/presentationml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n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24" y="892097"/>
            <a:ext cx="8697951" cy="5965903"/>
          </a:xfrm>
          <a:prstGeom prst="rect">
            <a:avLst/>
          </a:prstGeom>
        </p:spPr>
      </p:pic>
      <p:sp>
        <p:nvSpPr>
          <p:cNvPr id="3" name="Rectángulo 2"/>
          <p:cNvSpPr/>
          <p:nvPr/>
        </p:nvSpPr>
        <p:spPr>
          <a:xfrm>
            <a:off x="2520176" y="89209"/>
            <a:ext cx="3914078" cy="345688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lvl="0" algn="ctr" defTabSz="914400">
              <a:defRPr/>
            </a:pPr>
            <a:r>
              <a:rPr lang="es-MX" sz="2800" dirty="0">
                <a:solidFill>
                  <a:schemeClr val="tx2">
                    <a:lumMod val="75%"/>
                  </a:schemeClr>
                </a:solidFill>
                <a:latin typeface="Century Gothic" panose="020B0502020202020204" pitchFamily="34" charset="0"/>
              </a:rPr>
              <a:t>¿En que se parecen?</a:t>
            </a:r>
          </a:p>
        </p:txBody>
      </p:sp>
      <p:sp>
        <p:nvSpPr>
          <p:cNvPr id="4" name="Rectángulo 3"/>
          <p:cNvSpPr/>
          <p:nvPr/>
        </p:nvSpPr>
        <p:spPr>
          <a:xfrm>
            <a:off x="328961" y="535257"/>
            <a:ext cx="8486078" cy="323385"/>
          </a:xfrm>
          <a:prstGeom prst="rect">
            <a:avLst/>
          </a:prstGeom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s-MX" sz="1400" dirty="0">
                <a:latin typeface="Century Gothic" panose="020B0502020202020204" pitchFamily="34" charset="0"/>
              </a:rPr>
              <a:t>Observa las parejas de animales que se te presentan y registra alguna semejanza o diferencia que exista entre ellos</a:t>
            </a:r>
            <a:r>
              <a:rPr lang="es-MX" dirty="0"/>
              <a:t>.</a:t>
            </a:r>
          </a:p>
        </p:txBody>
      </p:sp>
      <p:sp>
        <p:nvSpPr>
          <p:cNvPr id="5" name="Rectángulo redondeado 4"/>
          <p:cNvSpPr/>
          <p:nvPr/>
        </p:nvSpPr>
        <p:spPr>
          <a:xfrm>
            <a:off x="6768791" y="89209"/>
            <a:ext cx="2319454" cy="301086"/>
          </a:xfrm>
          <a:prstGeom prst="roundRect">
            <a:avLst/>
          </a:prstGeom>
          <a:solidFill>
            <a:schemeClr val="accent4">
              <a:lumMod val="60%"/>
              <a:lumOff val="40%"/>
            </a:schemeClr>
          </a:solidFill>
          <a:ln>
            <a:solidFill>
              <a:srgbClr val="FFFFFF"/>
            </a:solidFill>
          </a:ln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sz="1200" i="1" dirty="0" smtClean="0">
                <a:solidFill>
                  <a:schemeClr val="tx1"/>
                </a:solidFill>
                <a:latin typeface="Century Gothic" panose="020B0502020202020204" pitchFamily="34" charset="0"/>
              </a:rPr>
              <a:t>Exploración y comprensión</a:t>
            </a:r>
            <a:endParaRPr lang="es-MX" sz="1200" i="1" dirty="0">
              <a:solidFill>
                <a:schemeClr val="tx1"/>
              </a:solidFill>
              <a:latin typeface="Century Gothic" panose="020B0502020202020204" pitchFamily="34" charset="0"/>
            </a:endParaRPr>
          </a:p>
        </p:txBody>
      </p:sp>
      <p:sp>
        <p:nvSpPr>
          <p:cNvPr id="6" name="Rectángulo redondeado 5"/>
          <p:cNvSpPr/>
          <p:nvPr/>
        </p:nvSpPr>
        <p:spPr>
          <a:xfrm>
            <a:off x="93367" y="52826"/>
            <a:ext cx="1969609" cy="337469"/>
          </a:xfrm>
          <a:prstGeom prst="roundRect">
            <a:avLst/>
          </a:prstGeom>
          <a:solidFill>
            <a:schemeClr val="accent5">
              <a:lumMod val="75%"/>
            </a:schemeClr>
          </a:solidFill>
        </p:spPr>
        <p:style>
          <a:lnRef idx="2">
            <a:schemeClr val="accent1">
              <a:shade val="50%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MX" dirty="0" smtClean="0"/>
              <a:t>Viernes 2 julio</a:t>
            </a:r>
            <a:endParaRPr lang="es-MX" dirty="0"/>
          </a:p>
        </p:txBody>
      </p:sp>
    </p:spTree>
    <p:extLst>
      <p:ext uri="{BB962C8B-B14F-4D97-AF65-F5344CB8AC3E}">
        <p14:creationId xmlns:p14="http://schemas.microsoft.com/office/powerpoint/2010/main" val="4215952635"/>
      </p:ext>
    </p:extLst>
  </p:cSld>
  <p:clrMapOvr>
    <a:masterClrMapping/>
  </p:clrMapOvr>
</p:sld>
</file>

<file path=ppt/theme/theme1.xml><?xml version="1.0" encoding="utf-8"?>
<a:theme xmlns:a="http://purl.oclc.org/ooxml/drawingml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%">
              <a:schemeClr val="phClr">
                <a:lumMod val="110%"/>
                <a:satMod val="105%"/>
                <a:tint val="67%"/>
              </a:schemeClr>
            </a:gs>
            <a:gs pos="50%">
              <a:schemeClr val="phClr">
                <a:lumMod val="105%"/>
                <a:satMod val="103%"/>
                <a:tint val="73%"/>
              </a:schemeClr>
            </a:gs>
            <a:gs pos="100%">
              <a:schemeClr val="phClr">
                <a:lumMod val="105%"/>
                <a:satMod val="109%"/>
                <a:tint val="81%"/>
              </a:schemeClr>
            </a:gs>
          </a:gsLst>
          <a:lin ang="5400000" scaled="0"/>
        </a:gradFill>
        <a:gradFill rotWithShape="1">
          <a:gsLst>
            <a:gs pos="0%">
              <a:schemeClr val="phClr">
                <a:satMod val="103%"/>
                <a:lumMod val="102%"/>
                <a:tint val="94%"/>
              </a:schemeClr>
            </a:gs>
            <a:gs pos="50%">
              <a:schemeClr val="phClr">
                <a:satMod val="110%"/>
                <a:lumMod val="100%"/>
                <a:shade val="100%"/>
              </a:schemeClr>
            </a:gs>
            <a:gs pos="100%">
              <a:schemeClr val="phClr">
                <a:lumMod val="99%"/>
                <a:satMod val="120%"/>
                <a:shade val="78%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%"/>
        </a:ln>
        <a:ln w="12700" cap="flat" cmpd="sng" algn="ctr">
          <a:solidFill>
            <a:schemeClr val="phClr"/>
          </a:solidFill>
          <a:prstDash val="solid"/>
          <a:miter lim="800%"/>
        </a:ln>
        <a:ln w="19050" cap="flat" cmpd="sng" algn="ctr">
          <a:solidFill>
            <a:schemeClr val="phClr"/>
          </a:solidFill>
          <a:prstDash val="solid"/>
          <a:miter lim="800%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%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%"/>
            <a:satMod val="170%"/>
          </a:schemeClr>
        </a:solidFill>
        <a:gradFill rotWithShape="1">
          <a:gsLst>
            <a:gs pos="0%">
              <a:schemeClr val="phClr">
                <a:tint val="93%"/>
                <a:satMod val="150%"/>
                <a:shade val="98%"/>
                <a:lumMod val="102%"/>
              </a:schemeClr>
            </a:gs>
            <a:gs pos="50%">
              <a:schemeClr val="phClr">
                <a:tint val="98%"/>
                <a:satMod val="130%"/>
                <a:shade val="90%"/>
                <a:lumMod val="103%"/>
              </a:schemeClr>
            </a:gs>
            <a:gs pos="100%">
              <a:schemeClr val="phClr">
                <a:shade val="63%"/>
                <a:satMod val="120%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purl.oclc.org/ooxml/drawingml/main" name="3_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%">
              <a:schemeClr val="phClr">
                <a:tint val="50%"/>
                <a:satMod val="300%"/>
              </a:schemeClr>
            </a:gs>
            <a:gs pos="35%">
              <a:schemeClr val="phClr">
                <a:tint val="37%"/>
                <a:satMod val="300%"/>
              </a:schemeClr>
            </a:gs>
            <a:gs pos="100%">
              <a:schemeClr val="phClr">
                <a:tint val="15%"/>
                <a:satMod val="350%"/>
              </a:schemeClr>
            </a:gs>
          </a:gsLst>
          <a:lin ang="16200000" scaled="1"/>
        </a:gradFill>
        <a:gradFill rotWithShape="1">
          <a:gsLst>
            <a:gs pos="0%">
              <a:schemeClr val="phClr">
                <a:shade val="51%"/>
                <a:satMod val="130%"/>
              </a:schemeClr>
            </a:gs>
            <a:gs pos="80%">
              <a:schemeClr val="phClr">
                <a:shade val="93%"/>
                <a:satMod val="130%"/>
              </a:schemeClr>
            </a:gs>
            <a:gs pos="100%">
              <a:schemeClr val="phClr">
                <a:shade val="94%"/>
                <a:satMod val="135%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%"/>
              <a:satMod val="105%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%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%">
              <a:schemeClr val="phClr">
                <a:tint val="40%"/>
                <a:satMod val="350%"/>
              </a:schemeClr>
            </a:gs>
            <a:gs pos="40%">
              <a:schemeClr val="phClr">
                <a:tint val="45%"/>
                <a:shade val="99%"/>
                <a:satMod val="350%"/>
              </a:schemeClr>
            </a:gs>
            <a:gs pos="100%">
              <a:schemeClr val="phClr">
                <a:shade val="20%"/>
                <a:satMod val="255%"/>
              </a:schemeClr>
            </a:gs>
          </a:gsLst>
          <a:path path="circle">
            <a:fillToRect l="50%" t="-80%" r="50%" b="180%"/>
          </a:path>
        </a:gradFill>
        <a:gradFill rotWithShape="1">
          <a:gsLst>
            <a:gs pos="0%">
              <a:schemeClr val="phClr">
                <a:tint val="80%"/>
                <a:satMod val="300%"/>
              </a:schemeClr>
            </a:gs>
            <a:gs pos="100%">
              <a:schemeClr val="phClr">
                <a:shade val="30%"/>
                <a:satMod val="200%"/>
              </a:schemeClr>
            </a:gs>
          </a:gsLst>
          <a:path path="circle">
            <a:fillToRect l="50%" t="50%" r="50%" b="50%"/>
          </a:path>
        </a:gradFill>
      </a:bgFillStyleLst>
    </a:fmtScheme>
  </a:themeElements>
  <a:objectDefaults/>
  <a:extraClrSchemeLst/>
</a:theme>
</file>

<file path=docProps/app.xml><?xml version="1.0" encoding="utf-8"?>
<Properties xmlns="http://purl.oclc.org/ooxml/officeDocument/extendedProperties" xmlns:vt="http://purl.oclc.org/ooxml/officeDocument/docPropsVTypes">
  <Template>Office Theme</Template>
  <TotalTime>603</TotalTime>
  <Words>1636</Words>
  <Application>Microsoft Office PowerPoint</Application>
  <PresentationFormat>Carta (216 x 279 mm)</PresentationFormat>
  <Paragraphs>242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8</vt:i4>
      </vt:variant>
      <vt:variant>
        <vt:lpstr>Tema</vt:lpstr>
      </vt:variant>
      <vt:variant>
        <vt:i4>2</vt:i4>
      </vt:variant>
      <vt:variant>
        <vt:lpstr>Títulos de diapositiva</vt:lpstr>
      </vt:variant>
      <vt:variant>
        <vt:i4>12</vt:i4>
      </vt:variant>
    </vt:vector>
  </HeadingPairs>
  <TitlesOfParts>
    <vt:vector size="22" baseType="lpstr">
      <vt:lpstr>Arial</vt:lpstr>
      <vt:lpstr>Berlin Sans FB</vt:lpstr>
      <vt:lpstr>Calibri</vt:lpstr>
      <vt:lpstr>Calibri Light</vt:lpstr>
      <vt:lpstr>Century Gothic</vt:lpstr>
      <vt:lpstr>Segoe Script</vt:lpstr>
      <vt:lpstr>Segoe UI Black</vt:lpstr>
      <vt:lpstr>Times New Roman</vt:lpstr>
      <vt:lpstr>Tema de Office</vt:lpstr>
      <vt:lpstr>3_Tema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Fátima García</dc:creator>
  <cp:lastModifiedBy>Fátima García</cp:lastModifiedBy>
  <cp:revision>18</cp:revision>
  <dcterms:created xsi:type="dcterms:W3CDTF">2021-06-22T18:20:07Z</dcterms:created>
  <dcterms:modified xsi:type="dcterms:W3CDTF">2021-06-23T04:23:29Z</dcterms:modified>
</cp:coreProperties>
</file>