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15D"/>
    <a:srgbClr val="00FF99"/>
    <a:srgbClr val="00FFCC"/>
    <a:srgbClr val="047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3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8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1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4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57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5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7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mapamundi negro con conexiones">
            <a:extLst>
              <a:ext uri="{FF2B5EF4-FFF2-40B4-BE49-F238E27FC236}">
                <a16:creationId xmlns:a16="http://schemas.microsoft.com/office/drawing/2014/main" id="{97975874-0CEB-4EC7-898D-19595C6336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7408"/>
          <a:stretch/>
        </p:blipFill>
        <p:spPr>
          <a:xfrm>
            <a:off x="21" y="-31518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3654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9800EA-1480-4EB1-8664-9E467C296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4205" y="3146402"/>
            <a:ext cx="4740275" cy="1300453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Trabajo entre pares </a:t>
            </a:r>
            <a:br>
              <a:rPr lang="es-MX" sz="3600" dirty="0"/>
            </a:br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guía</a:t>
            </a:r>
            <a:r>
              <a:rPr lang="es-MX" sz="36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C3A6DB-363E-44E0-A906-01F86671A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5093" y="1235675"/>
            <a:ext cx="9318498" cy="1603581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latin typeface="Agency FB" panose="020B0503020202020204" pitchFamily="34" charset="0"/>
              </a:rPr>
              <a:t>Escuela Normal De Educación Preescolar </a:t>
            </a:r>
          </a:p>
          <a:p>
            <a:pPr algn="ctr"/>
            <a:r>
              <a:rPr lang="es-MX" sz="3200" dirty="0">
                <a:latin typeface="Agency FB" panose="020B0503020202020204" pitchFamily="34" charset="0"/>
              </a:rPr>
              <a:t>Del Estado De Coahuila </a:t>
            </a:r>
          </a:p>
          <a:p>
            <a:pPr algn="ctr"/>
            <a:r>
              <a:rPr lang="es-MX" sz="3200" dirty="0">
                <a:latin typeface="Agency FB" panose="020B0503020202020204" pitchFamily="34" charset="0"/>
              </a:rPr>
              <a:t>Licenciatura En Educación Preescolar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6E68D4-A438-431D-81CD-E6129F0B86FD}"/>
              </a:ext>
            </a:extLst>
          </p:cNvPr>
          <p:cNvSpPr txBox="1"/>
          <p:nvPr/>
        </p:nvSpPr>
        <p:spPr>
          <a:xfrm>
            <a:off x="2844667" y="4599481"/>
            <a:ext cx="3499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Abadi" panose="020B0604020104020204" pitchFamily="34" charset="0"/>
              </a:rPr>
              <a:t>Alumnas: </a:t>
            </a:r>
          </a:p>
          <a:p>
            <a:r>
              <a:rPr lang="es-MX" dirty="0">
                <a:latin typeface="Abadi" panose="020B0604020104020204" pitchFamily="34" charset="0"/>
              </a:rPr>
              <a:t>María Ximena Avalos Flores #1</a:t>
            </a:r>
          </a:p>
          <a:p>
            <a:r>
              <a:rPr lang="es-MX" dirty="0">
                <a:latin typeface="Abadi" panose="020B0604020104020204" pitchFamily="34" charset="0"/>
              </a:rPr>
              <a:t>Kathia Anahí Castañuela Salas #3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6BBD67C-CA51-4276-A234-446F7434CBC0}"/>
              </a:ext>
            </a:extLst>
          </p:cNvPr>
          <p:cNvSpPr txBox="1"/>
          <p:nvPr/>
        </p:nvSpPr>
        <p:spPr>
          <a:xfrm>
            <a:off x="7332623" y="4623569"/>
            <a:ext cx="2103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badi" panose="020B0604020104020204" pitchFamily="34" charset="0"/>
              </a:rPr>
              <a:t>Docente:</a:t>
            </a:r>
          </a:p>
          <a:p>
            <a:r>
              <a:rPr lang="es-MX" dirty="0">
                <a:latin typeface="Abadi" panose="020B0604020104020204" pitchFamily="34" charset="0"/>
              </a:rPr>
              <a:t>Karla Griselda García Pimentel </a:t>
            </a:r>
          </a:p>
        </p:txBody>
      </p:sp>
      <p:pic>
        <p:nvPicPr>
          <p:cNvPr id="8" name="Imagen 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921E3612-E03C-4BEB-84E8-C79BF86A1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82" y="1335189"/>
            <a:ext cx="14287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10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97F77-909C-4684-9F8A-2DDABD5D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Computación  </a:t>
            </a:r>
          </a:p>
        </p:txBody>
      </p:sp>
      <p:sp>
        <p:nvSpPr>
          <p:cNvPr id="6" name="Nube 5">
            <a:extLst>
              <a:ext uri="{FF2B5EF4-FFF2-40B4-BE49-F238E27FC236}">
                <a16:creationId xmlns:a16="http://schemas.microsoft.com/office/drawing/2014/main" id="{565B78EC-52B1-4F74-9CF6-ADBF7EF75EDF}"/>
              </a:ext>
            </a:extLst>
          </p:cNvPr>
          <p:cNvSpPr/>
          <p:nvPr/>
        </p:nvSpPr>
        <p:spPr>
          <a:xfrm>
            <a:off x="3323772" y="1864832"/>
            <a:ext cx="5050970" cy="1223216"/>
          </a:xfrm>
          <a:prstGeom prst="cloud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Herramientas para almacenamiento en la nube 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B886D1D-BE88-4997-91CA-F521370BD20B}"/>
              </a:ext>
            </a:extLst>
          </p:cNvPr>
          <p:cNvSpPr/>
          <p:nvPr/>
        </p:nvSpPr>
        <p:spPr>
          <a:xfrm>
            <a:off x="777476" y="3388480"/>
            <a:ext cx="1392678" cy="646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Microsoft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Stream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3608C52-60A8-404B-A60B-7D253888CE12}"/>
              </a:ext>
            </a:extLst>
          </p:cNvPr>
          <p:cNvSpPr/>
          <p:nvPr/>
        </p:nvSpPr>
        <p:spPr>
          <a:xfrm>
            <a:off x="273105" y="4723748"/>
            <a:ext cx="182879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badi" panose="020B0604020104020204" pitchFamily="34" charset="0"/>
              </a:rPr>
              <a:t>compartir videos educativos 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6FB5056-E181-45F4-BE43-743034F95B0D}"/>
              </a:ext>
            </a:extLst>
          </p:cNvPr>
          <p:cNvSpPr txBox="1"/>
          <p:nvPr/>
        </p:nvSpPr>
        <p:spPr>
          <a:xfrm>
            <a:off x="5264802" y="3689416"/>
            <a:ext cx="1168910" cy="4001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Servidor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2EA4972-6D6F-423B-BE14-1DE727C1E5C6}"/>
              </a:ext>
            </a:extLst>
          </p:cNvPr>
          <p:cNvSpPr/>
          <p:nvPr/>
        </p:nvSpPr>
        <p:spPr>
          <a:xfrm>
            <a:off x="5289403" y="4770337"/>
            <a:ext cx="12314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Office 365.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Flecha: doblada 11">
            <a:extLst>
              <a:ext uri="{FF2B5EF4-FFF2-40B4-BE49-F238E27FC236}">
                <a16:creationId xmlns:a16="http://schemas.microsoft.com/office/drawing/2014/main" id="{08F57A04-8742-46F3-8BCC-4976A82B2815}"/>
              </a:ext>
            </a:extLst>
          </p:cNvPr>
          <p:cNvSpPr/>
          <p:nvPr/>
        </p:nvSpPr>
        <p:spPr>
          <a:xfrm rot="16200000" flipH="1">
            <a:off x="1592431" y="1742161"/>
            <a:ext cx="841398" cy="2309955"/>
          </a:xfrm>
          <a:prstGeom prst="bentArrow">
            <a:avLst>
              <a:gd name="adj1" fmla="val 34579"/>
              <a:gd name="adj2" fmla="val 39368"/>
              <a:gd name="adj3" fmla="val 25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/>
              </a:solidFill>
            </a:endParaRPr>
          </a:p>
        </p:txBody>
      </p:sp>
      <p:sp>
        <p:nvSpPr>
          <p:cNvPr id="13" name="Flecha: doblada 12">
            <a:extLst>
              <a:ext uri="{FF2B5EF4-FFF2-40B4-BE49-F238E27FC236}">
                <a16:creationId xmlns:a16="http://schemas.microsoft.com/office/drawing/2014/main" id="{45CB74E1-C37C-4C00-84EC-D2D47050C283}"/>
              </a:ext>
            </a:extLst>
          </p:cNvPr>
          <p:cNvSpPr/>
          <p:nvPr/>
        </p:nvSpPr>
        <p:spPr>
          <a:xfrm rot="16200000" flipH="1" flipV="1">
            <a:off x="9355447" y="1548522"/>
            <a:ext cx="757629" cy="2409788"/>
          </a:xfrm>
          <a:prstGeom prst="bentArrow">
            <a:avLst>
              <a:gd name="adj1" fmla="val 34579"/>
              <a:gd name="adj2" fmla="val 39368"/>
              <a:gd name="adj3" fmla="val 25000"/>
              <a:gd name="adj4" fmla="val 34171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/>
              </a:solidFill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10E04887-AB54-4B03-9C71-E768A1488FE7}"/>
              </a:ext>
            </a:extLst>
          </p:cNvPr>
          <p:cNvSpPr/>
          <p:nvPr/>
        </p:nvSpPr>
        <p:spPr>
          <a:xfrm rot="5400000">
            <a:off x="5572574" y="317042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/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A3B36BDD-5BAA-4AE9-B06D-4692CD95FF3F}"/>
              </a:ext>
            </a:extLst>
          </p:cNvPr>
          <p:cNvSpPr/>
          <p:nvPr/>
        </p:nvSpPr>
        <p:spPr>
          <a:xfrm rot="5400000">
            <a:off x="5572574" y="423552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Flecha: doblada 16">
            <a:extLst>
              <a:ext uri="{FF2B5EF4-FFF2-40B4-BE49-F238E27FC236}">
                <a16:creationId xmlns:a16="http://schemas.microsoft.com/office/drawing/2014/main" id="{6737ACD8-552E-40CD-8186-8CAB373CE430}"/>
              </a:ext>
            </a:extLst>
          </p:cNvPr>
          <p:cNvSpPr/>
          <p:nvPr/>
        </p:nvSpPr>
        <p:spPr>
          <a:xfrm rot="16200000" flipH="1">
            <a:off x="2382711" y="2823199"/>
            <a:ext cx="1127597" cy="484634"/>
          </a:xfrm>
          <a:prstGeom prst="bentArrow">
            <a:avLst>
              <a:gd name="adj1" fmla="val 58538"/>
              <a:gd name="adj2" fmla="val 50000"/>
              <a:gd name="adj3" fmla="val 50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DC9E17A-D377-437B-AC47-45171F0D8AE8}"/>
              </a:ext>
            </a:extLst>
          </p:cNvPr>
          <p:cNvSpPr/>
          <p:nvPr/>
        </p:nvSpPr>
        <p:spPr>
          <a:xfrm>
            <a:off x="3282769" y="3605161"/>
            <a:ext cx="959807" cy="517167"/>
          </a:xfrm>
          <a:prstGeom prst="rect">
            <a:avLst/>
          </a:prstGeom>
          <a:solidFill>
            <a:srgbClr val="047A7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Sway  </a:t>
            </a:r>
          </a:p>
        </p:txBody>
      </p:sp>
      <p:pic>
        <p:nvPicPr>
          <p:cNvPr id="1026" name="Picture 2" descr="Microsoft Stream, la aplicación de streaming y repositorio de vídeos de  Office 365 - acens blog">
            <a:extLst>
              <a:ext uri="{FF2B5EF4-FFF2-40B4-BE49-F238E27FC236}">
                <a16:creationId xmlns:a16="http://schemas.microsoft.com/office/drawing/2014/main" id="{7DD7427A-508A-41A5-9648-352055A82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" y="3317837"/>
            <a:ext cx="771689" cy="77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1F6031D6-D67D-473E-B9B9-665AE7D08F9E}"/>
              </a:ext>
            </a:extLst>
          </p:cNvPr>
          <p:cNvSpPr/>
          <p:nvPr/>
        </p:nvSpPr>
        <p:spPr>
          <a:xfrm>
            <a:off x="341360" y="5732602"/>
            <a:ext cx="163258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badi" panose="020B0604020104020204" pitchFamily="34" charset="0"/>
              </a:rPr>
              <a:t>mejorar la comunicación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45069F2-D1EF-4E1B-A8C3-73726596131D}"/>
              </a:ext>
            </a:extLst>
          </p:cNvPr>
          <p:cNvSpPr/>
          <p:nvPr/>
        </p:nvSpPr>
        <p:spPr>
          <a:xfrm>
            <a:off x="2786284" y="4524320"/>
            <a:ext cx="1659429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presentaciones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BDBDA13-B017-484D-896F-FB57134430A3}"/>
              </a:ext>
            </a:extLst>
          </p:cNvPr>
          <p:cNvSpPr/>
          <p:nvPr/>
        </p:nvSpPr>
        <p:spPr>
          <a:xfrm>
            <a:off x="2786284" y="5231890"/>
            <a:ext cx="1268296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compatible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31FC143-D19E-4678-B1E4-287A6E869F5C}"/>
              </a:ext>
            </a:extLst>
          </p:cNvPr>
          <p:cNvSpPr txBox="1"/>
          <p:nvPr/>
        </p:nvSpPr>
        <p:spPr>
          <a:xfrm>
            <a:off x="2786284" y="6097317"/>
            <a:ext cx="1952779" cy="369332"/>
          </a:xfrm>
          <a:prstGeom prst="rect">
            <a:avLst/>
          </a:prstGeom>
          <a:solidFill>
            <a:srgbClr val="00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Facilita el trabajo </a:t>
            </a:r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94A7ECD5-8A6C-45DA-B792-CC69BD79E626}"/>
              </a:ext>
            </a:extLst>
          </p:cNvPr>
          <p:cNvSpPr/>
          <p:nvPr/>
        </p:nvSpPr>
        <p:spPr>
          <a:xfrm rot="5400000">
            <a:off x="3580114" y="5678453"/>
            <a:ext cx="413198" cy="341430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2834E286-0F87-43C5-B473-E1118463F356}"/>
              </a:ext>
            </a:extLst>
          </p:cNvPr>
          <p:cNvSpPr/>
          <p:nvPr/>
        </p:nvSpPr>
        <p:spPr>
          <a:xfrm rot="5400000">
            <a:off x="925343" y="5473728"/>
            <a:ext cx="311419" cy="237416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C4EB04EF-FAB3-4495-8C58-D5C6FA78BEBD}"/>
              </a:ext>
            </a:extLst>
          </p:cNvPr>
          <p:cNvSpPr/>
          <p:nvPr/>
        </p:nvSpPr>
        <p:spPr>
          <a:xfrm rot="5400000">
            <a:off x="1046687" y="4166591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Flecha: a la derecha 26">
            <a:extLst>
              <a:ext uri="{FF2B5EF4-FFF2-40B4-BE49-F238E27FC236}">
                <a16:creationId xmlns:a16="http://schemas.microsoft.com/office/drawing/2014/main" id="{184532C9-7A58-447D-ACC1-4E2D4A5B398E}"/>
              </a:ext>
            </a:extLst>
          </p:cNvPr>
          <p:cNvSpPr/>
          <p:nvPr/>
        </p:nvSpPr>
        <p:spPr>
          <a:xfrm rot="5400000">
            <a:off x="3650362" y="4924825"/>
            <a:ext cx="318444" cy="295687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CD72ECE3-9584-4190-8016-4ABECA269B1F}"/>
              </a:ext>
            </a:extLst>
          </p:cNvPr>
          <p:cNvSpPr/>
          <p:nvPr/>
        </p:nvSpPr>
        <p:spPr>
          <a:xfrm rot="5400000">
            <a:off x="3619979" y="4128244"/>
            <a:ext cx="382198" cy="390160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8" name="Picture 4" descr="Microsoft Sway | Creación de boletines, presentaciones y documentos  visualmente llamativos en pocos minutos">
            <a:extLst>
              <a:ext uri="{FF2B5EF4-FFF2-40B4-BE49-F238E27FC236}">
                <a16:creationId xmlns:a16="http://schemas.microsoft.com/office/drawing/2014/main" id="{6C6DEA3D-6F4E-4E3F-8319-CC727100D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921" y="3617196"/>
            <a:ext cx="733851" cy="73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DD0C8EFE-D1B5-416E-A5ED-56A4F7978FF0}"/>
              </a:ext>
            </a:extLst>
          </p:cNvPr>
          <p:cNvSpPr/>
          <p:nvPr/>
        </p:nvSpPr>
        <p:spPr>
          <a:xfrm>
            <a:off x="9487808" y="3074806"/>
            <a:ext cx="1605973" cy="517167"/>
          </a:xfrm>
          <a:prstGeom prst="rect">
            <a:avLst/>
          </a:prstGeom>
          <a:solidFill>
            <a:srgbClr val="03615D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SharePoint  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D70101A-8299-4D5A-8B9A-153E4E15A83B}"/>
              </a:ext>
            </a:extLst>
          </p:cNvPr>
          <p:cNvSpPr txBox="1"/>
          <p:nvPr/>
        </p:nvSpPr>
        <p:spPr>
          <a:xfrm>
            <a:off x="9487808" y="3863744"/>
            <a:ext cx="2108269" cy="369332"/>
          </a:xfrm>
          <a:prstGeom prst="rect">
            <a:avLst/>
          </a:prstGeom>
          <a:solidFill>
            <a:srgbClr val="00FF99"/>
          </a:solidFill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Compartir archivos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52743C8-67DA-4AF6-A102-6124F2D4DBD8}"/>
              </a:ext>
            </a:extLst>
          </p:cNvPr>
          <p:cNvSpPr txBox="1"/>
          <p:nvPr/>
        </p:nvSpPr>
        <p:spPr>
          <a:xfrm>
            <a:off x="9252607" y="6055767"/>
            <a:ext cx="2598033" cy="646331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Simplifica el trabajo en equipo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286DA8E-8BC4-4DE2-A0BD-21F3C2A80940}"/>
              </a:ext>
            </a:extLst>
          </p:cNvPr>
          <p:cNvSpPr txBox="1"/>
          <p:nvPr/>
        </p:nvSpPr>
        <p:spPr>
          <a:xfrm>
            <a:off x="10142969" y="4689389"/>
            <a:ext cx="1091290" cy="923330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s-MX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Daots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Noticias</a:t>
            </a: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Recursos </a:t>
            </a:r>
          </a:p>
        </p:txBody>
      </p:sp>
      <p:sp>
        <p:nvSpPr>
          <p:cNvPr id="37" name="Flecha: doblada 36">
            <a:extLst>
              <a:ext uri="{FF2B5EF4-FFF2-40B4-BE49-F238E27FC236}">
                <a16:creationId xmlns:a16="http://schemas.microsoft.com/office/drawing/2014/main" id="{97D78220-1CAA-45E8-9FCD-3553E902BC64}"/>
              </a:ext>
            </a:extLst>
          </p:cNvPr>
          <p:cNvSpPr/>
          <p:nvPr/>
        </p:nvSpPr>
        <p:spPr>
          <a:xfrm rot="16200000" flipH="1" flipV="1">
            <a:off x="8217675" y="2686292"/>
            <a:ext cx="1108016" cy="484633"/>
          </a:xfrm>
          <a:prstGeom prst="bentArrow">
            <a:avLst>
              <a:gd name="adj1" fmla="val 58538"/>
              <a:gd name="adj2" fmla="val 50000"/>
              <a:gd name="adj3" fmla="val 50000"/>
              <a:gd name="adj4" fmla="val 34171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1036" name="Picture 12" descr="Aprendizaje de Microsoft 365">
            <a:extLst>
              <a:ext uri="{FF2B5EF4-FFF2-40B4-BE49-F238E27FC236}">
                <a16:creationId xmlns:a16="http://schemas.microsoft.com/office/drawing/2014/main" id="{5B66484F-DCF3-4B8D-8893-F9F7726A6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947" y="2854631"/>
            <a:ext cx="874674" cy="87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eLearning course - Microsoft Forms - Office 365 - tutorial">
            <a:extLst>
              <a:ext uri="{FF2B5EF4-FFF2-40B4-BE49-F238E27FC236}">
                <a16:creationId xmlns:a16="http://schemas.microsoft.com/office/drawing/2014/main" id="{73287333-F9AB-4FF3-9539-51D672A64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8" t="11927" r="15852"/>
          <a:stretch/>
        </p:blipFill>
        <p:spPr bwMode="auto">
          <a:xfrm>
            <a:off x="6743658" y="3591973"/>
            <a:ext cx="874674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ángulo 40">
            <a:extLst>
              <a:ext uri="{FF2B5EF4-FFF2-40B4-BE49-F238E27FC236}">
                <a16:creationId xmlns:a16="http://schemas.microsoft.com/office/drawing/2014/main" id="{D8FC2B22-DB54-4F48-8622-1F864109CB3A}"/>
              </a:ext>
            </a:extLst>
          </p:cNvPr>
          <p:cNvSpPr/>
          <p:nvPr/>
        </p:nvSpPr>
        <p:spPr>
          <a:xfrm>
            <a:off x="7551441" y="3670894"/>
            <a:ext cx="1605973" cy="51716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Forms   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4232D9A-6079-42C8-B93F-D58A6D4E581F}"/>
              </a:ext>
            </a:extLst>
          </p:cNvPr>
          <p:cNvSpPr txBox="1"/>
          <p:nvPr/>
        </p:nvSpPr>
        <p:spPr>
          <a:xfrm>
            <a:off x="6892700" y="5654951"/>
            <a:ext cx="2683748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Crear rápido y fácilmente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9C41A9A-F0BC-4DB4-8820-FA3BB01FBD8B}"/>
              </a:ext>
            </a:extLst>
          </p:cNvPr>
          <p:cNvSpPr txBox="1"/>
          <p:nvPr/>
        </p:nvSpPr>
        <p:spPr>
          <a:xfrm>
            <a:off x="7364520" y="4608851"/>
            <a:ext cx="1774045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Cuestionarios y </a:t>
            </a:r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exámenes </a:t>
            </a:r>
          </a:p>
        </p:txBody>
      </p:sp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1DB9C161-9C29-4D51-BAEF-195E08D65F9C}"/>
              </a:ext>
            </a:extLst>
          </p:cNvPr>
          <p:cNvSpPr/>
          <p:nvPr/>
        </p:nvSpPr>
        <p:spPr>
          <a:xfrm rot="5400000">
            <a:off x="10371373" y="4189988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Flecha: a la derecha 44">
            <a:extLst>
              <a:ext uri="{FF2B5EF4-FFF2-40B4-BE49-F238E27FC236}">
                <a16:creationId xmlns:a16="http://schemas.microsoft.com/office/drawing/2014/main" id="{9713EEC0-D838-49F6-B539-C2352FBDBD1D}"/>
              </a:ext>
            </a:extLst>
          </p:cNvPr>
          <p:cNvSpPr/>
          <p:nvPr/>
        </p:nvSpPr>
        <p:spPr>
          <a:xfrm rot="5400000">
            <a:off x="10265260" y="5550034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Flecha: a la derecha 47">
            <a:extLst>
              <a:ext uri="{FF2B5EF4-FFF2-40B4-BE49-F238E27FC236}">
                <a16:creationId xmlns:a16="http://schemas.microsoft.com/office/drawing/2014/main" id="{87011478-BCB8-4E99-8A32-65CCC990B7DD}"/>
              </a:ext>
            </a:extLst>
          </p:cNvPr>
          <p:cNvSpPr/>
          <p:nvPr/>
        </p:nvSpPr>
        <p:spPr>
          <a:xfrm rot="5400000">
            <a:off x="8431177" y="4174988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Flecha: a la derecha 48">
            <a:extLst>
              <a:ext uri="{FF2B5EF4-FFF2-40B4-BE49-F238E27FC236}">
                <a16:creationId xmlns:a16="http://schemas.microsoft.com/office/drawing/2014/main" id="{E9612020-F835-4A96-8B29-73E8EDCD96D9}"/>
              </a:ext>
            </a:extLst>
          </p:cNvPr>
          <p:cNvSpPr/>
          <p:nvPr/>
        </p:nvSpPr>
        <p:spPr>
          <a:xfrm rot="5400000">
            <a:off x="8406559" y="5156974"/>
            <a:ext cx="553364" cy="484632"/>
          </a:xfrm>
          <a:prstGeom prst="rightArrow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42" name="Picture 18" descr="Microsoft Office 2013 - Wikipedia, la enciclopedia libre">
            <a:extLst>
              <a:ext uri="{FF2B5EF4-FFF2-40B4-BE49-F238E27FC236}">
                <a16:creationId xmlns:a16="http://schemas.microsoft.com/office/drawing/2014/main" id="{9D41FEE2-C847-4A36-87AB-6350A796E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92" y="198254"/>
            <a:ext cx="5002208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67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191">
            <a:extLst>
              <a:ext uri="{FF2B5EF4-FFF2-40B4-BE49-F238E27FC236}">
                <a16:creationId xmlns:a16="http://schemas.microsoft.com/office/drawing/2014/main" id="{75824B8B-B231-480A-9E80-6D446D1D9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192">
            <a:extLst>
              <a:ext uri="{FF2B5EF4-FFF2-40B4-BE49-F238E27FC236}">
                <a16:creationId xmlns:a16="http://schemas.microsoft.com/office/drawing/2014/main" id="{C43AF03E-5FC1-48B3-8CF2-01998C232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58548" y="0"/>
            <a:ext cx="7464980" cy="6858000"/>
          </a:xfrm>
          <a:custGeom>
            <a:avLst/>
            <a:gdLst>
              <a:gd name="connsiteX0" fmla="*/ 0 w 7464980"/>
              <a:gd name="connsiteY0" fmla="*/ 0 h 6858000"/>
              <a:gd name="connsiteX1" fmla="*/ 1624264 w 7464980"/>
              <a:gd name="connsiteY1" fmla="*/ 0 h 6858000"/>
              <a:gd name="connsiteX2" fmla="*/ 2171700 w 7464980"/>
              <a:gd name="connsiteY2" fmla="*/ 0 h 6858000"/>
              <a:gd name="connsiteX3" fmla="*/ 2794224 w 7464980"/>
              <a:gd name="connsiteY3" fmla="*/ 0 h 6858000"/>
              <a:gd name="connsiteX4" fmla="*/ 2860782 w 7464980"/>
              <a:gd name="connsiteY4" fmla="*/ 0 h 6858000"/>
              <a:gd name="connsiteX5" fmla="*/ 7446838 w 7464980"/>
              <a:gd name="connsiteY5" fmla="*/ 0 h 6858000"/>
              <a:gd name="connsiteX6" fmla="*/ 7437231 w 7464980"/>
              <a:gd name="connsiteY6" fmla="*/ 94814 h 6858000"/>
              <a:gd name="connsiteX7" fmla="*/ 7442282 w 7464980"/>
              <a:gd name="connsiteY7" fmla="*/ 421796 h 6858000"/>
              <a:gd name="connsiteX8" fmla="*/ 7446216 w 7464980"/>
              <a:gd name="connsiteY8" fmla="*/ 812192 h 6858000"/>
              <a:gd name="connsiteX9" fmla="*/ 7426545 w 7464980"/>
              <a:gd name="connsiteY9" fmla="*/ 1113642 h 6858000"/>
              <a:gd name="connsiteX10" fmla="*/ 7454338 w 7464980"/>
              <a:gd name="connsiteY10" fmla="*/ 1796708 h 6858000"/>
              <a:gd name="connsiteX11" fmla="*/ 7452689 w 7464980"/>
              <a:gd name="connsiteY11" fmla="*/ 2327333 h 6858000"/>
              <a:gd name="connsiteX12" fmla="*/ 7443551 w 7464980"/>
              <a:gd name="connsiteY12" fmla="*/ 2784280 h 6858000"/>
              <a:gd name="connsiteX13" fmla="*/ 7449008 w 7464980"/>
              <a:gd name="connsiteY13" fmla="*/ 2985458 h 6858000"/>
              <a:gd name="connsiteX14" fmla="*/ 7435302 w 7464980"/>
              <a:gd name="connsiteY14" fmla="*/ 3531096 h 6858000"/>
              <a:gd name="connsiteX15" fmla="*/ 7445835 w 7464980"/>
              <a:gd name="connsiteY15" fmla="*/ 4336830 h 6858000"/>
              <a:gd name="connsiteX16" fmla="*/ 7444947 w 7464980"/>
              <a:gd name="connsiteY16" fmla="*/ 5026893 h 6858000"/>
              <a:gd name="connsiteX17" fmla="*/ 7449262 w 7464980"/>
              <a:gd name="connsiteY17" fmla="*/ 5252632 h 6858000"/>
              <a:gd name="connsiteX18" fmla="*/ 7449262 w 7464980"/>
              <a:gd name="connsiteY18" fmla="*/ 5466282 h 6858000"/>
              <a:gd name="connsiteX19" fmla="*/ 7411187 w 7464980"/>
              <a:gd name="connsiteY19" fmla="*/ 6121225 h 6858000"/>
              <a:gd name="connsiteX20" fmla="*/ 7426643 w 7464980"/>
              <a:gd name="connsiteY20" fmla="*/ 6708907 h 6858000"/>
              <a:gd name="connsiteX21" fmla="*/ 7443936 w 7464980"/>
              <a:gd name="connsiteY21" fmla="*/ 6858000 h 6858000"/>
              <a:gd name="connsiteX22" fmla="*/ 2860782 w 7464980"/>
              <a:gd name="connsiteY22" fmla="*/ 6858000 h 6858000"/>
              <a:gd name="connsiteX23" fmla="*/ 2794224 w 7464980"/>
              <a:gd name="connsiteY23" fmla="*/ 6858000 h 6858000"/>
              <a:gd name="connsiteX24" fmla="*/ 2171700 w 7464980"/>
              <a:gd name="connsiteY24" fmla="*/ 6858000 h 6858000"/>
              <a:gd name="connsiteX25" fmla="*/ 1624264 w 7464980"/>
              <a:gd name="connsiteY25" fmla="*/ 6858000 h 6858000"/>
              <a:gd name="connsiteX26" fmla="*/ 0 w 7464980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64980" h="6858000">
                <a:moveTo>
                  <a:pt x="0" y="0"/>
                </a:moveTo>
                <a:lnTo>
                  <a:pt x="1624264" y="0"/>
                </a:lnTo>
                <a:lnTo>
                  <a:pt x="2171700" y="0"/>
                </a:lnTo>
                <a:lnTo>
                  <a:pt x="2794224" y="0"/>
                </a:lnTo>
                <a:lnTo>
                  <a:pt x="2860782" y="0"/>
                </a:lnTo>
                <a:lnTo>
                  <a:pt x="7446838" y="0"/>
                </a:lnTo>
                <a:lnTo>
                  <a:pt x="7437231" y="94814"/>
                </a:lnTo>
                <a:cubicBezTo>
                  <a:pt x="7430384" y="203629"/>
                  <a:pt x="7435048" y="312712"/>
                  <a:pt x="7442282" y="421796"/>
                </a:cubicBezTo>
                <a:cubicBezTo>
                  <a:pt x="7453108" y="551656"/>
                  <a:pt x="7454428" y="682144"/>
                  <a:pt x="7446216" y="812192"/>
                </a:cubicBezTo>
                <a:cubicBezTo>
                  <a:pt x="7438221" y="912591"/>
                  <a:pt x="7429210" y="1012988"/>
                  <a:pt x="7426545" y="1113642"/>
                </a:cubicBezTo>
                <a:cubicBezTo>
                  <a:pt x="7420198" y="1342689"/>
                  <a:pt x="7439236" y="1569316"/>
                  <a:pt x="7454338" y="1796708"/>
                </a:cubicBezTo>
                <a:cubicBezTo>
                  <a:pt x="7466015" y="1973710"/>
                  <a:pt x="7471472" y="2150457"/>
                  <a:pt x="7452689" y="2327333"/>
                </a:cubicBezTo>
                <a:cubicBezTo>
                  <a:pt x="7436698" y="2479266"/>
                  <a:pt x="7428321" y="2631453"/>
                  <a:pt x="7443551" y="2784280"/>
                </a:cubicBezTo>
                <a:cubicBezTo>
                  <a:pt x="7450277" y="2851085"/>
                  <a:pt x="7457512" y="2918653"/>
                  <a:pt x="7449008" y="2985458"/>
                </a:cubicBezTo>
                <a:cubicBezTo>
                  <a:pt x="7426036" y="3167039"/>
                  <a:pt x="7429591" y="3349132"/>
                  <a:pt x="7435302" y="3531096"/>
                </a:cubicBezTo>
                <a:cubicBezTo>
                  <a:pt x="7443805" y="3799715"/>
                  <a:pt x="7457892" y="4067954"/>
                  <a:pt x="7445835" y="4336830"/>
                </a:cubicBezTo>
                <a:cubicBezTo>
                  <a:pt x="7435555" y="4566639"/>
                  <a:pt x="7452181" y="4796831"/>
                  <a:pt x="7444947" y="5026893"/>
                </a:cubicBezTo>
                <a:cubicBezTo>
                  <a:pt x="7442510" y="5102162"/>
                  <a:pt x="7443957" y="5177504"/>
                  <a:pt x="7449262" y="5252632"/>
                </a:cubicBezTo>
                <a:cubicBezTo>
                  <a:pt x="7455799" y="5323700"/>
                  <a:pt x="7455799" y="5395213"/>
                  <a:pt x="7449262" y="5466282"/>
                </a:cubicBezTo>
                <a:cubicBezTo>
                  <a:pt x="7424767" y="5683875"/>
                  <a:pt x="7414742" y="5902486"/>
                  <a:pt x="7411187" y="6121225"/>
                </a:cubicBezTo>
                <a:cubicBezTo>
                  <a:pt x="7407951" y="6317442"/>
                  <a:pt x="7409569" y="6513586"/>
                  <a:pt x="7426643" y="6708907"/>
                </a:cubicBezTo>
                <a:lnTo>
                  <a:pt x="7443936" y="6858000"/>
                </a:lnTo>
                <a:lnTo>
                  <a:pt x="2860782" y="6858000"/>
                </a:lnTo>
                <a:lnTo>
                  <a:pt x="2794224" y="6858000"/>
                </a:lnTo>
                <a:lnTo>
                  <a:pt x="2171700" y="6858000"/>
                </a:lnTo>
                <a:lnTo>
                  <a:pt x="162426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5FAAA1-8C04-41B8-9DF4-52B658BE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19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Sway </a:t>
            </a:r>
          </a:p>
        </p:txBody>
      </p:sp>
      <p:sp>
        <p:nvSpPr>
          <p:cNvPr id="2058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60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5AA97-A767-4215-9F18-78D2B438D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7191" y="2706624"/>
            <a:ext cx="6241568" cy="3483864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Sway es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una herramienta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de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suite ofimática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Office 365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diseñada por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Microsoft para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creación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de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presentaciones web interactivas, compatible en múltiples dispositivos y nubes</a:t>
            </a:r>
          </a:p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Su objetivo es crear documentos tipo presentación que se adapten de forma automática a diferentes tamaños y formatos de plantilla sin que el usuario necesite saber fundamentos de programación .</a:t>
            </a:r>
          </a:p>
        </p:txBody>
      </p:sp>
      <p:pic>
        <p:nvPicPr>
          <p:cNvPr id="2052" name="Picture 4" descr="Sway, el nuevo programa de presentaciones interactivas">
            <a:extLst>
              <a:ext uri="{FF2B5EF4-FFF2-40B4-BE49-F238E27FC236}">
                <a16:creationId xmlns:a16="http://schemas.microsoft.com/office/drawing/2014/main" id="{C266F07F-EA4F-422E-AAB6-7AD012BD0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668244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way - Descarga y presentación en Español - YouTube">
            <a:extLst>
              <a:ext uri="{FF2B5EF4-FFF2-40B4-BE49-F238E27FC236}">
                <a16:creationId xmlns:a16="http://schemas.microsoft.com/office/drawing/2014/main" id="{AAA76D8D-FADD-4549-99DF-DDB6B9BA3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3837188"/>
            <a:ext cx="3995928" cy="223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96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B5DAA40F-4F28-4316-934E-C55D7C3A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F6D467C8-A8E0-468B-B88D-9CEEE37BF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3345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DAB9B6-EFFF-4317-B829-7933F0774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sharepoint</a:t>
            </a:r>
          </a:p>
        </p:txBody>
      </p:sp>
      <p:sp>
        <p:nvSpPr>
          <p:cNvPr id="141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A9AD0-379D-4CEB-B83C-248999CCB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06624"/>
            <a:ext cx="6241568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SharePoint es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una herramienta diseñada por </a:t>
            </a:r>
            <a:r>
              <a:rPr lang="es-MX" b="1" dirty="0">
                <a:solidFill>
                  <a:schemeClr val="bg1"/>
                </a:solidFill>
                <a:latin typeface="Agency FB" panose="020B0503020202020204" pitchFamily="34" charset="0"/>
              </a:rPr>
              <a:t>Microsoft para</a:t>
            </a: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 la gestión documental y el trabajo en equipo. Está formada por una serie de productos y elementos de software que incluye funciones de colaboración, módulos de administración de procesos, módulos de búsqueda y una plataforma de administración de documentos.</a:t>
            </a:r>
          </a:p>
        </p:txBody>
      </p:sp>
      <p:pic>
        <p:nvPicPr>
          <p:cNvPr id="3074" name="Picture 2" descr="Aprendizaje de Microsoft 365">
            <a:extLst>
              <a:ext uri="{FF2B5EF4-FFF2-40B4-BE49-F238E27FC236}">
                <a16:creationId xmlns:a16="http://schemas.microsoft.com/office/drawing/2014/main" id="{1C171A95-74A0-4014-BEB6-68566A722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78372" y="329183"/>
            <a:ext cx="292608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▷ COMO CREAR una INTRANET con SHAREPOINT y OFFICE 365">
            <a:extLst>
              <a:ext uri="{FF2B5EF4-FFF2-40B4-BE49-F238E27FC236}">
                <a16:creationId xmlns:a16="http://schemas.microsoft.com/office/drawing/2014/main" id="{57276A10-AB5B-4F15-AA44-972480B6C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3805118"/>
            <a:ext cx="4014216" cy="230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0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74">
            <a:extLst>
              <a:ext uri="{FF2B5EF4-FFF2-40B4-BE49-F238E27FC236}">
                <a16:creationId xmlns:a16="http://schemas.microsoft.com/office/drawing/2014/main" id="{75824B8B-B231-480A-9E80-6D446D1D9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: Shape 76">
            <a:extLst>
              <a:ext uri="{FF2B5EF4-FFF2-40B4-BE49-F238E27FC236}">
                <a16:creationId xmlns:a16="http://schemas.microsoft.com/office/drawing/2014/main" id="{C43AF03E-5FC1-48B3-8CF2-01998C232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58548" y="0"/>
            <a:ext cx="7464980" cy="6858000"/>
          </a:xfrm>
          <a:custGeom>
            <a:avLst/>
            <a:gdLst>
              <a:gd name="connsiteX0" fmla="*/ 0 w 7464980"/>
              <a:gd name="connsiteY0" fmla="*/ 0 h 6858000"/>
              <a:gd name="connsiteX1" fmla="*/ 1624264 w 7464980"/>
              <a:gd name="connsiteY1" fmla="*/ 0 h 6858000"/>
              <a:gd name="connsiteX2" fmla="*/ 2171700 w 7464980"/>
              <a:gd name="connsiteY2" fmla="*/ 0 h 6858000"/>
              <a:gd name="connsiteX3" fmla="*/ 2794224 w 7464980"/>
              <a:gd name="connsiteY3" fmla="*/ 0 h 6858000"/>
              <a:gd name="connsiteX4" fmla="*/ 2860782 w 7464980"/>
              <a:gd name="connsiteY4" fmla="*/ 0 h 6858000"/>
              <a:gd name="connsiteX5" fmla="*/ 7446838 w 7464980"/>
              <a:gd name="connsiteY5" fmla="*/ 0 h 6858000"/>
              <a:gd name="connsiteX6" fmla="*/ 7437231 w 7464980"/>
              <a:gd name="connsiteY6" fmla="*/ 94814 h 6858000"/>
              <a:gd name="connsiteX7" fmla="*/ 7442282 w 7464980"/>
              <a:gd name="connsiteY7" fmla="*/ 421796 h 6858000"/>
              <a:gd name="connsiteX8" fmla="*/ 7446216 w 7464980"/>
              <a:gd name="connsiteY8" fmla="*/ 812192 h 6858000"/>
              <a:gd name="connsiteX9" fmla="*/ 7426545 w 7464980"/>
              <a:gd name="connsiteY9" fmla="*/ 1113642 h 6858000"/>
              <a:gd name="connsiteX10" fmla="*/ 7454338 w 7464980"/>
              <a:gd name="connsiteY10" fmla="*/ 1796708 h 6858000"/>
              <a:gd name="connsiteX11" fmla="*/ 7452689 w 7464980"/>
              <a:gd name="connsiteY11" fmla="*/ 2327333 h 6858000"/>
              <a:gd name="connsiteX12" fmla="*/ 7443551 w 7464980"/>
              <a:gd name="connsiteY12" fmla="*/ 2784280 h 6858000"/>
              <a:gd name="connsiteX13" fmla="*/ 7449008 w 7464980"/>
              <a:gd name="connsiteY13" fmla="*/ 2985458 h 6858000"/>
              <a:gd name="connsiteX14" fmla="*/ 7435302 w 7464980"/>
              <a:gd name="connsiteY14" fmla="*/ 3531096 h 6858000"/>
              <a:gd name="connsiteX15" fmla="*/ 7445835 w 7464980"/>
              <a:gd name="connsiteY15" fmla="*/ 4336830 h 6858000"/>
              <a:gd name="connsiteX16" fmla="*/ 7444947 w 7464980"/>
              <a:gd name="connsiteY16" fmla="*/ 5026893 h 6858000"/>
              <a:gd name="connsiteX17" fmla="*/ 7449262 w 7464980"/>
              <a:gd name="connsiteY17" fmla="*/ 5252632 h 6858000"/>
              <a:gd name="connsiteX18" fmla="*/ 7449262 w 7464980"/>
              <a:gd name="connsiteY18" fmla="*/ 5466282 h 6858000"/>
              <a:gd name="connsiteX19" fmla="*/ 7411187 w 7464980"/>
              <a:gd name="connsiteY19" fmla="*/ 6121225 h 6858000"/>
              <a:gd name="connsiteX20" fmla="*/ 7426643 w 7464980"/>
              <a:gd name="connsiteY20" fmla="*/ 6708907 h 6858000"/>
              <a:gd name="connsiteX21" fmla="*/ 7443936 w 7464980"/>
              <a:gd name="connsiteY21" fmla="*/ 6858000 h 6858000"/>
              <a:gd name="connsiteX22" fmla="*/ 2860782 w 7464980"/>
              <a:gd name="connsiteY22" fmla="*/ 6858000 h 6858000"/>
              <a:gd name="connsiteX23" fmla="*/ 2794224 w 7464980"/>
              <a:gd name="connsiteY23" fmla="*/ 6858000 h 6858000"/>
              <a:gd name="connsiteX24" fmla="*/ 2171700 w 7464980"/>
              <a:gd name="connsiteY24" fmla="*/ 6858000 h 6858000"/>
              <a:gd name="connsiteX25" fmla="*/ 1624264 w 7464980"/>
              <a:gd name="connsiteY25" fmla="*/ 6858000 h 6858000"/>
              <a:gd name="connsiteX26" fmla="*/ 0 w 7464980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64980" h="6858000">
                <a:moveTo>
                  <a:pt x="0" y="0"/>
                </a:moveTo>
                <a:lnTo>
                  <a:pt x="1624264" y="0"/>
                </a:lnTo>
                <a:lnTo>
                  <a:pt x="2171700" y="0"/>
                </a:lnTo>
                <a:lnTo>
                  <a:pt x="2794224" y="0"/>
                </a:lnTo>
                <a:lnTo>
                  <a:pt x="2860782" y="0"/>
                </a:lnTo>
                <a:lnTo>
                  <a:pt x="7446838" y="0"/>
                </a:lnTo>
                <a:lnTo>
                  <a:pt x="7437231" y="94814"/>
                </a:lnTo>
                <a:cubicBezTo>
                  <a:pt x="7430384" y="203629"/>
                  <a:pt x="7435048" y="312712"/>
                  <a:pt x="7442282" y="421796"/>
                </a:cubicBezTo>
                <a:cubicBezTo>
                  <a:pt x="7453108" y="551656"/>
                  <a:pt x="7454428" y="682144"/>
                  <a:pt x="7446216" y="812192"/>
                </a:cubicBezTo>
                <a:cubicBezTo>
                  <a:pt x="7438221" y="912591"/>
                  <a:pt x="7429210" y="1012988"/>
                  <a:pt x="7426545" y="1113642"/>
                </a:cubicBezTo>
                <a:cubicBezTo>
                  <a:pt x="7420198" y="1342689"/>
                  <a:pt x="7439236" y="1569316"/>
                  <a:pt x="7454338" y="1796708"/>
                </a:cubicBezTo>
                <a:cubicBezTo>
                  <a:pt x="7466015" y="1973710"/>
                  <a:pt x="7471472" y="2150457"/>
                  <a:pt x="7452689" y="2327333"/>
                </a:cubicBezTo>
                <a:cubicBezTo>
                  <a:pt x="7436698" y="2479266"/>
                  <a:pt x="7428321" y="2631453"/>
                  <a:pt x="7443551" y="2784280"/>
                </a:cubicBezTo>
                <a:cubicBezTo>
                  <a:pt x="7450277" y="2851085"/>
                  <a:pt x="7457512" y="2918653"/>
                  <a:pt x="7449008" y="2985458"/>
                </a:cubicBezTo>
                <a:cubicBezTo>
                  <a:pt x="7426036" y="3167039"/>
                  <a:pt x="7429591" y="3349132"/>
                  <a:pt x="7435302" y="3531096"/>
                </a:cubicBezTo>
                <a:cubicBezTo>
                  <a:pt x="7443805" y="3799715"/>
                  <a:pt x="7457892" y="4067954"/>
                  <a:pt x="7445835" y="4336830"/>
                </a:cubicBezTo>
                <a:cubicBezTo>
                  <a:pt x="7435555" y="4566639"/>
                  <a:pt x="7452181" y="4796831"/>
                  <a:pt x="7444947" y="5026893"/>
                </a:cubicBezTo>
                <a:cubicBezTo>
                  <a:pt x="7442510" y="5102162"/>
                  <a:pt x="7443957" y="5177504"/>
                  <a:pt x="7449262" y="5252632"/>
                </a:cubicBezTo>
                <a:cubicBezTo>
                  <a:pt x="7455799" y="5323700"/>
                  <a:pt x="7455799" y="5395213"/>
                  <a:pt x="7449262" y="5466282"/>
                </a:cubicBezTo>
                <a:cubicBezTo>
                  <a:pt x="7424767" y="5683875"/>
                  <a:pt x="7414742" y="5902486"/>
                  <a:pt x="7411187" y="6121225"/>
                </a:cubicBezTo>
                <a:cubicBezTo>
                  <a:pt x="7407951" y="6317442"/>
                  <a:pt x="7409569" y="6513586"/>
                  <a:pt x="7426643" y="6708907"/>
                </a:cubicBezTo>
                <a:lnTo>
                  <a:pt x="7443936" y="6858000"/>
                </a:lnTo>
                <a:lnTo>
                  <a:pt x="2860782" y="6858000"/>
                </a:lnTo>
                <a:lnTo>
                  <a:pt x="2794224" y="6858000"/>
                </a:lnTo>
                <a:lnTo>
                  <a:pt x="2171700" y="6858000"/>
                </a:lnTo>
                <a:lnTo>
                  <a:pt x="162426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56A2A4-6614-4EF5-AD87-C981400D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19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>
                <a:solidFill>
                  <a:schemeClr val="bg1"/>
                </a:solidFill>
              </a:rPr>
              <a:t>Stream </a:t>
            </a:r>
          </a:p>
        </p:txBody>
      </p:sp>
      <p:sp>
        <p:nvSpPr>
          <p:cNvPr id="4106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60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18097-0CE0-419A-806B-0507E81F4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7191" y="2706624"/>
            <a:ext cx="6241568" cy="3483864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Microsoft Stream es un servicio corporativo para compartir videos que se lanzó el 20 de junio de 2017 y reemplazará gradualmente el video existente de Office 365.</a:t>
            </a:r>
          </a:p>
          <a:p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Es un servicio de video que permite usar para cargar, ver, y compartir videos de forma segura. </a:t>
            </a:r>
          </a:p>
        </p:txBody>
      </p:sp>
      <p:pic>
        <p:nvPicPr>
          <p:cNvPr id="4102" name="Picture 6" descr="Qué es y para qué sirve Microsoft Stream?">
            <a:extLst>
              <a:ext uri="{FF2B5EF4-FFF2-40B4-BE49-F238E27FC236}">
                <a16:creationId xmlns:a16="http://schemas.microsoft.com/office/drawing/2014/main" id="{AC0176BE-9D47-40B7-BD57-C1A5CC4C4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668244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tream, el nuevo servicio de vídeos corporativos de Office 365">
            <a:extLst>
              <a:ext uri="{FF2B5EF4-FFF2-40B4-BE49-F238E27FC236}">
                <a16:creationId xmlns:a16="http://schemas.microsoft.com/office/drawing/2014/main" id="{96A54C9F-BA98-4379-8706-EA2DB2516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183" y="3812432"/>
            <a:ext cx="3995928" cy="228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6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5DAA40F-4F28-4316-934E-C55D7C3A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6D467C8-A8E0-468B-B88D-9CEEE37BF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3345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36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D92473-BB19-4212-9333-E55C353A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9184"/>
            <a:ext cx="6241568" cy="1783080"/>
          </a:xfrm>
        </p:spPr>
        <p:txBody>
          <a:bodyPr anchor="b">
            <a:normAutofit/>
          </a:bodyPr>
          <a:lstStyle/>
          <a:p>
            <a:r>
              <a:rPr lang="es-MX" sz="7200" dirty="0">
                <a:solidFill>
                  <a:schemeClr val="bg1"/>
                </a:solidFill>
              </a:rPr>
              <a:t>Forms </a:t>
            </a:r>
          </a:p>
        </p:txBody>
      </p:sp>
      <p:sp>
        <p:nvSpPr>
          <p:cNvPr id="77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BF452-867E-470B-8AFB-E09A6133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06624"/>
            <a:ext cx="6241568" cy="34838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Un creador de encuestas en línea, parte de Office 365. Lanzado por Microsoft en junio de 2016, Forms permite a los usuarios crear encuestas y cuestionarios con marcado automático. Los datos se pueden exportar a Microsoft Excel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  <a:latin typeface="Agency FB" panose="020B0503020202020204" pitchFamily="34" charset="0"/>
              </a:rPr>
              <a:t>Le permite crear rápida y fácilmente cuestionarios, encuestas, exámenes, registros y mas. Invitando a otras personas a responderlos </a:t>
            </a:r>
          </a:p>
        </p:txBody>
      </p:sp>
      <p:pic>
        <p:nvPicPr>
          <p:cNvPr id="5124" name="Picture 4" descr="Microsoft Forms ayuda y formación - Soporte técnico de Microsoft">
            <a:extLst>
              <a:ext uri="{FF2B5EF4-FFF2-40B4-BE49-F238E27FC236}">
                <a16:creationId xmlns:a16="http://schemas.microsoft.com/office/drawing/2014/main" id="{5EC09C4A-E4A2-4DE8-A4A6-9708E33C0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668243"/>
            <a:ext cx="4014216" cy="22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Microsoft Forms, la nueva herramienta para crear encuestas - MVP Cluster">
            <a:extLst>
              <a:ext uri="{FF2B5EF4-FFF2-40B4-BE49-F238E27FC236}">
                <a16:creationId xmlns:a16="http://schemas.microsoft.com/office/drawing/2014/main" id="{54C78005-6349-4A94-997E-C1B1EF490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4304" y="4155006"/>
            <a:ext cx="4014216" cy="160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62840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31201C"/>
      </a:dk2>
      <a:lt2>
        <a:srgbClr val="F0F3F3"/>
      </a:lt2>
      <a:accent1>
        <a:srgbClr val="C3654D"/>
      </a:accent1>
      <a:accent2>
        <a:srgbClr val="B13B54"/>
      </a:accent2>
      <a:accent3>
        <a:srgbClr val="C34D97"/>
      </a:accent3>
      <a:accent4>
        <a:srgbClr val="AC3BB1"/>
      </a:accent4>
      <a:accent5>
        <a:srgbClr val="8D4DC3"/>
      </a:accent5>
      <a:accent6>
        <a:srgbClr val="4F41B4"/>
      </a:accent6>
      <a:hlink>
        <a:srgbClr val="993FB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305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Abadi</vt:lpstr>
      <vt:lpstr>Agency FB</vt:lpstr>
      <vt:lpstr>Aharoni</vt:lpstr>
      <vt:lpstr>Arial</vt:lpstr>
      <vt:lpstr>Modern Love</vt:lpstr>
      <vt:lpstr>The Hand</vt:lpstr>
      <vt:lpstr>SketchyVTI</vt:lpstr>
      <vt:lpstr>Trabajo entre pares  guía </vt:lpstr>
      <vt:lpstr>Computación  </vt:lpstr>
      <vt:lpstr>Sway </vt:lpstr>
      <vt:lpstr>sharepoint</vt:lpstr>
      <vt:lpstr>Stream </vt:lpstr>
      <vt:lpstr>Forms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entre pares  guía</dc:title>
  <dc:creator>ANA MARIA SALAS FLORES</dc:creator>
  <cp:lastModifiedBy>ANA MARIA SALAS FLORES</cp:lastModifiedBy>
  <cp:revision>8</cp:revision>
  <dcterms:created xsi:type="dcterms:W3CDTF">2021-06-22T19:54:30Z</dcterms:created>
  <dcterms:modified xsi:type="dcterms:W3CDTF">2021-06-22T21:05:36Z</dcterms:modified>
</cp:coreProperties>
</file>