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sldIdLst>
    <p:sldId id="256" r:id="rId2"/>
    <p:sldId id="257" r:id="rId3"/>
    <p:sldId id="258" r:id="rId4"/>
    <p:sldId id="259" r:id="rId5"/>
    <p:sldId id="260" r:id="rId6"/>
    <p:sldId id="261" r:id="rId7"/>
  </p:sldIdLst>
  <p:sldSz cx="12192000" cy="6858000"/>
  <p:notesSz cx="6858000" cy="9144000"/>
  <p:defaultTextStyle>
    <a:defPPr>
      <a:defRPr lang="es-MX"/>
    </a:defPPr>
    <a:lvl1pPr marL="0" algn="l" defTabSz="1364010" rtl="0" eaLnBrk="1" latinLnBrk="0" hangingPunct="1">
      <a:defRPr sz="2685" kern="1200">
        <a:solidFill>
          <a:schemeClr val="tx1"/>
        </a:solidFill>
        <a:latin typeface="+mn-lt"/>
        <a:ea typeface="+mn-ea"/>
        <a:cs typeface="+mn-cs"/>
      </a:defRPr>
    </a:lvl1pPr>
    <a:lvl2pPr marL="682005" algn="l" defTabSz="1364010" rtl="0" eaLnBrk="1" latinLnBrk="0" hangingPunct="1">
      <a:defRPr sz="2685" kern="1200">
        <a:solidFill>
          <a:schemeClr val="tx1"/>
        </a:solidFill>
        <a:latin typeface="+mn-lt"/>
        <a:ea typeface="+mn-ea"/>
        <a:cs typeface="+mn-cs"/>
      </a:defRPr>
    </a:lvl2pPr>
    <a:lvl3pPr marL="1364010" algn="l" defTabSz="1364010" rtl="0" eaLnBrk="1" latinLnBrk="0" hangingPunct="1">
      <a:defRPr sz="2685" kern="1200">
        <a:solidFill>
          <a:schemeClr val="tx1"/>
        </a:solidFill>
        <a:latin typeface="+mn-lt"/>
        <a:ea typeface="+mn-ea"/>
        <a:cs typeface="+mn-cs"/>
      </a:defRPr>
    </a:lvl3pPr>
    <a:lvl4pPr marL="2046016" algn="l" defTabSz="1364010" rtl="0" eaLnBrk="1" latinLnBrk="0" hangingPunct="1">
      <a:defRPr sz="2685" kern="1200">
        <a:solidFill>
          <a:schemeClr val="tx1"/>
        </a:solidFill>
        <a:latin typeface="+mn-lt"/>
        <a:ea typeface="+mn-ea"/>
        <a:cs typeface="+mn-cs"/>
      </a:defRPr>
    </a:lvl4pPr>
    <a:lvl5pPr marL="2728021" algn="l" defTabSz="1364010" rtl="0" eaLnBrk="1" latinLnBrk="0" hangingPunct="1">
      <a:defRPr sz="2685" kern="1200">
        <a:solidFill>
          <a:schemeClr val="tx1"/>
        </a:solidFill>
        <a:latin typeface="+mn-lt"/>
        <a:ea typeface="+mn-ea"/>
        <a:cs typeface="+mn-cs"/>
      </a:defRPr>
    </a:lvl5pPr>
    <a:lvl6pPr marL="3410026" algn="l" defTabSz="1364010" rtl="0" eaLnBrk="1" latinLnBrk="0" hangingPunct="1">
      <a:defRPr sz="2685" kern="1200">
        <a:solidFill>
          <a:schemeClr val="tx1"/>
        </a:solidFill>
        <a:latin typeface="+mn-lt"/>
        <a:ea typeface="+mn-ea"/>
        <a:cs typeface="+mn-cs"/>
      </a:defRPr>
    </a:lvl6pPr>
    <a:lvl7pPr marL="4092031" algn="l" defTabSz="1364010" rtl="0" eaLnBrk="1" latinLnBrk="0" hangingPunct="1">
      <a:defRPr sz="2685" kern="1200">
        <a:solidFill>
          <a:schemeClr val="tx1"/>
        </a:solidFill>
        <a:latin typeface="+mn-lt"/>
        <a:ea typeface="+mn-ea"/>
        <a:cs typeface="+mn-cs"/>
      </a:defRPr>
    </a:lvl7pPr>
    <a:lvl8pPr marL="4774037" algn="l" defTabSz="1364010" rtl="0" eaLnBrk="1" latinLnBrk="0" hangingPunct="1">
      <a:defRPr sz="2685" kern="1200">
        <a:solidFill>
          <a:schemeClr val="tx1"/>
        </a:solidFill>
        <a:latin typeface="+mn-lt"/>
        <a:ea typeface="+mn-ea"/>
        <a:cs typeface="+mn-cs"/>
      </a:defRPr>
    </a:lvl8pPr>
    <a:lvl9pPr marL="5456042" algn="l" defTabSz="1364010" rtl="0" eaLnBrk="1" latinLnBrk="0" hangingPunct="1">
      <a:defRPr sz="268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78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252462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9ADCF5-E0BD-4E2E-9FFD-7CC271AF5693}"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394235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314828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A99ADCF5-E0BD-4E2E-9FFD-7CC271AF5693}" type="datetimeFigureOut">
              <a:rPr lang="es-MX" smtClean="0"/>
              <a:t>23/06/2021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234909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139881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227437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65212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9ADCF5-E0BD-4E2E-9FFD-7CC271AF5693}"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272698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9ADCF5-E0BD-4E2E-9FFD-7CC271AF5693}"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1663870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9ADCF5-E0BD-4E2E-9FFD-7CC271AF5693}" type="datetimeFigureOut">
              <a:rPr lang="es-MX" smtClean="0"/>
              <a:t>23/06/2021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38586750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9ADCF5-E0BD-4E2E-9FFD-7CC271AF5693}" type="datetimeFigureOut">
              <a:rPr lang="es-MX" smtClean="0"/>
              <a:t>23/06/2021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198899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ADCF5-E0BD-4E2E-9FFD-7CC271AF5693}" type="datetimeFigureOut">
              <a:rPr lang="es-MX" smtClean="0"/>
              <a:t>23/06/2021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301537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9ADCF5-E0BD-4E2E-9FFD-7CC271AF5693}"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2510380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A99ADCF5-E0BD-4E2E-9FFD-7CC271AF5693}" type="datetimeFigureOut">
              <a:rPr lang="es-MX" smtClean="0"/>
              <a:t>23/06/2021</a:t>
            </a:fld>
            <a:endParaRPr lang="es-MX"/>
          </a:p>
        </p:txBody>
      </p:sp>
      <p:sp>
        <p:nvSpPr>
          <p:cNvPr id="6" name="Footer Placeholder 5"/>
          <p:cNvSpPr>
            <a:spLocks noGrp="1"/>
          </p:cNvSpPr>
          <p:nvPr>
            <p:ph type="ftr" sz="quarter" idx="11"/>
          </p:nvPr>
        </p:nvSpPr>
        <p:spPr>
          <a:xfrm>
            <a:off x="590396" y="6041362"/>
            <a:ext cx="3295413" cy="365125"/>
          </a:xfrm>
        </p:spPr>
        <p:txBody>
          <a:bodyPr/>
          <a:lstStyle/>
          <a:p>
            <a:endParaRPr lang="es-MX"/>
          </a:p>
        </p:txBody>
      </p:sp>
      <p:sp>
        <p:nvSpPr>
          <p:cNvPr id="7" name="Slide Number Placeholder 6"/>
          <p:cNvSpPr>
            <a:spLocks noGrp="1"/>
          </p:cNvSpPr>
          <p:nvPr>
            <p:ph type="sldNum" sz="quarter" idx="12"/>
          </p:nvPr>
        </p:nvSpPr>
        <p:spPr>
          <a:xfrm>
            <a:off x="4862689" y="5915888"/>
            <a:ext cx="1062155" cy="490599"/>
          </a:xfrm>
        </p:spPr>
        <p:txBody>
          <a:bodyPr/>
          <a:lstStyle/>
          <a:p>
            <a:fld id="{342FBDC4-22F0-4A44-A112-397A9423CA39}" type="slidenum">
              <a:rPr lang="es-MX" smtClean="0"/>
              <a:t>‹Nº›</a:t>
            </a:fld>
            <a:endParaRPr lang="es-MX"/>
          </a:p>
        </p:txBody>
      </p:sp>
    </p:spTree>
    <p:extLst>
      <p:ext uri="{BB962C8B-B14F-4D97-AF65-F5344CB8AC3E}">
        <p14:creationId xmlns:p14="http://schemas.microsoft.com/office/powerpoint/2010/main" val="306401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MX"/>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99ADCF5-E0BD-4E2E-9FFD-7CC271AF5693}" type="datetimeFigureOut">
              <a:rPr lang="es-MX" smtClean="0"/>
              <a:t>23/06/2021</a:t>
            </a:fld>
            <a:endParaRPr lang="es-MX"/>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42FBDC4-22F0-4A44-A112-397A9423CA39}" type="slidenum">
              <a:rPr lang="es-MX" smtClean="0"/>
              <a:t>‹Nº›</a:t>
            </a:fld>
            <a:endParaRPr lang="es-MX"/>
          </a:p>
        </p:txBody>
      </p:sp>
    </p:spTree>
    <p:extLst>
      <p:ext uri="{BB962C8B-B14F-4D97-AF65-F5344CB8AC3E}">
        <p14:creationId xmlns:p14="http://schemas.microsoft.com/office/powerpoint/2010/main" val="1092637926"/>
      </p:ext>
    </p:extLst>
  </p:cSld>
  <p:clrMap bg1="dk1" tx1="lt1" bg2="dk2"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file:///C:\Users\P1_Ren&#195;&#169;\Downloads\140-Texto%20del%20art&#195;&#173;culo-283-1-10-20170731.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32831" y="724183"/>
            <a:ext cx="7526338" cy="4134150"/>
          </a:xfrm>
        </p:spPr>
        <p:txBody>
          <a:bodyPr>
            <a:normAutofit fontScale="90000"/>
          </a:bodyPr>
          <a:lstStyle/>
          <a:p>
            <a:pPr algn="ctr"/>
            <a:r>
              <a:rPr lang="es-MX" sz="1351" dirty="0"/>
              <a:t/>
            </a:r>
            <a:br>
              <a:rPr lang="es-MX" sz="1351" dirty="0"/>
            </a:br>
            <a:r>
              <a:rPr lang="es-MX" sz="1351" dirty="0"/>
              <a:t/>
            </a:r>
            <a:br>
              <a:rPr lang="es-MX" sz="1351" dirty="0"/>
            </a:br>
            <a:r>
              <a:rPr lang="es-MX" sz="1502" dirty="0">
                <a:solidFill>
                  <a:schemeClr val="bg1"/>
                </a:solidFill>
              </a:rPr>
              <a:t>ESCUELA NORMAL DE EDUCACIÓN PREESCOLAR</a:t>
            </a:r>
            <a:br>
              <a:rPr lang="es-MX" sz="1502" dirty="0">
                <a:solidFill>
                  <a:schemeClr val="bg1"/>
                </a:solidFill>
              </a:rPr>
            </a:br>
            <a:r>
              <a:rPr lang="es-MX" sz="1502" dirty="0">
                <a:solidFill>
                  <a:schemeClr val="bg1"/>
                </a:solidFill>
              </a:rPr>
              <a:t/>
            </a:r>
            <a:br>
              <a:rPr lang="es-MX" sz="1502" dirty="0">
                <a:solidFill>
                  <a:schemeClr val="bg1"/>
                </a:solidFill>
              </a:rPr>
            </a:br>
            <a:r>
              <a:rPr lang="es-MX" sz="1502" dirty="0">
                <a:solidFill>
                  <a:schemeClr val="bg1"/>
                </a:solidFill>
              </a:rPr>
              <a:t/>
            </a:r>
            <a:br>
              <a:rPr lang="es-MX" sz="1502" dirty="0">
                <a:solidFill>
                  <a:schemeClr val="bg1"/>
                </a:solidFill>
              </a:rPr>
            </a:br>
            <a:r>
              <a:rPr lang="es-MX" sz="1502" dirty="0">
                <a:solidFill>
                  <a:schemeClr val="bg1"/>
                </a:solidFill>
              </a:rPr>
              <a:t>EVIDENCIA DE UNIDAD 2. </a:t>
            </a:r>
            <a:r>
              <a:rPr lang="es-ES" sz="1502" dirty="0">
                <a:solidFill>
                  <a:schemeClr val="bg1"/>
                </a:solidFill>
              </a:rPr>
              <a:t>EL MODELO Y SU CONCRECIÓN EN EL AULA: PROCESOS Y PRÁCTICAS DE ENSEÑANZA Y APRENDIZAJE</a:t>
            </a:r>
            <a:r>
              <a:rPr lang="es-ES" sz="1502" dirty="0">
                <a:solidFill>
                  <a:schemeClr val="bg1"/>
                </a:solidFill>
              </a:rPr>
              <a:t>.</a:t>
            </a:r>
            <a:br>
              <a:rPr lang="es-ES" sz="1502" dirty="0">
                <a:solidFill>
                  <a:schemeClr val="bg1"/>
                </a:solidFill>
              </a:rPr>
            </a:br>
            <a:r>
              <a:rPr lang="es-ES" sz="1502" dirty="0">
                <a:solidFill>
                  <a:schemeClr val="bg1"/>
                </a:solidFill>
              </a:rPr>
              <a:t>Competencias:</a:t>
            </a:r>
            <a:r>
              <a:rPr lang="es-ES" sz="1502" b="0" dirty="0">
                <a:solidFill>
                  <a:schemeClr val="bg1"/>
                </a:solidFill>
              </a:rPr>
              <a:t/>
            </a:r>
            <a:br>
              <a:rPr lang="es-ES" sz="1502" b="0" dirty="0">
                <a:solidFill>
                  <a:schemeClr val="bg1"/>
                </a:solidFill>
              </a:rPr>
            </a:br>
            <a:r>
              <a:rPr lang="es-ES" sz="1502" b="0" dirty="0"/>
              <a:t>Detecta los procesos de aprendizaje de sus alumnos para favorecer su desarrollo cognitivo y socioemocional</a:t>
            </a:r>
            <a:br>
              <a:rPr lang="es-ES" sz="1502" b="0" dirty="0"/>
            </a:br>
            <a:r>
              <a:rPr lang="es-ES" sz="1502" b="0" dirty="0"/>
              <a:t>Aplica el plan y programas de estudio para alcanzar los propósitos educativos y contribuir al pleno desenvolvimiento de las capacidades de los alumnos</a:t>
            </a:r>
            <a:br>
              <a:rPr lang="es-ES" sz="1502" b="0" dirty="0"/>
            </a:br>
            <a:r>
              <a:rPr lang="es-ES" sz="1502" b="0" dirty="0"/>
              <a:t>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ES" sz="1502" b="0" dirty="0"/>
            </a:br>
            <a:r>
              <a:rPr lang="es-ES" sz="1502" b="0" dirty="0"/>
              <a:t>Integra recursos de la investigación educativa para enriquecer su práctica profesional, expresando su interés por el conocimiento, la ciencia y la mejora de la educación</a:t>
            </a:r>
            <a:br>
              <a:rPr lang="es-ES" sz="1502" b="0" dirty="0"/>
            </a:br>
            <a:r>
              <a:rPr lang="es-ES" sz="1502" b="0" dirty="0"/>
              <a:t>Actúa de manera ética ante la diversidad de situaciones que se presentan en la práctica profesional </a:t>
            </a:r>
            <a:br>
              <a:rPr lang="es-ES" sz="1502" b="0" dirty="0"/>
            </a:br>
            <a:endParaRPr lang="es-MX" sz="1351" dirty="0"/>
          </a:p>
        </p:txBody>
      </p:sp>
      <p:sp>
        <p:nvSpPr>
          <p:cNvPr id="3" name="Subtítulo 2"/>
          <p:cNvSpPr>
            <a:spLocks noGrp="1"/>
          </p:cNvSpPr>
          <p:nvPr>
            <p:ph type="subTitle" idx="1"/>
          </p:nvPr>
        </p:nvSpPr>
        <p:spPr>
          <a:xfrm>
            <a:off x="2332831" y="5037707"/>
            <a:ext cx="7526338" cy="1577153"/>
          </a:xfrm>
        </p:spPr>
        <p:txBody>
          <a:bodyPr>
            <a:noAutofit/>
          </a:bodyPr>
          <a:lstStyle/>
          <a:p>
            <a:pPr algn="ctr"/>
            <a:r>
              <a:rPr lang="es-MX" sz="1502" b="1" dirty="0"/>
              <a:t>Docente. </a:t>
            </a:r>
            <a:r>
              <a:rPr lang="es-MX" sz="1502" dirty="0"/>
              <a:t>Narciso Rodríguez Espinosa </a:t>
            </a:r>
          </a:p>
          <a:p>
            <a:pPr algn="ctr"/>
            <a:r>
              <a:rPr lang="es-MX" sz="1502" b="1" dirty="0"/>
              <a:t>Curso. </a:t>
            </a:r>
            <a:r>
              <a:rPr lang="es-MX" sz="1502" dirty="0"/>
              <a:t>Modelos Pedagógicos </a:t>
            </a:r>
          </a:p>
          <a:p>
            <a:pPr algn="ctr"/>
            <a:r>
              <a:rPr lang="es-MX" sz="1502" b="1" dirty="0"/>
              <a:t>Alumna. </a:t>
            </a:r>
            <a:r>
              <a:rPr lang="es-MX" sz="1502" dirty="0"/>
              <a:t>Mariana Paola Pardo Sena #20</a:t>
            </a:r>
          </a:p>
          <a:p>
            <a:pPr algn="ctr"/>
            <a:r>
              <a:rPr lang="es-MX" sz="1502" dirty="0"/>
              <a:t>2° A</a:t>
            </a:r>
          </a:p>
          <a:p>
            <a:pPr algn="ctr"/>
            <a:r>
              <a:rPr lang="es-MX" sz="1502" dirty="0"/>
              <a:t>Viernes 25 de Junio del 2021 </a:t>
            </a:r>
          </a:p>
        </p:txBody>
      </p:sp>
      <p:pic>
        <p:nvPicPr>
          <p:cNvPr id="1025" name="Picture 1" descr="http://201.117.133.137/sistema/imagenes/wiki/bullet2espac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869" y="2791258"/>
            <a:ext cx="78663" cy="29528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420" y="122888"/>
            <a:ext cx="1134821" cy="843842"/>
          </a:xfrm>
          <a:prstGeom prst="rect">
            <a:avLst/>
          </a:prstGeom>
        </p:spPr>
      </p:pic>
    </p:spTree>
    <p:extLst>
      <p:ext uri="{BB962C8B-B14F-4D97-AF65-F5344CB8AC3E}">
        <p14:creationId xmlns:p14="http://schemas.microsoft.com/office/powerpoint/2010/main" val="375616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665746" y="1866084"/>
            <a:ext cx="2846354" cy="2621600"/>
            <a:chOff x="3687760" y="3276245"/>
            <a:chExt cx="4373785" cy="3710133"/>
          </a:xfrm>
        </p:grpSpPr>
        <p:grpSp>
          <p:nvGrpSpPr>
            <p:cNvPr id="3" name="Grupo 2"/>
            <p:cNvGrpSpPr/>
            <p:nvPr/>
          </p:nvGrpSpPr>
          <p:grpSpPr>
            <a:xfrm>
              <a:off x="3687760" y="3276245"/>
              <a:ext cx="4373785" cy="3710133"/>
              <a:chOff x="3687761" y="3276246"/>
              <a:chExt cx="4373785" cy="3710133"/>
            </a:xfrm>
          </p:grpSpPr>
          <p:sp>
            <p:nvSpPr>
              <p:cNvPr id="2" name="Nube 1"/>
              <p:cNvSpPr/>
              <p:nvPr/>
            </p:nvSpPr>
            <p:spPr>
              <a:xfrm>
                <a:off x="3687761" y="3276246"/>
                <a:ext cx="4373785" cy="37101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a:endParaRPr lang="es-MX" sz="2016"/>
              </a:p>
            </p:txBody>
          </p:sp>
          <p:pic>
            <p:nvPicPr>
              <p:cNvPr id="2050" name="Picture 2" descr="Pin de Nancy Pinilla en Temas escolares en 2021 | Imagenes para maestros, Maestras  animadas, Imagenes de maestras anima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20" y="3794740"/>
                <a:ext cx="1606778" cy="214531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p:cNvSpPr txBox="1"/>
            <p:nvPr/>
          </p:nvSpPr>
          <p:spPr>
            <a:xfrm>
              <a:off x="4594198" y="5940052"/>
              <a:ext cx="2583253" cy="537912"/>
            </a:xfrm>
            <a:prstGeom prst="rect">
              <a:avLst/>
            </a:prstGeom>
            <a:noFill/>
          </p:spPr>
          <p:txBody>
            <a:bodyPr wrap="square" rtlCol="0">
              <a:spAutoFit/>
            </a:bodyPr>
            <a:lstStyle/>
            <a:p>
              <a:pPr algn="ctr"/>
              <a:r>
                <a:rPr lang="es-MX" sz="1502" b="1" dirty="0"/>
                <a:t>PRACTICAS</a:t>
              </a:r>
            </a:p>
          </p:txBody>
        </p:sp>
      </p:grpSp>
      <p:cxnSp>
        <p:nvCxnSpPr>
          <p:cNvPr id="7" name="Conector recto de flecha 6"/>
          <p:cNvCxnSpPr/>
          <p:nvPr/>
        </p:nvCxnSpPr>
        <p:spPr>
          <a:xfrm flipH="1" flipV="1">
            <a:off x="4284495" y="1986036"/>
            <a:ext cx="657910" cy="5406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1098669" y="158682"/>
            <a:ext cx="2725426" cy="402546"/>
          </a:xfrm>
          <a:prstGeom prst="rect">
            <a:avLst/>
          </a:prstGeom>
        </p:spPr>
        <p:txBody>
          <a:bodyPr wrap="none">
            <a:spAutoFit/>
          </a:bodyPr>
          <a:lstStyle/>
          <a:p>
            <a:r>
              <a:rPr lang="es-MX" sz="2016" dirty="0"/>
              <a:t>𝕵𝖔𝖗𝖓𝖆𝖉𝖆 𝖉𝖊 𝖕𝖗𝖆́𝖈𝖙𝖎𝖈𝖆 1</a:t>
            </a:r>
          </a:p>
        </p:txBody>
      </p:sp>
      <p:sp>
        <p:nvSpPr>
          <p:cNvPr id="10" name="Rectángulo redondeado 9"/>
          <p:cNvSpPr/>
          <p:nvPr/>
        </p:nvSpPr>
        <p:spPr>
          <a:xfrm>
            <a:off x="1114342" y="661170"/>
            <a:ext cx="2724548" cy="2919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just"/>
            <a:r>
              <a:rPr lang="es-MX" sz="1201" dirty="0"/>
              <a:t>La primera práctica se realizo en el mes de Mayo y en ella pude observar la manera en la que trabajan cada uno de los niños y la manera en la que utilizan las TIC, ya que hoy en día es muy indispensable su uso por el medio por el cual se esta trabajando, o sea, a través de las clases en línea y de la distancia, por motivo del COVID-19.</a:t>
            </a:r>
          </a:p>
          <a:p>
            <a:pPr algn="just"/>
            <a:r>
              <a:rPr lang="es-MX" sz="1201" dirty="0"/>
              <a:t>En la primer jornada me sentí nerviosa, pero poco a poco fui fluyendo.</a:t>
            </a:r>
          </a:p>
        </p:txBody>
      </p:sp>
      <p:cxnSp>
        <p:nvCxnSpPr>
          <p:cNvPr id="12" name="Conector recto de flecha 11"/>
          <p:cNvCxnSpPr/>
          <p:nvPr/>
        </p:nvCxnSpPr>
        <p:spPr>
          <a:xfrm flipV="1">
            <a:off x="7399733" y="2046943"/>
            <a:ext cx="712595" cy="51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8392900" y="158682"/>
            <a:ext cx="2725426" cy="402546"/>
          </a:xfrm>
          <a:prstGeom prst="rect">
            <a:avLst/>
          </a:prstGeom>
        </p:spPr>
        <p:txBody>
          <a:bodyPr wrap="none">
            <a:spAutoFit/>
          </a:bodyPr>
          <a:lstStyle/>
          <a:p>
            <a:r>
              <a:rPr lang="es-MX" sz="2016" dirty="0"/>
              <a:t>𝕵𝖔𝖗𝖓𝖆𝖉𝖆 𝖉𝖊 𝖕𝖗𝖆́𝖈𝖙𝖎𝖈𝖆 2</a:t>
            </a:r>
          </a:p>
        </p:txBody>
      </p:sp>
      <p:sp>
        <p:nvSpPr>
          <p:cNvPr id="18" name="Rectángulo redondeado 17"/>
          <p:cNvSpPr/>
          <p:nvPr/>
        </p:nvSpPr>
        <p:spPr>
          <a:xfrm>
            <a:off x="8554896" y="661170"/>
            <a:ext cx="2724548" cy="3190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just"/>
            <a:r>
              <a:rPr lang="es-MX" sz="1201" dirty="0"/>
              <a:t>La segunda jornada de práctica se realizo en el mes de Junio, en esta ya tenía más seguridad y mucha más confianza con los niños, al igual que ellos conmigo. </a:t>
            </a:r>
          </a:p>
          <a:p>
            <a:pPr algn="just"/>
            <a:r>
              <a:rPr lang="es-MX" sz="1201" dirty="0"/>
              <a:t>Me divertí mucho y sobre todo aprendí muchas cosas y espero que ellos también hayan aprendido de mí. </a:t>
            </a:r>
          </a:p>
          <a:p>
            <a:pPr algn="just"/>
            <a:r>
              <a:rPr lang="es-MX" sz="1201" dirty="0"/>
              <a:t>Ahora se me facilito más el uso de las TIC, o sea, en el momento que implemente diapositivas, videos, actividades, etc. Y que también incluí material mucho más llamativo.</a:t>
            </a:r>
          </a:p>
        </p:txBody>
      </p:sp>
      <p:cxnSp>
        <p:nvCxnSpPr>
          <p:cNvPr id="19" name="Conector recto de flecha 18"/>
          <p:cNvCxnSpPr/>
          <p:nvPr/>
        </p:nvCxnSpPr>
        <p:spPr>
          <a:xfrm flipH="1">
            <a:off x="4396921" y="4047483"/>
            <a:ext cx="657910" cy="416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6934607" y="4106841"/>
            <a:ext cx="670686" cy="508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37" y="3851551"/>
            <a:ext cx="2607059" cy="1745338"/>
          </a:xfrm>
          <a:prstGeom prst="rect">
            <a:avLst/>
          </a:prstGeom>
        </p:spPr>
      </p:pic>
      <p:pic>
        <p:nvPicPr>
          <p:cNvPr id="26" name="Imagen 25"/>
          <p:cNvPicPr>
            <a:picLocks noChangeAspect="1"/>
          </p:cNvPicPr>
          <p:nvPr/>
        </p:nvPicPr>
        <p:blipFill rotWithShape="1">
          <a:blip r:embed="rId4">
            <a:extLst>
              <a:ext uri="{28A0092B-C50C-407E-A947-70E740481C1C}">
                <a14:useLocalDpi xmlns:a14="http://schemas.microsoft.com/office/drawing/2010/main" val="0"/>
              </a:ext>
            </a:extLst>
          </a:blip>
          <a:srcRect t="36497" b="36601"/>
          <a:stretch/>
        </p:blipFill>
        <p:spPr>
          <a:xfrm>
            <a:off x="2714593" y="4872544"/>
            <a:ext cx="2631080" cy="1845009"/>
          </a:xfrm>
          <a:prstGeom prst="rect">
            <a:avLst/>
          </a:prstGeom>
        </p:spPr>
      </p:pic>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3951" y="3976140"/>
            <a:ext cx="2607059" cy="1745338"/>
          </a:xfrm>
          <a:prstGeom prst="rect">
            <a:avLst/>
          </a:prstGeom>
        </p:spPr>
      </p:pic>
      <p:pic>
        <p:nvPicPr>
          <p:cNvPr id="28" name="Imagen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174" y="4866819"/>
            <a:ext cx="2668206" cy="1834194"/>
          </a:xfrm>
          <a:prstGeom prst="rect">
            <a:avLst/>
          </a:prstGeom>
        </p:spPr>
      </p:pic>
    </p:spTree>
    <p:extLst>
      <p:ext uri="{BB962C8B-B14F-4D97-AF65-F5344CB8AC3E}">
        <p14:creationId xmlns:p14="http://schemas.microsoft.com/office/powerpoint/2010/main" val="2375396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588903" y="3091423"/>
            <a:ext cx="3047658" cy="2926399"/>
            <a:chOff x="3687760" y="3276245"/>
            <a:chExt cx="4373785" cy="3710133"/>
          </a:xfrm>
        </p:grpSpPr>
        <p:grpSp>
          <p:nvGrpSpPr>
            <p:cNvPr id="3" name="Grupo 2"/>
            <p:cNvGrpSpPr/>
            <p:nvPr/>
          </p:nvGrpSpPr>
          <p:grpSpPr>
            <a:xfrm>
              <a:off x="3687760" y="3276245"/>
              <a:ext cx="4373785" cy="3710133"/>
              <a:chOff x="3687761" y="3276246"/>
              <a:chExt cx="4373785" cy="3710133"/>
            </a:xfrm>
          </p:grpSpPr>
          <p:sp>
            <p:nvSpPr>
              <p:cNvPr id="5" name="Nube 4"/>
              <p:cNvSpPr/>
              <p:nvPr/>
            </p:nvSpPr>
            <p:spPr>
              <a:xfrm>
                <a:off x="3687761" y="3276246"/>
                <a:ext cx="4373785" cy="37101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a:endParaRPr lang="es-MX" sz="2016"/>
              </a:p>
            </p:txBody>
          </p:sp>
          <p:pic>
            <p:nvPicPr>
              <p:cNvPr id="6" name="Picture 2" descr="Pin de Nancy Pinilla en Temas escolares en 2021 | Imagenes para maestros, Maestras  animadas, Imagenes de maestras anima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20" y="3794740"/>
                <a:ext cx="1606778" cy="214531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p:cNvSpPr txBox="1"/>
            <p:nvPr/>
          </p:nvSpPr>
          <p:spPr>
            <a:xfrm>
              <a:off x="3935778" y="5940053"/>
              <a:ext cx="3877748" cy="457803"/>
            </a:xfrm>
            <a:prstGeom prst="rect">
              <a:avLst/>
            </a:prstGeom>
            <a:noFill/>
          </p:spPr>
          <p:txBody>
            <a:bodyPr wrap="square" rtlCol="0">
              <a:spAutoFit/>
            </a:bodyPr>
            <a:lstStyle/>
            <a:p>
              <a:pPr algn="ctr"/>
              <a:r>
                <a:rPr lang="es-MX" sz="1502" b="1" dirty="0" smtClean="0"/>
                <a:t>PLANES Y PROGRAMAS</a:t>
              </a:r>
              <a:endParaRPr lang="es-MX" sz="1502" b="1" dirty="0"/>
            </a:p>
          </p:txBody>
        </p:sp>
      </p:grpSp>
      <p:cxnSp>
        <p:nvCxnSpPr>
          <p:cNvPr id="7" name="Conector recto de flecha 6"/>
          <p:cNvCxnSpPr/>
          <p:nvPr/>
        </p:nvCxnSpPr>
        <p:spPr>
          <a:xfrm flipH="1" flipV="1">
            <a:off x="4415552" y="2886809"/>
            <a:ext cx="657910" cy="5406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267119" y="249382"/>
            <a:ext cx="4050655" cy="640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t>Para la realización de mis planeaciones de las dos prácticas educativas, me apoye de el plan y programa de Aprendizajes Clave 2017.  Y las distintas estrategias implementadas en esta nueva normalidad, tal y como lo menciona </a:t>
            </a:r>
            <a:r>
              <a:rPr lang="es-MX" sz="1200" dirty="0"/>
              <a:t>Antoni Zavala (1998), se propone que la secuencia de actividades debe de promover la búsqueda de soluciones, la ejercitación, la aplicación y la evaluación para un mayor y mejor aprendizaje y ganancia de conocimientos.</a:t>
            </a:r>
            <a:endParaRPr lang="es-MX" sz="1200" dirty="0" smtClean="0"/>
          </a:p>
          <a:p>
            <a:pPr algn="just"/>
            <a:r>
              <a:rPr lang="es-MX" sz="1200" dirty="0" smtClean="0"/>
              <a:t>El libro de Aprendizajes clave, contiene aspectos demasiado importante, uno de ellos es lo que se espera de los futuros educadores. </a:t>
            </a:r>
          </a:p>
          <a:p>
            <a:pPr algn="just"/>
            <a:r>
              <a:rPr lang="es-ES_tradnl" sz="1200" dirty="0"/>
              <a:t>Aprendizajes Clave otorgado por la Secretaría de Educación Pública (2017) en donde se alude que el papel de los educadores en nivel de preescolar es orientar los intercambios entre los alumnos, propiciar el interés para participar, involucrar a todos con particular atención en quienes poseen problemas para expresarse ante los otros; promover el respeto, la escucha atenta y la expresión desde actividades atractivas, ser modelo de las habilidades que se pretende que los niños desarrollen, entre otras más</a:t>
            </a:r>
            <a:r>
              <a:rPr lang="es-ES_tradnl" sz="1200" dirty="0" smtClean="0"/>
              <a:t>.</a:t>
            </a:r>
          </a:p>
          <a:p>
            <a:pPr algn="just"/>
            <a:r>
              <a:rPr lang="es-ES_tradnl" sz="1200" dirty="0" smtClean="0"/>
              <a:t>Considero que lo que menciona este programa es muy importante, ya que se espera que los futuros docentes sean personas capaces de guiar a los alumnos por un buen camino, el cual este lleno de aprendizajes significativos, los cuales pueda poner en práctica a lo largo de su vida. </a:t>
            </a:r>
            <a:endParaRPr lang="es-MX" sz="1200" dirty="0"/>
          </a:p>
        </p:txBody>
      </p:sp>
      <p:sp>
        <p:nvSpPr>
          <p:cNvPr id="11" name="Rectángulo redondeado 10"/>
          <p:cNvSpPr/>
          <p:nvPr/>
        </p:nvSpPr>
        <p:spPr>
          <a:xfrm>
            <a:off x="5737482" y="382350"/>
            <a:ext cx="4627011" cy="1937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t>Tanto este programa educativo como todos los anteriores, desean formar a un individuo, el cual, se capaz de ser autónomo y que desarrolle </a:t>
            </a:r>
            <a:r>
              <a:rPr lang="es-MX" sz="1200" dirty="0"/>
              <a:t>v</a:t>
            </a:r>
            <a:r>
              <a:rPr lang="es-MX" sz="1200" dirty="0" smtClean="0"/>
              <a:t>alores </a:t>
            </a:r>
            <a:r>
              <a:rPr lang="es-MX" sz="1200" dirty="0"/>
              <a:t>como el respeto, la autonomía, el amor, etc. Los cuales puedan emplear a lo largo de su vida y que los alumnos conozcan la importancia de adquirir los valores</a:t>
            </a:r>
            <a:r>
              <a:rPr lang="es-MX" sz="1200" dirty="0" smtClean="0"/>
              <a:t>. Además de ser personas totalmente sociables. </a:t>
            </a:r>
          </a:p>
          <a:p>
            <a:pPr algn="just"/>
            <a:r>
              <a:rPr lang="es-MX" sz="1200" dirty="0" smtClean="0"/>
              <a:t>Este punto lo sustenta Vygotsky (1896-1934), ya que nos menciona que, </a:t>
            </a:r>
            <a:r>
              <a:rPr lang="es-MX" sz="1200" dirty="0"/>
              <a:t>el niño aprende en cuanto a su entorno social </a:t>
            </a:r>
            <a:endParaRPr lang="es-MX" sz="1200" dirty="0" smtClean="0"/>
          </a:p>
        </p:txBody>
      </p:sp>
      <p:cxnSp>
        <p:nvCxnSpPr>
          <p:cNvPr id="13" name="Conector recto de flecha 12"/>
          <p:cNvCxnSpPr/>
          <p:nvPr/>
        </p:nvCxnSpPr>
        <p:spPr>
          <a:xfrm flipV="1">
            <a:off x="7373228" y="2603214"/>
            <a:ext cx="90513" cy="10370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8276054" y="2459064"/>
            <a:ext cx="3633967" cy="4191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t>Cada uno de los conocimientos  y aprendizajes en cada plan de estudios se diseñan y organizan de acuerdo a las necesidades del párvulo, ya que es a él a quien se le enseñara y que desarrollara habilidades y aptitudes conforme lo pida la reforma educativa.</a:t>
            </a:r>
          </a:p>
          <a:p>
            <a:pPr algn="just"/>
            <a:r>
              <a:rPr lang="es-MX" sz="1200" dirty="0"/>
              <a:t>Claro que hay diferencias en las reformas </a:t>
            </a:r>
            <a:r>
              <a:rPr lang="es-MX" sz="1200" dirty="0" smtClean="0"/>
              <a:t>educativas que han diseñado distintos planeas y programas, ya </a:t>
            </a:r>
            <a:r>
              <a:rPr lang="es-MX" sz="1200" dirty="0"/>
              <a:t>que en la de Carlos de Gortari no se presentan como en si campos, solo los nombran como español y matemáticas, y ya en las reformas de Felipe Calderón y Peña Nieto los organizadores curriculares y los campos en los que se trabajaran son más explícitos, esto nos permite ver que en cada reforma educativa siempre hay una evolución, un cambio y que de cada una se toma lo mejor y lo que más les ayudo a los niños de preescolar para que pudieran aprender.</a:t>
            </a:r>
          </a:p>
        </p:txBody>
      </p:sp>
      <p:cxnSp>
        <p:nvCxnSpPr>
          <p:cNvPr id="17" name="Conector recto de flecha 16"/>
          <p:cNvCxnSpPr/>
          <p:nvPr/>
        </p:nvCxnSpPr>
        <p:spPr>
          <a:xfrm flipV="1">
            <a:off x="6974360" y="5192524"/>
            <a:ext cx="1076627" cy="326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078" name="Picture 6" descr="Educación preescolar (aprendizajes clave para la educación integral) Planes  y programas de estudio - AlexDu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748" y="567636"/>
            <a:ext cx="1361182" cy="19755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teoría del aprendizaje y el desarrollo de Lev Vygotski | EI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493" y="554161"/>
            <a:ext cx="1321102" cy="159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4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494935" y="1607817"/>
            <a:ext cx="3047658" cy="2926399"/>
            <a:chOff x="3687760" y="3276245"/>
            <a:chExt cx="4373785" cy="3710133"/>
          </a:xfrm>
        </p:grpSpPr>
        <p:grpSp>
          <p:nvGrpSpPr>
            <p:cNvPr id="3" name="Grupo 2"/>
            <p:cNvGrpSpPr/>
            <p:nvPr/>
          </p:nvGrpSpPr>
          <p:grpSpPr>
            <a:xfrm>
              <a:off x="3687760" y="3276245"/>
              <a:ext cx="4373785" cy="3710133"/>
              <a:chOff x="3687761" y="3276246"/>
              <a:chExt cx="4373785" cy="3710133"/>
            </a:xfrm>
          </p:grpSpPr>
          <p:sp>
            <p:nvSpPr>
              <p:cNvPr id="5" name="Nube 4"/>
              <p:cNvSpPr/>
              <p:nvPr/>
            </p:nvSpPr>
            <p:spPr>
              <a:xfrm>
                <a:off x="3687761" y="3276246"/>
                <a:ext cx="4373785" cy="37101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a:endParaRPr lang="es-MX" sz="2016"/>
              </a:p>
            </p:txBody>
          </p:sp>
          <p:pic>
            <p:nvPicPr>
              <p:cNvPr id="6" name="Picture 2" descr="Pin de Nancy Pinilla en Temas escolares en 2021 | Imagenes para maestros, Maestras  animadas, Imagenes de maestras anima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20" y="3794740"/>
                <a:ext cx="1606778" cy="214531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p:cNvSpPr txBox="1"/>
            <p:nvPr/>
          </p:nvSpPr>
          <p:spPr>
            <a:xfrm>
              <a:off x="3935778" y="5940053"/>
              <a:ext cx="3877748" cy="410120"/>
            </a:xfrm>
            <a:prstGeom prst="rect">
              <a:avLst/>
            </a:prstGeom>
            <a:noFill/>
          </p:spPr>
          <p:txBody>
            <a:bodyPr wrap="square" rtlCol="0">
              <a:spAutoFit/>
            </a:bodyPr>
            <a:lstStyle/>
            <a:p>
              <a:pPr algn="ctr"/>
              <a:r>
                <a:rPr lang="es-MX" sz="1502" b="1" dirty="0" smtClean="0"/>
                <a:t>MODELOS PEDAGÓGICOS </a:t>
              </a:r>
              <a:endParaRPr lang="es-MX" sz="1502" b="1" dirty="0"/>
            </a:p>
          </p:txBody>
        </p:sp>
      </p:grpSp>
      <p:sp>
        <p:nvSpPr>
          <p:cNvPr id="7" name="Rectángulo redondeado 6"/>
          <p:cNvSpPr/>
          <p:nvPr/>
        </p:nvSpPr>
        <p:spPr>
          <a:xfrm>
            <a:off x="255107" y="97130"/>
            <a:ext cx="3802503" cy="3338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smtClean="0"/>
              <a:t>Un modelo pedagógico puede ser definido como representaciones “particulares de interrelación entre los parámetros pedagógicos” (Flórez, 1999), es decir, que un modelo pedagógico determina cómo son las relaciones entre los elementos que se involucran en el proceso de enseñanza-aprendizaje: el maestro, el educando, el objeto de estudio, el entorno, etc. El objetivo de un modelo pedagógico es hacer efectivo el traspaso del conocimiento en contextos socioculturales específicos, los cuales se interrelacionan en una esfera de complejidad. Es urgente el diseño y puesta en práctica de modelos que aísle las materias y asignaturas, y se promuevan procesos de formación. </a:t>
            </a:r>
            <a:endParaRPr lang="es-MX" sz="1200" dirty="0"/>
          </a:p>
        </p:txBody>
      </p:sp>
      <p:cxnSp>
        <p:nvCxnSpPr>
          <p:cNvPr id="8" name="Conector recto de flecha 7"/>
          <p:cNvCxnSpPr/>
          <p:nvPr/>
        </p:nvCxnSpPr>
        <p:spPr>
          <a:xfrm flipH="1" flipV="1">
            <a:off x="4154592" y="2195635"/>
            <a:ext cx="906978" cy="444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7855527" y="300487"/>
            <a:ext cx="4031673" cy="714042"/>
          </a:xfrm>
          <a:prstGeom prst="rect">
            <a:avLst/>
          </a:prstGeom>
        </p:spPr>
        <p:txBody>
          <a:bodyPr wrap="square">
            <a:spAutoFit/>
          </a:bodyPr>
          <a:lstStyle/>
          <a:p>
            <a:pPr algn="ctr"/>
            <a:r>
              <a:rPr lang="es-MX" sz="2020" dirty="0" smtClean="0"/>
              <a:t>𝕸𝖔𝖉𝖊𝖑𝖔𝖘 𝖎𝖒𝖕𝖑𝖊𝖒𝖊𝖓𝖙𝖆𝖉𝖔𝖘 </a:t>
            </a:r>
          </a:p>
          <a:p>
            <a:pPr algn="ctr"/>
            <a:r>
              <a:rPr lang="es-MX" sz="2020" dirty="0" smtClean="0"/>
              <a:t>𝖊𝖓 𝖑𝖆 𝖏𝖆𝖗𝖉𝖎́𝖓 𝖉𝖊 𝖓𝖎𝖓̃𝖔𝖘</a:t>
            </a:r>
            <a:endParaRPr lang="es-MX" sz="2020" dirty="0"/>
          </a:p>
        </p:txBody>
      </p:sp>
      <p:sp>
        <p:nvSpPr>
          <p:cNvPr id="12" name="Rectángulo redondeado 11"/>
          <p:cNvSpPr/>
          <p:nvPr/>
        </p:nvSpPr>
        <p:spPr>
          <a:xfrm>
            <a:off x="7855527" y="1151467"/>
            <a:ext cx="4031673" cy="2757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t>Modelo cognoscitivista</a:t>
            </a:r>
          </a:p>
          <a:p>
            <a:r>
              <a:rPr lang="es-MX" sz="1200" dirty="0"/>
              <a:t>El alumno es el protagonista del aprendizaje, debe ser activo y resolver problemas prácticos y el docente debe ser su orientador y facilitador de experiencias prácticas de la vida cotidiana</a:t>
            </a:r>
            <a:r>
              <a:rPr lang="es-MX" sz="1200" dirty="0" smtClean="0"/>
              <a:t>.</a:t>
            </a:r>
          </a:p>
          <a:p>
            <a:r>
              <a:rPr lang="es-MX" sz="1200" dirty="0"/>
              <a:t>Carretero (2009) nos dice que el conocimiento no se consolida como una copia tomada de la realidad, sino más bien como una construcción humana que solo puede construirse con los elementos que cada uno tenga para ello, es decir, con aquellos que se han ido construyendo en la interacción con el contexto </a:t>
            </a:r>
            <a:r>
              <a:rPr lang="es-MX" sz="1200" dirty="0" smtClean="0"/>
              <a:t>circundante</a:t>
            </a:r>
          </a:p>
        </p:txBody>
      </p:sp>
      <p:sp>
        <p:nvSpPr>
          <p:cNvPr id="13" name="Rectángulo redondeado 12"/>
          <p:cNvSpPr/>
          <p:nvPr/>
        </p:nvSpPr>
        <p:spPr>
          <a:xfrm>
            <a:off x="7855527" y="4045460"/>
            <a:ext cx="4031673" cy="2701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t>Modelo Constructivista</a:t>
            </a:r>
          </a:p>
          <a:p>
            <a:r>
              <a:rPr lang="es-MX" sz="1200" dirty="0"/>
              <a:t> El alumno debe estar activo y comprometido con su propio desarrollo y aprendizaje mientras que el docente, funge como mediador y guía de acuerdo a las necesidades observadas durante el proceso de aprendizaje. Debe promover una atmósfera de reciprocidad, de respeto y auto confianza para el niño</a:t>
            </a:r>
            <a:r>
              <a:rPr lang="es-MX" sz="1200" dirty="0" smtClean="0"/>
              <a:t>.</a:t>
            </a:r>
          </a:p>
          <a:p>
            <a:r>
              <a:rPr lang="es-MX" sz="1200" dirty="0" smtClean="0"/>
              <a:t>Busca </a:t>
            </a:r>
            <a:r>
              <a:rPr lang="es-MX" sz="1200" dirty="0"/>
              <a:t>generar los medios para llegar al comportamiento esperado y verificar su obtención, el problema es que nada garantiza que el comportamiento externo se corresponda con el mental (Flórez, 2001).</a:t>
            </a:r>
          </a:p>
        </p:txBody>
      </p:sp>
      <p:cxnSp>
        <p:nvCxnSpPr>
          <p:cNvPr id="14" name="Conector recto de flecha 13"/>
          <p:cNvCxnSpPr/>
          <p:nvPr/>
        </p:nvCxnSpPr>
        <p:spPr>
          <a:xfrm>
            <a:off x="6970376" y="4032404"/>
            <a:ext cx="788169" cy="3179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6848565" y="1649835"/>
            <a:ext cx="909980" cy="1166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ectángulo redondeado 18"/>
          <p:cNvSpPr/>
          <p:nvPr/>
        </p:nvSpPr>
        <p:spPr>
          <a:xfrm>
            <a:off x="276216" y="3577861"/>
            <a:ext cx="4294556" cy="3088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t>Todos y cada uno de los modelos pedagógicos claramente son importantes, pero siempre se debe de tener en cuenta en las aulas e instituciones educativas cuales son las necesidades de los alumnos y de ahí poder escoger el modelo que más les beneficiara a los párvulos, ya que eso será parte de su desarrollo en cuanto a sus conocimientos y aprendizajes significativos, los cuales siempre son importantes, porque los implementan a lo largo de su vida diaria. </a:t>
            </a:r>
          </a:p>
          <a:p>
            <a:pPr algn="just"/>
            <a:r>
              <a:rPr lang="es-ES_tradnl" sz="1200" dirty="0"/>
              <a:t>Ausubel (1976, 2002), caracterizó el aprendizaje significativo como el proceso según el cual se relaciona un nuevo conocimiento o una nueva información con la estructura cognitiva de la persona que aprende de forma no arbitraria y sustantiva o no literal. </a:t>
            </a:r>
            <a:endParaRPr lang="es-MX" sz="1200" dirty="0"/>
          </a:p>
        </p:txBody>
      </p:sp>
      <p:cxnSp>
        <p:nvCxnSpPr>
          <p:cNvPr id="22" name="Conector recto de flecha 21"/>
          <p:cNvCxnSpPr/>
          <p:nvPr/>
        </p:nvCxnSpPr>
        <p:spPr>
          <a:xfrm flipH="1">
            <a:off x="4801014" y="4332580"/>
            <a:ext cx="694028" cy="4543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Modelos Pedagógicos en educación inicial y preescolar - PORTAFOLIO LEIY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03" y="97130"/>
            <a:ext cx="1321938" cy="12910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 blog sobre ilustración infantil, inspiración y clipart. | Día de los  maestros, Dia de la educadora, Maest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764" y="5600656"/>
            <a:ext cx="2099565" cy="10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3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92582" y="401781"/>
            <a:ext cx="5763491" cy="646331"/>
          </a:xfrm>
          <a:prstGeom prst="rect">
            <a:avLst/>
          </a:prstGeom>
          <a:noFill/>
        </p:spPr>
        <p:txBody>
          <a:bodyPr wrap="square" rtlCol="0">
            <a:spAutoFit/>
          </a:bodyPr>
          <a:lstStyle/>
          <a:p>
            <a:pPr algn="ctr"/>
            <a:r>
              <a:rPr lang="es-MX" sz="3600" dirty="0" smtClean="0"/>
              <a:t>𝕭𝖎𝖇𝖑𝖎𝖔𝖌𝖗𝖆𝖋𝖎́𝖆</a:t>
            </a:r>
            <a:endParaRPr lang="es-MX" sz="3600" dirty="0"/>
          </a:p>
        </p:txBody>
      </p:sp>
      <p:sp>
        <p:nvSpPr>
          <p:cNvPr id="3" name="Rectángulo 2"/>
          <p:cNvSpPr/>
          <p:nvPr/>
        </p:nvSpPr>
        <p:spPr>
          <a:xfrm>
            <a:off x="983672" y="1398775"/>
            <a:ext cx="10474037" cy="3642023"/>
          </a:xfrm>
          <a:prstGeom prst="rect">
            <a:avLst/>
          </a:prstGeom>
        </p:spPr>
        <p:txBody>
          <a:bodyPr wrap="square">
            <a:spAutoFit/>
          </a:bodyPr>
          <a:lstStyle/>
          <a:p>
            <a:pPr algn="just">
              <a:lnSpc>
                <a:spcPct val="150000"/>
              </a:lnSpc>
              <a:spcAft>
                <a:spcPts val="800"/>
              </a:spcAft>
            </a:pPr>
            <a:r>
              <a:rPr lang="es-MX" sz="1400" dirty="0" smtClean="0">
                <a:effectLst/>
                <a:ea typeface="Calibri" panose="020F0502020204030204" pitchFamily="34" charset="0"/>
                <a:cs typeface="Times New Roman" panose="02020603050405020304" pitchFamily="18" charset="0"/>
              </a:rPr>
              <a:t>Vives, M. (2016). </a:t>
            </a:r>
            <a:r>
              <a:rPr lang="es-MX" sz="1400" b="1" i="1" dirty="0" smtClean="0">
                <a:effectLst/>
                <a:ea typeface="Calibri" panose="020F0502020204030204" pitchFamily="34" charset="0"/>
                <a:cs typeface="Times New Roman" panose="02020603050405020304" pitchFamily="18" charset="0"/>
              </a:rPr>
              <a:t>Modelos pedagógicos y reflexiones para las pedagogías del sur. </a:t>
            </a:r>
            <a:r>
              <a:rPr lang="es-MX" sz="1400" dirty="0" smtClean="0">
                <a:effectLst/>
                <a:ea typeface="Calibri" panose="020F0502020204030204" pitchFamily="34" charset="0"/>
                <a:cs typeface="Times New Roman" panose="02020603050405020304" pitchFamily="18" charset="0"/>
              </a:rPr>
              <a:t>Universidad La Gran Colombia, Bogotá</a:t>
            </a:r>
          </a:p>
          <a:p>
            <a:r>
              <a:rPr lang="es-MX" sz="1400" u="sng" dirty="0" smtClean="0">
                <a:solidFill>
                  <a:srgbClr val="0563C1"/>
                </a:solidFill>
                <a:effectLst/>
                <a:ea typeface="Calibri" panose="020F0502020204030204" pitchFamily="34" charset="0"/>
                <a:hlinkClick r:id="rId2" action="ppaction://hlinkfile"/>
              </a:rPr>
              <a:t>file:///C:/Users/P1_Ren%C3%A9/Downloads/140-Texto%20del%20art%C3%ADculo-283-1-10-20170731.pdf</a:t>
            </a:r>
            <a:r>
              <a:rPr lang="es-MX" sz="1400" u="sng" dirty="0" smtClean="0">
                <a:solidFill>
                  <a:srgbClr val="0563C1"/>
                </a:solidFill>
                <a:effectLst/>
                <a:ea typeface="Calibri" panose="020F0502020204030204" pitchFamily="34" charset="0"/>
              </a:rPr>
              <a:t> </a:t>
            </a:r>
          </a:p>
          <a:p>
            <a:endParaRPr lang="es-MX" sz="1400" u="sng" dirty="0">
              <a:solidFill>
                <a:srgbClr val="0563C1"/>
              </a:solidFill>
            </a:endParaRPr>
          </a:p>
          <a:p>
            <a:pPr lvl="0"/>
            <a:r>
              <a:rPr lang="es-MX" sz="1400" dirty="0"/>
              <a:t>Secretaría de Educación Pública (2017). </a:t>
            </a:r>
            <a:r>
              <a:rPr lang="es-MX" sz="1400" i="1" dirty="0"/>
              <a:t>Aprendizajes Clave para la </a:t>
            </a:r>
            <a:r>
              <a:rPr lang="es-MX" sz="1400" i="1" dirty="0" err="1"/>
              <a:t>Educación</a:t>
            </a:r>
            <a:r>
              <a:rPr lang="es-MX" sz="1400" i="1" dirty="0"/>
              <a:t> Integral</a:t>
            </a:r>
            <a:r>
              <a:rPr lang="es-MX" sz="1400" dirty="0"/>
              <a:t>. </a:t>
            </a:r>
            <a:r>
              <a:rPr lang="es-MX" sz="1400" i="1" dirty="0"/>
              <a:t>Nuevos planes y programas de estudio 2017</a:t>
            </a:r>
            <a:r>
              <a:rPr lang="es-MX" sz="1400" dirty="0"/>
              <a:t>. </a:t>
            </a:r>
            <a:r>
              <a:rPr lang="es-MX" sz="1400" dirty="0" smtClean="0"/>
              <a:t>México: </a:t>
            </a:r>
            <a:r>
              <a:rPr lang="es-MX" sz="1400" dirty="0"/>
              <a:t>SEP. </a:t>
            </a:r>
            <a:endParaRPr lang="es-MX" sz="1400" dirty="0" smtClean="0"/>
          </a:p>
          <a:p>
            <a:pPr lvl="0"/>
            <a:endParaRPr lang="es-MX" sz="1400" dirty="0"/>
          </a:p>
          <a:p>
            <a:pPr lvl="0"/>
            <a:r>
              <a:rPr lang="es-MX" sz="1400" dirty="0"/>
              <a:t>Zavala </a:t>
            </a:r>
            <a:r>
              <a:rPr lang="es-MX" sz="1400" dirty="0" err="1"/>
              <a:t>Vidiella</a:t>
            </a:r>
            <a:r>
              <a:rPr lang="es-MX" sz="1400" dirty="0"/>
              <a:t>, A. (1998). </a:t>
            </a:r>
            <a:r>
              <a:rPr lang="es-MX" sz="1400" i="1" dirty="0"/>
              <a:t>La </a:t>
            </a:r>
            <a:r>
              <a:rPr lang="es-MX" sz="1400" i="1" dirty="0" smtClean="0"/>
              <a:t>practica </a:t>
            </a:r>
            <a:r>
              <a:rPr lang="es-MX" sz="1400" i="1" dirty="0"/>
              <a:t>educativa. </a:t>
            </a:r>
            <a:r>
              <a:rPr lang="es-MX" sz="1400" i="1" dirty="0" smtClean="0"/>
              <a:t>Como enseñar</a:t>
            </a:r>
            <a:r>
              <a:rPr lang="es-MX" sz="1400" dirty="0" smtClean="0"/>
              <a:t>. </a:t>
            </a:r>
            <a:r>
              <a:rPr lang="es-MX" sz="1400" dirty="0"/>
              <a:t>Barcelona: Graó. </a:t>
            </a:r>
            <a:endParaRPr lang="es-MX" sz="1400" dirty="0" smtClean="0"/>
          </a:p>
          <a:p>
            <a:pPr lvl="0"/>
            <a:endParaRPr lang="es-MX" sz="1400" dirty="0"/>
          </a:p>
          <a:p>
            <a:pPr lvl="0"/>
            <a:r>
              <a:rPr lang="es-MX" sz="1400" dirty="0"/>
              <a:t>“Rodríguez, M. (2011). La teoría del aprendizaje significativo: una revisión aplicable a la escuela actual. IN. Revista </a:t>
            </a:r>
            <a:r>
              <a:rPr lang="es-MX" sz="1400" dirty="0" err="1"/>
              <a:t>Electrònica</a:t>
            </a:r>
            <a:r>
              <a:rPr lang="es-MX" sz="1400" dirty="0"/>
              <a:t> </a:t>
            </a:r>
            <a:r>
              <a:rPr lang="es-MX" sz="1400" dirty="0" err="1"/>
              <a:t>d’Investigació</a:t>
            </a:r>
            <a:r>
              <a:rPr lang="es-MX" sz="1400" dirty="0"/>
              <a:t> i </a:t>
            </a:r>
            <a:r>
              <a:rPr lang="es-MX" sz="1400" dirty="0" err="1"/>
              <a:t>Innovació</a:t>
            </a:r>
            <a:r>
              <a:rPr lang="es-MX" sz="1400" dirty="0"/>
              <a:t> Educativa i Socioeducativa, V. 3, n. 1, PAGINES 29-50</a:t>
            </a:r>
            <a:r>
              <a:rPr lang="es-MX" sz="1400" dirty="0" smtClean="0"/>
              <a:t>.</a:t>
            </a:r>
          </a:p>
          <a:p>
            <a:pPr lvl="0"/>
            <a:endParaRPr lang="es-MX" sz="1400" dirty="0"/>
          </a:p>
          <a:p>
            <a:pPr lvl="0"/>
            <a:r>
              <a:rPr lang="es-ES" sz="1400" dirty="0" smtClean="0"/>
              <a:t>Avendaño, W. (2013). Un modelo pedagógico para la educación ambiental desde la perspectiva de la </a:t>
            </a:r>
            <a:r>
              <a:rPr lang="es-ES" sz="1400" dirty="0" err="1" smtClean="0"/>
              <a:t>modificabilidad</a:t>
            </a:r>
            <a:r>
              <a:rPr lang="es-ES" sz="1400" dirty="0" smtClean="0"/>
              <a:t> estructural cognitiva. Universidad de Caldas. Manizales, Colombia </a:t>
            </a:r>
            <a:endParaRPr lang="es-MX" sz="1400" dirty="0" smtClean="0"/>
          </a:p>
          <a:p>
            <a:endParaRPr lang="es-MX" sz="1400" dirty="0"/>
          </a:p>
        </p:txBody>
      </p:sp>
    </p:spTree>
    <p:extLst>
      <p:ext uri="{BB962C8B-B14F-4D97-AF65-F5344CB8AC3E}">
        <p14:creationId xmlns:p14="http://schemas.microsoft.com/office/powerpoint/2010/main" val="1882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979" t="24634" r="54885" b="13719"/>
          <a:stretch/>
        </p:blipFill>
        <p:spPr>
          <a:xfrm>
            <a:off x="526472" y="498764"/>
            <a:ext cx="5846618" cy="5985162"/>
          </a:xfrm>
          <a:prstGeom prst="rect">
            <a:avLst/>
          </a:prstGeom>
        </p:spPr>
      </p:pic>
      <p:sp>
        <p:nvSpPr>
          <p:cNvPr id="6" name="Rectángulo 5"/>
          <p:cNvSpPr/>
          <p:nvPr/>
        </p:nvSpPr>
        <p:spPr>
          <a:xfrm>
            <a:off x="6859785" y="1047644"/>
            <a:ext cx="4754378" cy="523220"/>
          </a:xfrm>
          <a:prstGeom prst="rect">
            <a:avLst/>
          </a:prstGeom>
        </p:spPr>
        <p:txBody>
          <a:bodyPr wrap="none">
            <a:spAutoFit/>
          </a:bodyPr>
          <a:lstStyle/>
          <a:p>
            <a:r>
              <a:rPr lang="es-MX" sz="2800" dirty="0" smtClean="0">
                <a:effectLst/>
                <a:latin typeface="Calibri" panose="020F0502020204030204" pitchFamily="34" charset="0"/>
                <a:ea typeface="Calibri" panose="020F0502020204030204" pitchFamily="34" charset="0"/>
                <a:cs typeface="Times New Roman" panose="02020603050405020304" pitchFamily="18" charset="0"/>
              </a:rPr>
              <a:t>Fecha: _25 de Junio del 2021__</a:t>
            </a:r>
            <a:endParaRPr lang="es-MX" dirty="0"/>
          </a:p>
        </p:txBody>
      </p:sp>
      <p:sp>
        <p:nvSpPr>
          <p:cNvPr id="8" name="Rectángulo 7"/>
          <p:cNvSpPr/>
          <p:nvPr/>
        </p:nvSpPr>
        <p:spPr>
          <a:xfrm>
            <a:off x="6493774" y="1709359"/>
            <a:ext cx="5486400" cy="1083374"/>
          </a:xfrm>
          <a:prstGeom prst="rect">
            <a:avLst/>
          </a:prstGeom>
        </p:spPr>
        <p:txBody>
          <a:bodyPr wrap="square">
            <a:spAutoFit/>
          </a:bodyPr>
          <a:lstStyle/>
          <a:p>
            <a:pPr>
              <a:lnSpc>
                <a:spcPct val="115000"/>
              </a:lnSpc>
              <a:spcAft>
                <a:spcPts val="1000"/>
              </a:spcAft>
            </a:pPr>
            <a:r>
              <a:rPr lang="es-MX" sz="2800" dirty="0" smtClean="0">
                <a:effectLst/>
                <a:latin typeface="Calibri" panose="020F0502020204030204" pitchFamily="34" charset="0"/>
                <a:ea typeface="Calibri" panose="020F0502020204030204" pitchFamily="34" charset="0"/>
                <a:cs typeface="Times New Roman" panose="02020603050405020304" pitchFamily="18" charset="0"/>
              </a:rPr>
              <a:t>Participantes: _Mariana Paola Pardo Sena_</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55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Citable</Template>
  <TotalTime>127</TotalTime>
  <Words>1308</Words>
  <Application>Microsoft Office PowerPoint</Application>
  <PresentationFormat>Panorámica</PresentationFormat>
  <Paragraphs>48</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Century Gothic</vt:lpstr>
      <vt:lpstr>Times New Roman</vt:lpstr>
      <vt:lpstr>Wingdings 2</vt:lpstr>
      <vt:lpstr>Citable</vt:lpstr>
      <vt:lpstr>  ESCUELA NORMAL DE EDUCACIÓN PREESCOLAR   EVIDENCIA DE UNIDAD 2. EL MODELO Y SU CONCRECIÓN EN EL AULA: PROCESOS Y PRÁCTICAS DE ENSEÑANZA Y APRENDIZAJE. Competencias: Detecta los procesos de aprendizaje de sus alumnos para favorecer su desarrollo cognitivo y socioemocional Aplica el plan y programas de estudio para alcanzar los propósitos educativos y contribuir al pleno desenvolvimiento de las capacidades de los alumnos Diseña planeaciones aplicando sus conocimientos curriculares, psicopedagógicos, disciplinares, didácticos y tecnológicos para propiciar espacios de aprendizaje incluyentes que respondan a las necesidades de todos los alumnos en el marco del plan y programas de estudio Integra recursos de la investigación educativa para enriquecer su práctica profesional, expresando su interés por el conocimiento, la ciencia y la mejora de la educación Actúa de manera ética ante la diversidad de situaciones que se presentan en la práctica profesional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DE UNIDAD 2. EL MODELO Y SU CONCRECIÓN EN EL AULA: PROCESOS Y PRÁCTICAS DE ENSEÑANZA Y APRENDIZAJE. Competencias: Detecta los procesos de aprendizaje de sus alumnos para favorecer su desarrollo cognitivo y sociemocional Aplica el plan y programas de estudio para alcanzar los propósitos educativos y contribuir al pleno desenvolvimiento de las capac</dc:title>
  <dc:creator>P1_René</dc:creator>
  <cp:lastModifiedBy>P1_René</cp:lastModifiedBy>
  <cp:revision>17</cp:revision>
  <dcterms:created xsi:type="dcterms:W3CDTF">2021-06-24T02:01:11Z</dcterms:created>
  <dcterms:modified xsi:type="dcterms:W3CDTF">2021-06-24T04:09:04Z</dcterms:modified>
</cp:coreProperties>
</file>