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63" r:id="rId4"/>
    <p:sldId id="257" r:id="rId5"/>
    <p:sldId id="258" r:id="rId6"/>
    <p:sldId id="261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6" autoAdjust="0"/>
    <p:restoredTop sz="93362" autoAdjust="0"/>
  </p:normalViewPr>
  <p:slideViewPr>
    <p:cSldViewPr snapToGrid="0">
      <p:cViewPr>
        <p:scale>
          <a:sx n="46" d="100"/>
          <a:sy n="46" d="100"/>
        </p:scale>
        <p:origin x="72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dirty="0"/>
            <a:t>Fala 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</dgm:pt>
    <dgm:pt modelId="{F796FCB1-74F5-4B64-A25D-DA094A32C896}" type="pres">
      <dgm:prSet presAssocID="{E05D7E21-CD08-4CE8-8D82-66A592CD4242}" presName="sibTrans" presStyleLbl="bgSibTrans2D1" presStyleIdx="0" presStyleCnt="8"/>
      <dgm:spPr/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</dgm:pt>
    <dgm:pt modelId="{23B1723A-2A88-498B-8387-EA64EC9266FF}" type="pres">
      <dgm:prSet presAssocID="{2797A217-5999-4E54-9AB6-E00B8FD09F4D}" presName="sibTrans" presStyleLbl="bgSibTrans2D1" presStyleIdx="1" presStyleCnt="8"/>
      <dgm:spPr/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</dgm:pt>
    <dgm:pt modelId="{88020E89-52FD-4F83-A6A9-67F56706C72D}" type="pres">
      <dgm:prSet presAssocID="{674E6917-463E-43A2-B115-81C802B4A188}" presName="sibTrans" presStyleLbl="bgSibTrans2D1" presStyleIdx="2" presStyleCnt="8"/>
      <dgm:spPr/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</dgm:pt>
    <dgm:pt modelId="{8A62D77B-6DDC-4022-8548-0B9BD42394CC}" type="pres">
      <dgm:prSet presAssocID="{3C2E045F-07CD-4B75-A93F-DD884F45A2EB}" presName="sibTrans" presStyleLbl="bgSibTrans2D1" presStyleIdx="3" presStyleCnt="8"/>
      <dgm:spPr/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</dgm:pt>
    <dgm:pt modelId="{7BC8D835-EFD0-4EC6-ACE9-71B249FF6382}" type="pres">
      <dgm:prSet presAssocID="{95E27318-C457-47B9-8A6E-DC253749166A}" presName="sibTrans" presStyleLbl="bgSibTrans2D1" presStyleIdx="4" presStyleCnt="8"/>
      <dgm:spPr/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</dgm:pt>
    <dgm:pt modelId="{EC191F47-B3F1-4575-AA90-6D520888FDCF}" type="pres">
      <dgm:prSet presAssocID="{0C85B87F-9515-4623-AE47-CBAF9FA68523}" presName="sibTrans" presStyleLbl="bgSibTrans2D1" presStyleIdx="5" presStyleCnt="8"/>
      <dgm:spPr/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</dgm:pt>
    <dgm:pt modelId="{D05AD001-D212-4056-B5BC-15DD17B23E54}" type="pres">
      <dgm:prSet presAssocID="{9EBB95A3-2C0E-4064-B947-889D55408CAB}" presName="sibTrans" presStyleLbl="bgSibTrans2D1" presStyleIdx="6" presStyleCnt="8"/>
      <dgm:spPr/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</dgm:pt>
    <dgm:pt modelId="{FF4E3D3E-BB56-4600-8DB1-96C468D19C14}" type="pres">
      <dgm:prSet presAssocID="{0FDDCADA-C8C9-4096-BDEE-E835743FF9F6}" presName="sibTrans" presStyleLbl="bgSibTrans2D1" presStyleIdx="7" presStyleCnt="8"/>
      <dgm:spPr/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</dgm:pt>
  </dgm:ptLst>
  <dgm:cxnLst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La realización de la planeación</a:t>
          </a:r>
          <a:endParaRPr lang="es-MX" sz="16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saber el nivel de complejidad para las actividades a planear </a:t>
          </a:r>
          <a:endParaRPr lang="es-MX" sz="16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conocer los intereses del grupo</a:t>
          </a:r>
          <a:endParaRPr lang="es-MX" sz="16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El acceso a Internet por parte de los alumnos e incluso por parte de las practicantes</a:t>
          </a:r>
          <a:endParaRPr lang="es-MX" sz="16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Fala de interés por parte de los padres de familia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Baja</a:t>
          </a:r>
          <a:r>
            <a:rPr lang="es-MX" sz="1600" kern="1200" baseline="0" dirty="0"/>
            <a:t> participación en el envío de actividades</a:t>
          </a:r>
          <a:endParaRPr lang="es-MX" sz="16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A518D-E06C-4440-98CE-10AA3F337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A76C95-EB38-45FE-95CC-54D9B6BE6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D73814-B8CC-44EB-897A-CA50F935A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60896F-329E-45C2-977E-6A8CDD18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8ED90A-9968-4502-8102-3D843DE08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727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4466-8567-44B8-AF8F-D358557F6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B0F5E8-2587-425A-993D-36DD6648A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77EBC9-16B1-4ACB-AD03-7EAC6B4CB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2BB7CB-4050-4D73-B483-6735E067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30A937-B858-4DE0-8F38-5F38DBF46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860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C67EA-3A94-42A1-A4C5-35039DBA7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11AC7F-0F1A-48FA-84EC-CF6A7F94D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B498C9-A6DC-4308-8174-78907C992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EC642F-FF17-47B7-AE50-0BA83F8CF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0799F4-DD3F-4913-871B-5489CD71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412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1D586-E06A-4E71-9EDC-C89F0AB0E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0F4BBB-7797-4E57-9F02-5B9A20572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1B12E6-1E1D-4B7A-A4BB-1C9464597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AD4211-EFA1-4C22-BB1C-9B7C4D3C2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9CECB6-BD3F-4DB1-B278-2D46914CF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5D27D0-9119-4D83-900F-B7FC7798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353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A98F2-9ED2-4971-8407-AC443509B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40E55-9C39-45E7-BBB9-B4B732511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857C60-F4B8-46B6-A911-87C1FB21E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727714-9D08-4E11-B331-0BD757F26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F695218-932F-4D4B-AE0C-AFCFAFFA6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F7AA7B-588F-4417-9A79-67E171B5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283284-040D-4549-8AD1-D7D253875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FCE556-0DFD-4EC6-B300-44A09B31D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0295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1F4C2A-4DF8-475B-ACF4-F94A1E46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D8A190-D0E2-4FCE-AE6E-598CAD04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0510E08-6C43-4227-82E2-4E99F1773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9DF065-CCB9-4049-A99D-8EEE24C2D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846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35A607-4990-477A-B412-3C195B4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981EC2-480F-4934-AF84-12758309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40108B-841A-481D-8741-E630D1F97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22530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DEB71-5675-4690-88BC-B177D376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4013EB-3F97-4341-A9AE-A5149D734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CBB778-1A2F-45F4-BEBE-F5379E034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1F20F4-DD1D-4356-A61B-821FD2A4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1C75E6-48D7-40D9-846A-3E25F482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1309CA-D0FD-4903-8A87-D07B0E03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457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513EA-E1D4-4E2A-A25F-0ECD5A4DA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635369-AA1E-4CC2-9C90-2FCDDA038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29857F-20D0-43FC-834C-10C0C8CB8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DC23C6-B20D-41A8-8993-416E1C58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37F0FB-0830-4CE1-95E9-A715FEC5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167094-4AD2-4233-AC27-D530D34E3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879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E65D0-EEA9-4C0C-BF4A-99481339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2D4173-76F6-4395-A0DB-24E5AE93F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13738D-90B7-4ABA-AE1C-63C1EA181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029A97-BB11-41F3-AF61-55E68BD9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41A37C-46F3-4E6F-B431-742A3FD5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86944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0465A3-C6A6-4246-9D21-3A9864687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3DD6CB-D79F-4485-8D01-B564D56DE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961200-3043-4F83-961A-1347025F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21460A-C7EE-4CB5-B3BF-3B306B4E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EB5DF0-B9DD-496D-BFC3-E1AE81D8A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04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DBB378-CEBF-487B-A72F-30F4F3EDC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5A4441-280D-4EB0-B691-02D9B2A45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28CCD7-A076-4BBE-9D79-0BA7400B56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4E530E-602E-4EC6-A51D-F8278A159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4E2DD5-959C-4283-B070-63507F012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94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4973" y="-490026"/>
            <a:ext cx="9975623" cy="1646302"/>
          </a:xfrm>
        </p:spPr>
        <p:txBody>
          <a:bodyPr/>
          <a:lstStyle/>
          <a:p>
            <a:pPr algn="ctr"/>
            <a:r>
              <a:rPr lang="es-MX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Lic. En Educación Preescolar.</a:t>
            </a:r>
            <a:br>
              <a:rPr lang="es-MX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2020 - 2021</a:t>
            </a:r>
            <a:endParaRPr lang="es-MX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1837938"/>
            <a:ext cx="12191999" cy="5020062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II: 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Propuestas de innovación al Trabajo docente en el marco del Proyecto Escolar de Mejora Continua (PEMC)</a:t>
            </a:r>
          </a:p>
          <a:p>
            <a:pPr algn="l"/>
            <a: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Competencias: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cognitivo.</a:t>
            </a:r>
          </a:p>
          <a:p>
            <a:pPr algn="l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Aplica el plan y programa de estudio para alcanzar los propósitos educativos y contribuir al pleno desenvolvimiento de las capacidades de sus alumnos.</a:t>
            </a:r>
          </a:p>
          <a:p>
            <a:pPr algn="l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algn="l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Emplea la evaluación para intervenir en los diferentes ámbitos y momentos de la tarea educativa para mejorar los aprendizajes de sus  alumnos.</a:t>
            </a:r>
          </a:p>
          <a:p>
            <a:pPr algn="l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algn="l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Actúa de manera ética ante la diversidad de situaciones que se presentan en la práctica profesional.</a:t>
            </a:r>
            <a:endParaRPr lang="es-MX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  <a:r>
              <a:rPr lang="es-MX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Docente y Proyecta de mejora. </a:t>
            </a:r>
          </a:p>
          <a:p>
            <a:pPr algn="ctr"/>
            <a:r>
              <a:rPr lang="es-MX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</a:t>
            </a:r>
            <a:r>
              <a:rPr lang="es-MX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Dolores Patricia Segovia Gómez.</a:t>
            </a:r>
          </a:p>
          <a:p>
            <a:pPr algn="ctr"/>
            <a:r>
              <a:rPr lang="es-MX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3° “A”</a:t>
            </a:r>
          </a:p>
          <a:p>
            <a:pPr algn="ctr"/>
            <a:r>
              <a:rPr lang="es-MX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Sexto Semestre</a:t>
            </a:r>
          </a:p>
          <a:p>
            <a:pPr algn="ctr"/>
            <a:r>
              <a:rPr lang="es-MX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“Retos para generar ambientes de aprendizaje y equitativos”</a:t>
            </a:r>
          </a:p>
          <a:p>
            <a:pPr algn="ctr"/>
            <a:r>
              <a:rPr lang="es-MX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Presentado por:</a:t>
            </a:r>
          </a:p>
          <a:p>
            <a:pPr algn="ctr"/>
            <a:r>
              <a:rPr lang="es-MX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Lizbeth Horta Almaguer. #10 </a:t>
            </a:r>
          </a:p>
          <a:p>
            <a:pPr algn="ctr"/>
            <a:r>
              <a:rPr lang="es-MX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Saltillo Coahuila,                                                                                                                                                                                    23 de Junio 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26" y="0"/>
            <a:ext cx="1018347" cy="124931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C0C7E6C-FE69-4BCC-B91A-5974283FC6A7}"/>
              </a:ext>
            </a:extLst>
          </p:cNvPr>
          <p:cNvSpPr txBox="1"/>
          <p:nvPr/>
        </p:nvSpPr>
        <p:spPr>
          <a:xfrm>
            <a:off x="3105663" y="1312441"/>
            <a:ext cx="5980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Evidencia integradora </a:t>
            </a:r>
          </a:p>
        </p:txBody>
      </p:sp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E2CE81-3991-4407-A40D-FEC880546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899819"/>
              </p:ext>
            </p:extLst>
          </p:nvPr>
        </p:nvGraphicFramePr>
        <p:xfrm>
          <a:off x="311728" y="187036"/>
          <a:ext cx="11617038" cy="6463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5096">
                  <a:extLst>
                    <a:ext uri="{9D8B030D-6E8A-4147-A177-3AD203B41FA5}">
                      <a16:colId xmlns:a16="http://schemas.microsoft.com/office/drawing/2014/main" val="2219047748"/>
                    </a:ext>
                  </a:extLst>
                </a:gridCol>
                <a:gridCol w="1909189">
                  <a:extLst>
                    <a:ext uri="{9D8B030D-6E8A-4147-A177-3AD203B41FA5}">
                      <a16:colId xmlns:a16="http://schemas.microsoft.com/office/drawing/2014/main" val="3131337218"/>
                    </a:ext>
                  </a:extLst>
                </a:gridCol>
                <a:gridCol w="2392349">
                  <a:extLst>
                    <a:ext uri="{9D8B030D-6E8A-4147-A177-3AD203B41FA5}">
                      <a16:colId xmlns:a16="http://schemas.microsoft.com/office/drawing/2014/main" val="3395199209"/>
                    </a:ext>
                  </a:extLst>
                </a:gridCol>
                <a:gridCol w="2178914">
                  <a:extLst>
                    <a:ext uri="{9D8B030D-6E8A-4147-A177-3AD203B41FA5}">
                      <a16:colId xmlns:a16="http://schemas.microsoft.com/office/drawing/2014/main" val="4248719427"/>
                    </a:ext>
                  </a:extLst>
                </a:gridCol>
                <a:gridCol w="2753549">
                  <a:extLst>
                    <a:ext uri="{9D8B030D-6E8A-4147-A177-3AD203B41FA5}">
                      <a16:colId xmlns:a16="http://schemas.microsoft.com/office/drawing/2014/main" val="2745579627"/>
                    </a:ext>
                  </a:extLst>
                </a:gridCol>
                <a:gridCol w="142623">
                  <a:extLst>
                    <a:ext uri="{9D8B030D-6E8A-4147-A177-3AD203B41FA5}">
                      <a16:colId xmlns:a16="http://schemas.microsoft.com/office/drawing/2014/main" val="3480893066"/>
                    </a:ext>
                  </a:extLst>
                </a:gridCol>
                <a:gridCol w="38045">
                  <a:extLst>
                    <a:ext uri="{9D8B030D-6E8A-4147-A177-3AD203B41FA5}">
                      <a16:colId xmlns:a16="http://schemas.microsoft.com/office/drawing/2014/main" val="2779898137"/>
                    </a:ext>
                  </a:extLst>
                </a:gridCol>
                <a:gridCol w="117273">
                  <a:extLst>
                    <a:ext uri="{9D8B030D-6E8A-4147-A177-3AD203B41FA5}">
                      <a16:colId xmlns:a16="http://schemas.microsoft.com/office/drawing/2014/main" val="464911720"/>
                    </a:ext>
                  </a:extLst>
                </a:gridCol>
              </a:tblGrid>
              <a:tr h="430922">
                <a:tc gridSpan="6"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RUBRICA PARA EVALUAR UNA PRESENTACIÓN EN POWER POINT 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18" marR="69818" marT="69818" marB="69818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831984"/>
                  </a:ext>
                </a:extLst>
              </a:tr>
              <a:tr h="421690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09" marR="34909" marT="34909" marB="3490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Excelente</a:t>
                      </a:r>
                      <a:endParaRPr lang="es-ES" sz="800">
                        <a:effectLst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10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09" marR="34909" marT="34909" marB="3490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Muy bien</a:t>
                      </a:r>
                      <a:endParaRPr lang="es-ES" sz="800">
                        <a:effectLst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9-8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09" marR="34909" marT="34909" marB="3490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Mejorable</a:t>
                      </a:r>
                      <a:endParaRPr lang="es-ES" sz="800">
                        <a:effectLst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7-6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09" marR="34909" marT="34909" marB="3490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Pobre</a:t>
                      </a:r>
                      <a:endParaRPr lang="es-ES" sz="800">
                        <a:effectLst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5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09" marR="34909" marT="34909" marB="34909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09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3586176"/>
                  </a:ext>
                </a:extLst>
              </a:tr>
              <a:tr h="1286345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Contenidos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br>
                        <a:rPr lang="es-MX" sz="700">
                          <a:effectLst/>
                        </a:rPr>
                      </a:b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Excelente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información presentada es relevante y correcta. El contenido se basa en los materiales del curso y los amplía con otras fuentes.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Muy bien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información presentada es a veces poco relevante y requiere más información. Incluye alguna información adicional obtenida de fuentes diferentes a los materiales del curso.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Mejorable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información presentada es poco relevante en general y faltan muchos contenidos por desarrollar. No incluye información adicional de otras fuentes.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Pobre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No se muestra prácticamente información relevante y los contenidos no están elaborados ni son adecuados al tema. No incluye información de otras fuentes.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356864"/>
                  </a:ext>
                </a:extLst>
              </a:tr>
              <a:tr h="1122106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Imágenes y vídeos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br>
                        <a:rPr lang="es-MX" sz="700">
                          <a:effectLst/>
                        </a:rPr>
                      </a:b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Excelente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Las imágenes, formas y vídeos son adecuados al texto que acompañan y su uso está justificado.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Muy bien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Las imágenes, formas y vídeos tienen, en general, relación con el contenido, pero hay algunos que se desvían del mismo.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Mejorable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Un gran número de imágenes, formas y vídeos no están justificadas y parecen puestas para rellenar.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Pobre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Las imágenes, formas y vídeos no parecen tener relación con los contenidos.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492308"/>
                  </a:ext>
                </a:extLst>
              </a:tr>
              <a:tr h="1122106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Organización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br>
                        <a:rPr lang="es-MX" sz="700">
                          <a:effectLst/>
                        </a:rPr>
                      </a:b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Excelente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El contenido está bien organizado (se utilizan títulos, listas de numeración, viñetas…).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Muy bien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información está, en general, bastante bien organizada, haciendo uso de algunos elementos como títulos, numeración o viñetas.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Mejorable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Los contenidos están un poco desordenados y hay una ausencia general de elementos organizativos como viñetas, listas, títulos.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Pobre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Los contenidos están desorganizados, no existen elementos como viñetas, listas o títulos y el formato resulta bastante confuso.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241399"/>
                  </a:ext>
                </a:extLst>
              </a:tr>
              <a:tr h="1122106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Diseño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br>
                        <a:rPr lang="es-MX" sz="700">
                          <a:effectLst/>
                        </a:rPr>
                      </a:b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Excelente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presentación se lee correctamente, resulta creativa y muestra ideas originales.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Muy bien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presentación en algunos momentos cuesta leer el texto. En general, es bastante atractiva.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Mejorable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Existen varios contenidos que no es posible leer con claridad. La presentación no acaba de captar el interés del público.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Pobre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Gran parte de los contenidos cuestan de leer. La presentación no resulta atractiva.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671585"/>
                  </a:ext>
                </a:extLst>
              </a:tr>
              <a:tr h="957871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Ortografía y gramática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br>
                        <a:rPr lang="es-MX" sz="700">
                          <a:effectLst/>
                        </a:rPr>
                      </a:b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Excelente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presentación no contiene ningún error ortográfico ni gramatical.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Muy bien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presentación tiene algunas frases incoherentes, pero no tiene errores ortográficos.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Mejorable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presentación tiene algunas ideas incoherentes y algunos errores ortográficos y gramaticales.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Pobre</a:t>
                      </a:r>
                      <a:endParaRPr lang="es-ES" sz="800">
                        <a:effectLst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700">
                          <a:effectLst/>
                        </a:rPr>
                      </a:br>
                      <a:r>
                        <a:rPr lang="es-MX" sz="700">
                          <a:effectLst/>
                        </a:rPr>
                        <a:t>La presentación tiene varias frases incoherentes y presenta varios errores ortográficos y gramaticales.</a:t>
                      </a:r>
                      <a:endParaRPr lang="es-E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91" marR="41891" marT="41891" marB="418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7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19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04" y="1865168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179646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educando.</a:t>
            </a:r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1252</Words>
  <Application>Microsoft Office PowerPoint</Application>
  <PresentationFormat>Panorámica</PresentationFormat>
  <Paragraphs>117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Wingdings 3</vt:lpstr>
      <vt:lpstr>Faceta</vt:lpstr>
      <vt:lpstr>Tema de Office</vt:lpstr>
      <vt:lpstr>Escuela Normal de Educación Preescolar del Estado de Coahuila Lic. En Educación Preescolar. 2020 - 2021</vt:lpstr>
      <vt:lpstr>Presentación de PowerPoint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MQ</cp:lastModifiedBy>
  <cp:revision>18</cp:revision>
  <dcterms:created xsi:type="dcterms:W3CDTF">2021-05-31T22:13:47Z</dcterms:created>
  <dcterms:modified xsi:type="dcterms:W3CDTF">2021-06-23T13:43:31Z</dcterms:modified>
</cp:coreProperties>
</file>