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59" r:id="rId4"/>
    <p:sldId id="261" r:id="rId5"/>
    <p:sldId id="263" r:id="rId6"/>
    <p:sldId id="262" r:id="rId7"/>
    <p:sldId id="264" r:id="rId8"/>
    <p:sldId id="265" r:id="rId9"/>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CCFF99"/>
    <a:srgbClr val="CC99FF"/>
    <a:srgbClr val="FFFF99"/>
    <a:srgbClr val="FF66FF"/>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p:scale>
          <a:sx n="106" d="100"/>
          <a:sy n="106" d="100"/>
        </p:scale>
        <p:origin x="-1992" y="-72"/>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272C2C1A-7281-4010-8687-1CBC354213B7}" type="datetimeFigureOut">
              <a:rPr lang="es-MX" smtClean="0"/>
              <a:t>26/06/2021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1C1CB88-7041-44A7-8909-04A8140CD1C8}" type="slidenum">
              <a:rPr lang="es-MX" smtClean="0"/>
              <a:t>‹Nº›</a:t>
            </a:fld>
            <a:endParaRPr lang="es-MX"/>
          </a:p>
        </p:txBody>
      </p:sp>
    </p:spTree>
    <p:extLst>
      <p:ext uri="{BB962C8B-B14F-4D97-AF65-F5344CB8AC3E}">
        <p14:creationId xmlns:p14="http://schemas.microsoft.com/office/powerpoint/2010/main" val="594656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72C2C1A-7281-4010-8687-1CBC354213B7}" type="datetimeFigureOut">
              <a:rPr lang="es-MX" smtClean="0"/>
              <a:t>26/06/2021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1C1CB88-7041-44A7-8909-04A8140CD1C8}" type="slidenum">
              <a:rPr lang="es-MX" smtClean="0"/>
              <a:t>‹Nº›</a:t>
            </a:fld>
            <a:endParaRPr lang="es-MX"/>
          </a:p>
        </p:txBody>
      </p:sp>
    </p:spTree>
    <p:extLst>
      <p:ext uri="{BB962C8B-B14F-4D97-AF65-F5344CB8AC3E}">
        <p14:creationId xmlns:p14="http://schemas.microsoft.com/office/powerpoint/2010/main" val="4196810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72C2C1A-7281-4010-8687-1CBC354213B7}" type="datetimeFigureOut">
              <a:rPr lang="es-MX" smtClean="0"/>
              <a:t>26/06/2021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1C1CB88-7041-44A7-8909-04A8140CD1C8}" type="slidenum">
              <a:rPr lang="es-MX" smtClean="0"/>
              <a:t>‹Nº›</a:t>
            </a:fld>
            <a:endParaRPr lang="es-MX"/>
          </a:p>
        </p:txBody>
      </p:sp>
    </p:spTree>
    <p:extLst>
      <p:ext uri="{BB962C8B-B14F-4D97-AF65-F5344CB8AC3E}">
        <p14:creationId xmlns:p14="http://schemas.microsoft.com/office/powerpoint/2010/main" val="3435220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272C2C1A-7281-4010-8687-1CBC354213B7}" type="datetimeFigureOut">
              <a:rPr lang="es-MX" smtClean="0"/>
              <a:t>26/06/2021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1C1CB88-7041-44A7-8909-04A8140CD1C8}" type="slidenum">
              <a:rPr lang="es-MX" smtClean="0"/>
              <a:t>‹Nº›</a:t>
            </a:fld>
            <a:endParaRPr lang="es-MX"/>
          </a:p>
        </p:txBody>
      </p:sp>
    </p:spTree>
    <p:extLst>
      <p:ext uri="{BB962C8B-B14F-4D97-AF65-F5344CB8AC3E}">
        <p14:creationId xmlns:p14="http://schemas.microsoft.com/office/powerpoint/2010/main" val="28233312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272C2C1A-7281-4010-8687-1CBC354213B7}" type="datetimeFigureOut">
              <a:rPr lang="es-MX" smtClean="0"/>
              <a:t>26/06/2021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71C1CB88-7041-44A7-8909-04A8140CD1C8}" type="slidenum">
              <a:rPr lang="es-MX" smtClean="0"/>
              <a:t>‹Nº›</a:t>
            </a:fld>
            <a:endParaRPr lang="es-MX"/>
          </a:p>
        </p:txBody>
      </p:sp>
    </p:spTree>
    <p:extLst>
      <p:ext uri="{BB962C8B-B14F-4D97-AF65-F5344CB8AC3E}">
        <p14:creationId xmlns:p14="http://schemas.microsoft.com/office/powerpoint/2010/main" val="576050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272C2C1A-7281-4010-8687-1CBC354213B7}" type="datetimeFigureOut">
              <a:rPr lang="es-MX" smtClean="0"/>
              <a:t>26/06/2021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1C1CB88-7041-44A7-8909-04A8140CD1C8}" type="slidenum">
              <a:rPr lang="es-MX" smtClean="0"/>
              <a:t>‹Nº›</a:t>
            </a:fld>
            <a:endParaRPr lang="es-MX"/>
          </a:p>
        </p:txBody>
      </p:sp>
    </p:spTree>
    <p:extLst>
      <p:ext uri="{BB962C8B-B14F-4D97-AF65-F5344CB8AC3E}">
        <p14:creationId xmlns:p14="http://schemas.microsoft.com/office/powerpoint/2010/main" val="2579439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272C2C1A-7281-4010-8687-1CBC354213B7}" type="datetimeFigureOut">
              <a:rPr lang="es-MX" smtClean="0"/>
              <a:t>26/06/2021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71C1CB88-7041-44A7-8909-04A8140CD1C8}" type="slidenum">
              <a:rPr lang="es-MX" smtClean="0"/>
              <a:t>‹Nº›</a:t>
            </a:fld>
            <a:endParaRPr lang="es-MX"/>
          </a:p>
        </p:txBody>
      </p:sp>
    </p:spTree>
    <p:extLst>
      <p:ext uri="{BB962C8B-B14F-4D97-AF65-F5344CB8AC3E}">
        <p14:creationId xmlns:p14="http://schemas.microsoft.com/office/powerpoint/2010/main" val="14707345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272C2C1A-7281-4010-8687-1CBC354213B7}" type="datetimeFigureOut">
              <a:rPr lang="es-MX" smtClean="0"/>
              <a:t>26/06/2021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71C1CB88-7041-44A7-8909-04A8140CD1C8}" type="slidenum">
              <a:rPr lang="es-MX" smtClean="0"/>
              <a:t>‹Nº›</a:t>
            </a:fld>
            <a:endParaRPr lang="es-MX"/>
          </a:p>
        </p:txBody>
      </p:sp>
    </p:spTree>
    <p:extLst>
      <p:ext uri="{BB962C8B-B14F-4D97-AF65-F5344CB8AC3E}">
        <p14:creationId xmlns:p14="http://schemas.microsoft.com/office/powerpoint/2010/main" val="4041333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2C2C1A-7281-4010-8687-1CBC354213B7}" type="datetimeFigureOut">
              <a:rPr lang="es-MX" smtClean="0"/>
              <a:t>26/06/2021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71C1CB88-7041-44A7-8909-04A8140CD1C8}" type="slidenum">
              <a:rPr lang="es-MX" smtClean="0"/>
              <a:t>‹Nº›</a:t>
            </a:fld>
            <a:endParaRPr lang="es-MX"/>
          </a:p>
        </p:txBody>
      </p:sp>
    </p:spTree>
    <p:extLst>
      <p:ext uri="{BB962C8B-B14F-4D97-AF65-F5344CB8AC3E}">
        <p14:creationId xmlns:p14="http://schemas.microsoft.com/office/powerpoint/2010/main" val="5604607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72C2C1A-7281-4010-8687-1CBC354213B7}" type="datetimeFigureOut">
              <a:rPr lang="es-MX" smtClean="0"/>
              <a:t>26/06/2021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1C1CB88-7041-44A7-8909-04A8140CD1C8}" type="slidenum">
              <a:rPr lang="es-MX" smtClean="0"/>
              <a:t>‹Nº›</a:t>
            </a:fld>
            <a:endParaRPr lang="es-MX"/>
          </a:p>
        </p:txBody>
      </p:sp>
    </p:spTree>
    <p:extLst>
      <p:ext uri="{BB962C8B-B14F-4D97-AF65-F5344CB8AC3E}">
        <p14:creationId xmlns:p14="http://schemas.microsoft.com/office/powerpoint/2010/main" val="2647250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272C2C1A-7281-4010-8687-1CBC354213B7}" type="datetimeFigureOut">
              <a:rPr lang="es-MX" smtClean="0"/>
              <a:t>26/06/2021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71C1CB88-7041-44A7-8909-04A8140CD1C8}" type="slidenum">
              <a:rPr lang="es-MX" smtClean="0"/>
              <a:t>‹Nº›</a:t>
            </a:fld>
            <a:endParaRPr lang="es-MX"/>
          </a:p>
        </p:txBody>
      </p:sp>
    </p:spTree>
    <p:extLst>
      <p:ext uri="{BB962C8B-B14F-4D97-AF65-F5344CB8AC3E}">
        <p14:creationId xmlns:p14="http://schemas.microsoft.com/office/powerpoint/2010/main" val="2955694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272C2C1A-7281-4010-8687-1CBC354213B7}" type="datetimeFigureOut">
              <a:rPr lang="es-MX" smtClean="0"/>
              <a:t>26/06/2021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71C1CB88-7041-44A7-8909-04A8140CD1C8}" type="slidenum">
              <a:rPr lang="es-MX" smtClean="0"/>
              <a:t>‹Nº›</a:t>
            </a:fld>
            <a:endParaRPr lang="es-MX"/>
          </a:p>
        </p:txBody>
      </p:sp>
    </p:spTree>
    <p:extLst>
      <p:ext uri="{BB962C8B-B14F-4D97-AF65-F5344CB8AC3E}">
        <p14:creationId xmlns:p14="http://schemas.microsoft.com/office/powerpoint/2010/main" val="20993240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xmlns="" id="{E0B01898-E249-4A36-A9AE-C01D866F1520}"/>
              </a:ext>
            </a:extLst>
          </p:cNvPr>
          <p:cNvPicPr>
            <a:picLocks noChangeAspect="1"/>
          </p:cNvPicPr>
          <p:nvPr/>
        </p:nvPicPr>
        <p:blipFill>
          <a:blip r:embed="rId2"/>
          <a:stretch>
            <a:fillRect/>
          </a:stretch>
        </p:blipFill>
        <p:spPr>
          <a:xfrm>
            <a:off x="0" y="0"/>
            <a:ext cx="6858000" cy="9143999"/>
          </a:xfrm>
          <a:prstGeom prst="rect">
            <a:avLst/>
          </a:prstGeom>
        </p:spPr>
      </p:pic>
      <p:sp>
        <p:nvSpPr>
          <p:cNvPr id="4" name="Rectángulo 3">
            <a:extLst>
              <a:ext uri="{FF2B5EF4-FFF2-40B4-BE49-F238E27FC236}">
                <a16:creationId xmlns:a16="http://schemas.microsoft.com/office/drawing/2014/main" xmlns="" id="{D1E74FE6-0C95-48D0-B8A2-8521C5C83A66}"/>
              </a:ext>
            </a:extLst>
          </p:cNvPr>
          <p:cNvSpPr/>
          <p:nvPr/>
        </p:nvSpPr>
        <p:spPr>
          <a:xfrm>
            <a:off x="365761" y="450166"/>
            <a:ext cx="6077242" cy="8271803"/>
          </a:xfrm>
          <a:prstGeom prst="rect">
            <a:avLst/>
          </a:prstGeom>
          <a:solidFill>
            <a:schemeClr val="bg1"/>
          </a:solidFill>
          <a:ln w="38100" cmpd="thinThick">
            <a:gradFill flip="none" rotWithShape="1">
              <a:gsLst>
                <a:gs pos="10000">
                  <a:srgbClr val="00B0F0"/>
                </a:gs>
                <a:gs pos="74000">
                  <a:srgbClr val="00B0F0"/>
                </a:gs>
                <a:gs pos="83000">
                  <a:srgbClr val="00B0F0"/>
                </a:gs>
                <a:gs pos="100000">
                  <a:srgbClr val="00B0F0"/>
                </a:gs>
              </a:gsLst>
              <a:lin ang="2700000" scaled="1"/>
              <a:tileRect/>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sz="1013" dirty="0"/>
          </a:p>
        </p:txBody>
      </p:sp>
      <p:pic>
        <p:nvPicPr>
          <p:cNvPr id="2049" name="Imagen 2">
            <a:extLst>
              <a:ext uri="{FF2B5EF4-FFF2-40B4-BE49-F238E27FC236}">
                <a16:creationId xmlns:a16="http://schemas.microsoft.com/office/drawing/2014/main" xmlns="" id="{DDFCB4F2-1AB6-4039-ACFC-AEF1B58285D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l="24103" r="20000"/>
          <a:stretch>
            <a:fillRect/>
          </a:stretch>
        </p:blipFill>
        <p:spPr bwMode="auto">
          <a:xfrm>
            <a:off x="5494407" y="503327"/>
            <a:ext cx="887588" cy="1192053"/>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a:extLst>
              <a:ext uri="{FF2B5EF4-FFF2-40B4-BE49-F238E27FC236}">
                <a16:creationId xmlns:a16="http://schemas.microsoft.com/office/drawing/2014/main" xmlns="" id="{45CAD1A4-821A-4B5A-A488-4866EC0C828A}"/>
              </a:ext>
            </a:extLst>
          </p:cNvPr>
          <p:cNvSpPr>
            <a:spLocks noChangeArrowheads="1"/>
          </p:cNvSpPr>
          <p:nvPr/>
        </p:nvSpPr>
        <p:spPr bwMode="auto">
          <a:xfrm>
            <a:off x="304753" y="1449594"/>
            <a:ext cx="6077242" cy="70538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51435" tIns="25718" rIns="51435" bIns="25718"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defTabSz="514350"/>
            <a:r>
              <a:rPr lang="es-MX" altLang="es-MX" sz="2000" b="1" dirty="0">
                <a:latin typeface="Times New Roman" panose="02020603050405020304" pitchFamily="18" charset="0"/>
                <a:ea typeface="Calibri" panose="020F0502020204030204" pitchFamily="34" charset="0"/>
                <a:cs typeface="Times New Roman" panose="02020603050405020304" pitchFamily="18" charset="0"/>
              </a:rPr>
              <a:t>ESCUELA NORMAL DE EDUCACI</a:t>
            </a:r>
            <a:r>
              <a:rPr lang="es-MX" altLang="es-MX" sz="2000" b="1" dirty="0">
                <a:latin typeface="Calibri" panose="020F0502020204030204" pitchFamily="34" charset="0"/>
                <a:ea typeface="Calibri" panose="020F0502020204030204" pitchFamily="34" charset="0"/>
                <a:cs typeface="Times New Roman" panose="02020603050405020304" pitchFamily="18" charset="0"/>
              </a:rPr>
              <a:t>Ó</a:t>
            </a:r>
            <a:r>
              <a:rPr lang="es-MX" altLang="es-MX" sz="2000" b="1" dirty="0">
                <a:latin typeface="Times New Roman" panose="02020603050405020304" pitchFamily="18" charset="0"/>
                <a:ea typeface="Calibri" panose="020F0502020204030204" pitchFamily="34" charset="0"/>
                <a:cs typeface="Times New Roman" panose="02020603050405020304" pitchFamily="18" charset="0"/>
              </a:rPr>
              <a:t>N PREESCOLAR</a:t>
            </a:r>
            <a:endParaRPr lang="es-MX" altLang="es-MX" sz="1000" dirty="0"/>
          </a:p>
          <a:p>
            <a:pPr algn="ctr" defTabSz="514350"/>
            <a:r>
              <a:rPr lang="es-MX" altLang="es-MX" sz="1400" dirty="0">
                <a:latin typeface="Times New Roman" panose="02020603050405020304" pitchFamily="18" charset="0"/>
                <a:ea typeface="Calibri" panose="020F0502020204030204" pitchFamily="34" charset="0"/>
                <a:cs typeface="Times New Roman" panose="02020603050405020304" pitchFamily="18" charset="0"/>
              </a:rPr>
              <a:t>LICENCIATURA EN EDUCACI</a:t>
            </a:r>
            <a:r>
              <a:rPr lang="es-MX" altLang="es-MX" sz="1400" dirty="0">
                <a:latin typeface="Calibri" panose="020F0502020204030204" pitchFamily="34" charset="0"/>
                <a:ea typeface="Calibri" panose="020F0502020204030204" pitchFamily="34" charset="0"/>
                <a:cs typeface="Times New Roman" panose="02020603050405020304" pitchFamily="18" charset="0"/>
              </a:rPr>
              <a:t>Ó</a:t>
            </a:r>
            <a:r>
              <a:rPr lang="es-MX" altLang="es-MX" sz="1400" dirty="0">
                <a:latin typeface="Times New Roman" panose="02020603050405020304" pitchFamily="18" charset="0"/>
                <a:ea typeface="Calibri" panose="020F0502020204030204" pitchFamily="34" charset="0"/>
                <a:cs typeface="Times New Roman" panose="02020603050405020304" pitchFamily="18" charset="0"/>
              </a:rPr>
              <a:t>N PREESCOLAR</a:t>
            </a:r>
          </a:p>
          <a:p>
            <a:pPr algn="ctr" defTabSz="514350"/>
            <a:endParaRPr lang="es-MX" altLang="es-MX" sz="1000" dirty="0"/>
          </a:p>
          <a:p>
            <a:pPr algn="ctr" defTabSz="514350"/>
            <a:endParaRPr lang="es-MX" altLang="es-MX" sz="2000" b="1" i="1" u="sng" dirty="0">
              <a:latin typeface="Times New Roman" panose="02020603050405020304" pitchFamily="18" charset="0"/>
              <a:ea typeface="Calibri" panose="020F0502020204030204" pitchFamily="34" charset="0"/>
              <a:cs typeface="Times New Roman" panose="02020603050405020304" pitchFamily="18" charset="0"/>
            </a:endParaRPr>
          </a:p>
          <a:p>
            <a:pPr algn="ctr" defTabSz="514350"/>
            <a:r>
              <a:rPr lang="es-MX" altLang="es-MX" sz="2000" b="1" i="1" u="sng" dirty="0">
                <a:latin typeface="Times New Roman" panose="02020603050405020304" pitchFamily="18" charset="0"/>
                <a:ea typeface="Calibri" panose="020F0502020204030204" pitchFamily="34" charset="0"/>
                <a:cs typeface="Times New Roman" panose="02020603050405020304" pitchFamily="18" charset="0"/>
              </a:rPr>
              <a:t>EVIDENCIA GLOBAL </a:t>
            </a:r>
            <a:r>
              <a:rPr lang="es-MX" altLang="es-MX" sz="2000" b="1" i="1" u="sng" dirty="0">
                <a:latin typeface="Calibri" panose="020F0502020204030204" pitchFamily="34" charset="0"/>
                <a:ea typeface="Calibri" panose="020F0502020204030204" pitchFamily="34" charset="0"/>
                <a:cs typeface="Times New Roman" panose="02020603050405020304" pitchFamily="18" charset="0"/>
              </a:rPr>
              <a:t>“</a:t>
            </a:r>
            <a:r>
              <a:rPr lang="es-MX" altLang="es-MX" sz="2000" b="1" i="1" u="sng" dirty="0">
                <a:latin typeface="Times New Roman" panose="02020603050405020304" pitchFamily="18" charset="0"/>
                <a:ea typeface="Calibri" panose="020F0502020204030204" pitchFamily="34" charset="0"/>
                <a:cs typeface="Times New Roman" panose="02020603050405020304" pitchFamily="18" charset="0"/>
              </a:rPr>
              <a:t>PLANEACI</a:t>
            </a:r>
            <a:r>
              <a:rPr lang="es-MX" altLang="es-MX" sz="2000" b="1" i="1" u="sng" dirty="0">
                <a:latin typeface="Calibri" panose="020F0502020204030204" pitchFamily="34" charset="0"/>
                <a:ea typeface="Calibri" panose="020F0502020204030204" pitchFamily="34" charset="0"/>
                <a:cs typeface="Times New Roman" panose="02020603050405020304" pitchFamily="18" charset="0"/>
              </a:rPr>
              <a:t>Ó</a:t>
            </a:r>
            <a:r>
              <a:rPr lang="es-MX" altLang="es-MX" sz="2000" b="1" i="1" u="sng" dirty="0">
                <a:latin typeface="Times New Roman" panose="02020603050405020304" pitchFamily="18" charset="0"/>
                <a:ea typeface="Calibri" panose="020F0502020204030204" pitchFamily="34" charset="0"/>
                <a:cs typeface="Times New Roman" panose="02020603050405020304" pitchFamily="18" charset="0"/>
              </a:rPr>
              <a:t>N DID</a:t>
            </a:r>
            <a:r>
              <a:rPr lang="es-MX" altLang="es-MX" sz="2000" b="1" i="1" u="sng" dirty="0">
                <a:latin typeface="Calibri" panose="020F0502020204030204" pitchFamily="34" charset="0"/>
                <a:ea typeface="Calibri" panose="020F0502020204030204" pitchFamily="34" charset="0"/>
                <a:cs typeface="Times New Roman" panose="02020603050405020304" pitchFamily="18" charset="0"/>
              </a:rPr>
              <a:t>Á</a:t>
            </a:r>
            <a:r>
              <a:rPr lang="es-MX" altLang="es-MX" sz="2000" b="1" i="1" u="sng" dirty="0">
                <a:latin typeface="Times New Roman" panose="02020603050405020304" pitchFamily="18" charset="0"/>
                <a:ea typeface="Calibri" panose="020F0502020204030204" pitchFamily="34" charset="0"/>
                <a:cs typeface="Times New Roman" panose="02020603050405020304" pitchFamily="18" charset="0"/>
              </a:rPr>
              <a:t>CTICA</a:t>
            </a:r>
            <a:r>
              <a:rPr lang="es-MX" altLang="es-MX" sz="2000" b="1" i="1" u="sng" dirty="0">
                <a:latin typeface="Calibri" panose="020F0502020204030204" pitchFamily="34" charset="0"/>
                <a:ea typeface="Calibri" panose="020F0502020204030204" pitchFamily="34" charset="0"/>
                <a:cs typeface="Times New Roman" panose="02020603050405020304" pitchFamily="18" charset="0"/>
              </a:rPr>
              <a:t>”</a:t>
            </a:r>
            <a:endParaRPr lang="es-MX" altLang="es-MX" sz="1000" dirty="0"/>
          </a:p>
          <a:p>
            <a:pPr algn="ctr" defTabSz="514350"/>
            <a:endParaRPr lang="es-MX" altLang="es-MX" sz="2000" dirty="0">
              <a:latin typeface="Times New Roman" panose="02020603050405020304" pitchFamily="18" charset="0"/>
              <a:ea typeface="Calibri" panose="020F0502020204030204" pitchFamily="34" charset="0"/>
              <a:cs typeface="Times New Roman" panose="02020603050405020304" pitchFamily="18" charset="0"/>
            </a:endParaRPr>
          </a:p>
          <a:p>
            <a:pPr algn="ctr" defTabSz="514350"/>
            <a:r>
              <a:rPr lang="es-MX" altLang="es-MX" sz="2000" dirty="0">
                <a:latin typeface="Times New Roman" panose="02020603050405020304" pitchFamily="18" charset="0"/>
                <a:ea typeface="Calibri" panose="020F0502020204030204" pitchFamily="34" charset="0"/>
                <a:cs typeface="Times New Roman" panose="02020603050405020304" pitchFamily="18" charset="0"/>
              </a:rPr>
              <a:t>PLANEACI</a:t>
            </a:r>
            <a:r>
              <a:rPr lang="es-MX" altLang="es-MX" sz="2000" dirty="0">
                <a:latin typeface="Calibri" panose="020F0502020204030204" pitchFamily="34" charset="0"/>
                <a:ea typeface="Calibri" panose="020F0502020204030204" pitchFamily="34" charset="0"/>
                <a:cs typeface="Times New Roman" panose="02020603050405020304" pitchFamily="18" charset="0"/>
              </a:rPr>
              <a:t>Ó</a:t>
            </a:r>
            <a:r>
              <a:rPr lang="es-MX" altLang="es-MX" sz="2000" dirty="0">
                <a:latin typeface="Times New Roman" panose="02020603050405020304" pitchFamily="18" charset="0"/>
                <a:ea typeface="Calibri" panose="020F0502020204030204" pitchFamily="34" charset="0"/>
                <a:cs typeface="Times New Roman" panose="02020603050405020304" pitchFamily="18" charset="0"/>
              </a:rPr>
              <a:t>N Y EVALUACI</a:t>
            </a:r>
            <a:r>
              <a:rPr lang="es-MX" altLang="es-MX" sz="2000" dirty="0">
                <a:latin typeface="Calibri" panose="020F0502020204030204" pitchFamily="34" charset="0"/>
                <a:ea typeface="Calibri" panose="020F0502020204030204" pitchFamily="34" charset="0"/>
                <a:cs typeface="Times New Roman" panose="02020603050405020304" pitchFamily="18" charset="0"/>
              </a:rPr>
              <a:t>Ó</a:t>
            </a:r>
            <a:r>
              <a:rPr lang="es-MX" altLang="es-MX" sz="2000" dirty="0">
                <a:latin typeface="Times New Roman" panose="02020603050405020304" pitchFamily="18" charset="0"/>
                <a:ea typeface="Calibri" panose="020F0502020204030204" pitchFamily="34" charset="0"/>
                <a:cs typeface="Times New Roman" panose="02020603050405020304" pitchFamily="18" charset="0"/>
              </a:rPr>
              <a:t>N DE LA ENSE</a:t>
            </a:r>
            <a:r>
              <a:rPr lang="es-MX" altLang="es-MX" sz="2000" dirty="0">
                <a:latin typeface="Calibri" panose="020F0502020204030204" pitchFamily="34" charset="0"/>
                <a:ea typeface="Calibri" panose="020F0502020204030204" pitchFamily="34" charset="0"/>
                <a:cs typeface="Times New Roman" panose="02020603050405020304" pitchFamily="18" charset="0"/>
              </a:rPr>
              <a:t>Ñ</a:t>
            </a:r>
            <a:r>
              <a:rPr lang="es-MX" altLang="es-MX" sz="2000" dirty="0">
                <a:latin typeface="Times New Roman" panose="02020603050405020304" pitchFamily="18" charset="0"/>
                <a:ea typeface="Calibri" panose="020F0502020204030204" pitchFamily="34" charset="0"/>
                <a:cs typeface="Times New Roman" panose="02020603050405020304" pitchFamily="18" charset="0"/>
              </a:rPr>
              <a:t>ANZA Y EL APRENDIZAJE.</a:t>
            </a:r>
            <a:endParaRPr lang="es-MX" altLang="es-MX" sz="1000" dirty="0"/>
          </a:p>
          <a:p>
            <a:pPr algn="ctr" defTabSz="514350"/>
            <a:endParaRPr lang="es-MX" altLang="es-MX" sz="2000" b="1" dirty="0">
              <a:latin typeface="Times New Roman" panose="02020603050405020304" pitchFamily="18" charset="0"/>
              <a:ea typeface="Calibri" panose="020F0502020204030204" pitchFamily="34" charset="0"/>
              <a:cs typeface="Times New Roman" panose="02020603050405020304" pitchFamily="18" charset="0"/>
            </a:endParaRPr>
          </a:p>
          <a:p>
            <a:pPr algn="ctr" defTabSz="514350"/>
            <a:r>
              <a:rPr lang="es-MX" altLang="es-MX" sz="2000" b="1" dirty="0">
                <a:latin typeface="Times New Roman" panose="02020603050405020304" pitchFamily="18" charset="0"/>
                <a:ea typeface="Calibri" panose="020F0502020204030204" pitchFamily="34" charset="0"/>
                <a:cs typeface="Times New Roman" panose="02020603050405020304" pitchFamily="18" charset="0"/>
              </a:rPr>
              <a:t>DOCENTE:</a:t>
            </a:r>
            <a:r>
              <a:rPr lang="es-MX" altLang="es-MX" sz="2000" dirty="0">
                <a:latin typeface="Times New Roman" panose="02020603050405020304" pitchFamily="18" charset="0"/>
                <a:ea typeface="Calibri" panose="020F0502020204030204" pitchFamily="34" charset="0"/>
                <a:cs typeface="Times New Roman" panose="02020603050405020304" pitchFamily="18" charset="0"/>
              </a:rPr>
              <a:t> EVA FABIOLA RUIZ PRADIS</a:t>
            </a:r>
            <a:endParaRPr lang="es-MX" altLang="es-MX" sz="1000" dirty="0"/>
          </a:p>
          <a:p>
            <a:pPr algn="ctr" defTabSz="514350"/>
            <a:endParaRPr lang="es-MX" altLang="es-MX" sz="2000" b="1" dirty="0">
              <a:latin typeface="Times New Roman" panose="02020603050405020304" pitchFamily="18" charset="0"/>
              <a:ea typeface="Calibri" panose="020F0502020204030204" pitchFamily="34" charset="0"/>
              <a:cs typeface="Times New Roman" panose="02020603050405020304" pitchFamily="18" charset="0"/>
            </a:endParaRPr>
          </a:p>
          <a:p>
            <a:pPr algn="ctr" defTabSz="514350"/>
            <a:r>
              <a:rPr lang="es-MX" altLang="es-MX" sz="2000" b="1" dirty="0">
                <a:latin typeface="Times New Roman" panose="02020603050405020304" pitchFamily="18" charset="0"/>
                <a:ea typeface="Calibri" panose="020F0502020204030204" pitchFamily="34" charset="0"/>
                <a:cs typeface="Times New Roman" panose="02020603050405020304" pitchFamily="18" charset="0"/>
              </a:rPr>
              <a:t>ALUMNAS:</a:t>
            </a:r>
            <a:r>
              <a:rPr lang="es-MX" altLang="es-MX" sz="2000" dirty="0">
                <a:latin typeface="Times New Roman" panose="02020603050405020304" pitchFamily="18" charset="0"/>
                <a:ea typeface="Calibri" panose="020F0502020204030204" pitchFamily="34" charset="0"/>
                <a:cs typeface="Times New Roman" panose="02020603050405020304" pitchFamily="18" charset="0"/>
              </a:rPr>
              <a:t> </a:t>
            </a:r>
            <a:endParaRPr lang="es-MX" altLang="es-MX" sz="1000" dirty="0"/>
          </a:p>
          <a:p>
            <a:pPr algn="ctr" defTabSz="514350">
              <a:buFontTx/>
              <a:buChar char="•"/>
            </a:pPr>
            <a:r>
              <a:rPr lang="es-MX" altLang="es-MX" dirty="0">
                <a:solidFill>
                  <a:srgbClr val="000000"/>
                </a:solidFill>
                <a:latin typeface="Calibri" panose="020F0502020204030204" pitchFamily="34" charset="0"/>
                <a:ea typeface="Segoe UI Symbol" panose="020B0502040204020203" pitchFamily="34" charset="0"/>
                <a:cs typeface="Times New Roman" panose="02020603050405020304" pitchFamily="18" charset="0"/>
              </a:rPr>
              <a:t>ESCOBEDO GARCÍA FABIOLA DENISSE </a:t>
            </a:r>
            <a:r>
              <a:rPr lang="es-MX" altLang="es-MX" dirty="0" err="1">
                <a:solidFill>
                  <a:srgbClr val="000000"/>
                </a:solidFill>
                <a:latin typeface="Calibri" panose="020F0502020204030204" pitchFamily="34" charset="0"/>
                <a:ea typeface="Segoe UI Symbol" panose="020B0502040204020203" pitchFamily="34" charset="0"/>
                <a:cs typeface="Times New Roman" panose="02020603050405020304" pitchFamily="18" charset="0"/>
              </a:rPr>
              <a:t>N°</a:t>
            </a:r>
            <a:r>
              <a:rPr lang="es-MX" altLang="es-MX" dirty="0">
                <a:solidFill>
                  <a:srgbClr val="000000"/>
                </a:solidFill>
                <a:latin typeface="Calibri" panose="020F0502020204030204" pitchFamily="34" charset="0"/>
                <a:ea typeface="Segoe UI Symbol" panose="020B0502040204020203" pitchFamily="34" charset="0"/>
                <a:cs typeface="Times New Roman" panose="02020603050405020304" pitchFamily="18" charset="0"/>
              </a:rPr>
              <a:t> 5</a:t>
            </a:r>
            <a:endParaRPr lang="es-MX" altLang="es-MX" sz="1000" dirty="0"/>
          </a:p>
          <a:p>
            <a:pPr algn="ctr" defTabSz="514350">
              <a:buFontTx/>
              <a:buChar char="•"/>
            </a:pPr>
            <a:r>
              <a:rPr lang="es-ES" altLang="es-MX" dirty="0">
                <a:latin typeface="Calibri" panose="020F0502020204030204" pitchFamily="34" charset="0"/>
                <a:ea typeface="Segoe UI Symbol" panose="020B0502040204020203" pitchFamily="34" charset="0"/>
                <a:cs typeface="Times New Roman" panose="02020603050405020304" pitchFamily="18" charset="0"/>
              </a:rPr>
              <a:t>HERNÁNDEZ HERRERA VICTORIA </a:t>
            </a:r>
            <a:r>
              <a:rPr lang="es-MX" altLang="es-MX" dirty="0" err="1">
                <a:solidFill>
                  <a:srgbClr val="000000"/>
                </a:solidFill>
                <a:latin typeface="Calibri" panose="020F0502020204030204" pitchFamily="34" charset="0"/>
                <a:ea typeface="Segoe UI Symbol" panose="020B0502040204020203" pitchFamily="34" charset="0"/>
                <a:cs typeface="Times New Roman" panose="02020603050405020304" pitchFamily="18" charset="0"/>
              </a:rPr>
              <a:t>N°</a:t>
            </a:r>
            <a:r>
              <a:rPr lang="es-MX" altLang="es-MX" dirty="0">
                <a:solidFill>
                  <a:srgbClr val="000000"/>
                </a:solidFill>
                <a:latin typeface="Calibri" panose="020F0502020204030204" pitchFamily="34" charset="0"/>
                <a:ea typeface="Segoe UI Symbol" panose="020B0502040204020203" pitchFamily="34" charset="0"/>
                <a:cs typeface="Times New Roman" panose="02020603050405020304" pitchFamily="18" charset="0"/>
              </a:rPr>
              <a:t> 10</a:t>
            </a:r>
            <a:endParaRPr lang="es-MX" altLang="es-MX" sz="1000" dirty="0"/>
          </a:p>
          <a:p>
            <a:pPr algn="ctr" defTabSz="514350">
              <a:buFontTx/>
              <a:buChar char="•"/>
            </a:pPr>
            <a:r>
              <a:rPr lang="es-MX" altLang="es-MX" dirty="0">
                <a:solidFill>
                  <a:srgbClr val="000000"/>
                </a:solidFill>
                <a:latin typeface="Calibri" panose="020F0502020204030204" pitchFamily="34" charset="0"/>
                <a:ea typeface="Segoe UI Symbol" panose="020B0502040204020203" pitchFamily="34" charset="0"/>
                <a:cs typeface="Times New Roman" panose="02020603050405020304" pitchFamily="18" charset="0"/>
              </a:rPr>
              <a:t>MASCORRO ARELLANO SOFIA ABIGAIL </a:t>
            </a:r>
            <a:r>
              <a:rPr lang="es-MX" altLang="es-MX" dirty="0" err="1">
                <a:solidFill>
                  <a:srgbClr val="000000"/>
                </a:solidFill>
                <a:latin typeface="Calibri" panose="020F0502020204030204" pitchFamily="34" charset="0"/>
                <a:ea typeface="Segoe UI Symbol" panose="020B0502040204020203" pitchFamily="34" charset="0"/>
                <a:cs typeface="Times New Roman" panose="02020603050405020304" pitchFamily="18" charset="0"/>
              </a:rPr>
              <a:t>N°</a:t>
            </a:r>
            <a:r>
              <a:rPr lang="es-MX" altLang="es-MX" dirty="0">
                <a:solidFill>
                  <a:srgbClr val="000000"/>
                </a:solidFill>
                <a:latin typeface="Calibri" panose="020F0502020204030204" pitchFamily="34" charset="0"/>
                <a:ea typeface="Segoe UI Symbol" panose="020B0502040204020203" pitchFamily="34" charset="0"/>
                <a:cs typeface="Times New Roman" panose="02020603050405020304" pitchFamily="18" charset="0"/>
              </a:rPr>
              <a:t> 11</a:t>
            </a:r>
            <a:endParaRPr lang="es-MX" altLang="es-MX" sz="1000" dirty="0"/>
          </a:p>
          <a:p>
            <a:pPr algn="ctr" defTabSz="514350">
              <a:buFontTx/>
              <a:buChar char="•"/>
            </a:pPr>
            <a:r>
              <a:rPr lang="es-MX" altLang="es-MX" dirty="0">
                <a:solidFill>
                  <a:srgbClr val="000000"/>
                </a:solidFill>
                <a:latin typeface="Calibri" panose="020F0502020204030204" pitchFamily="34" charset="0"/>
                <a:ea typeface="Segoe UI Symbol" panose="020B0502040204020203" pitchFamily="34" charset="0"/>
                <a:cs typeface="Times New Roman" panose="02020603050405020304" pitchFamily="18" charset="0"/>
              </a:rPr>
              <a:t>MONTOYA SILVA JULIA YESSENIA </a:t>
            </a:r>
            <a:r>
              <a:rPr lang="es-MX" altLang="es-MX" dirty="0" err="1">
                <a:solidFill>
                  <a:srgbClr val="000000"/>
                </a:solidFill>
                <a:latin typeface="Calibri" panose="020F0502020204030204" pitchFamily="34" charset="0"/>
                <a:ea typeface="Segoe UI Symbol" panose="020B0502040204020203" pitchFamily="34" charset="0"/>
                <a:cs typeface="Times New Roman" panose="02020603050405020304" pitchFamily="18" charset="0"/>
              </a:rPr>
              <a:t>N°</a:t>
            </a:r>
            <a:r>
              <a:rPr lang="es-MX" altLang="es-MX" dirty="0">
                <a:solidFill>
                  <a:srgbClr val="000000"/>
                </a:solidFill>
                <a:latin typeface="Calibri" panose="020F0502020204030204" pitchFamily="34" charset="0"/>
                <a:ea typeface="Segoe UI Symbol" panose="020B0502040204020203" pitchFamily="34" charset="0"/>
                <a:cs typeface="Times New Roman" panose="02020603050405020304" pitchFamily="18" charset="0"/>
              </a:rPr>
              <a:t> 12</a:t>
            </a:r>
            <a:endParaRPr lang="es-MX" altLang="es-MX" sz="1000" dirty="0"/>
          </a:p>
          <a:p>
            <a:pPr algn="ctr" defTabSz="514350">
              <a:buFontTx/>
              <a:buChar char="•"/>
            </a:pPr>
            <a:r>
              <a:rPr lang="es-MX" altLang="es-MX" dirty="0">
                <a:solidFill>
                  <a:srgbClr val="000000"/>
                </a:solidFill>
                <a:latin typeface="Calibri" panose="020F0502020204030204" pitchFamily="34" charset="0"/>
                <a:ea typeface="Segoe UI Symbol" panose="020B0502040204020203" pitchFamily="34" charset="0"/>
                <a:cs typeface="Times New Roman" panose="02020603050405020304" pitchFamily="18" charset="0"/>
              </a:rPr>
              <a:t>REYNOSO PÉREZ NATALY MELISSA </a:t>
            </a:r>
            <a:r>
              <a:rPr lang="es-MX" altLang="es-MX" dirty="0" err="1">
                <a:solidFill>
                  <a:srgbClr val="000000"/>
                </a:solidFill>
                <a:latin typeface="Calibri" panose="020F0502020204030204" pitchFamily="34" charset="0"/>
                <a:ea typeface="Segoe UI Symbol" panose="020B0502040204020203" pitchFamily="34" charset="0"/>
                <a:cs typeface="Times New Roman" panose="02020603050405020304" pitchFamily="18" charset="0"/>
              </a:rPr>
              <a:t>N°</a:t>
            </a:r>
            <a:r>
              <a:rPr lang="es-MX" altLang="es-MX" dirty="0">
                <a:solidFill>
                  <a:srgbClr val="000000"/>
                </a:solidFill>
                <a:latin typeface="Calibri" panose="020F0502020204030204" pitchFamily="34" charset="0"/>
                <a:ea typeface="Segoe UI Symbol" panose="020B0502040204020203" pitchFamily="34" charset="0"/>
                <a:cs typeface="Times New Roman" panose="02020603050405020304" pitchFamily="18" charset="0"/>
              </a:rPr>
              <a:t> 13</a:t>
            </a:r>
            <a:endParaRPr lang="es-MX" altLang="es-MX" sz="1000" dirty="0"/>
          </a:p>
          <a:p>
            <a:pPr algn="ctr" defTabSz="514350">
              <a:buFontTx/>
              <a:buChar char="•"/>
            </a:pPr>
            <a:r>
              <a:rPr lang="es-MX" altLang="es-MX" dirty="0">
                <a:solidFill>
                  <a:srgbClr val="000000"/>
                </a:solidFill>
                <a:latin typeface="Calibri" panose="020F0502020204030204" pitchFamily="34" charset="0"/>
                <a:ea typeface="Segoe UI Symbol" panose="020B0502040204020203" pitchFamily="34" charset="0"/>
                <a:cs typeface="Times New Roman" panose="02020603050405020304" pitchFamily="18" charset="0"/>
              </a:rPr>
              <a:t>SOSA DOMINGUEZ VERENA CONCEPCION </a:t>
            </a:r>
            <a:r>
              <a:rPr lang="es-MX" altLang="es-MX" dirty="0" err="1">
                <a:solidFill>
                  <a:srgbClr val="000000"/>
                </a:solidFill>
                <a:latin typeface="Calibri" panose="020F0502020204030204" pitchFamily="34" charset="0"/>
                <a:ea typeface="Segoe UI Symbol" panose="020B0502040204020203" pitchFamily="34" charset="0"/>
                <a:cs typeface="Times New Roman" panose="02020603050405020304" pitchFamily="18" charset="0"/>
              </a:rPr>
              <a:t>N°</a:t>
            </a:r>
            <a:r>
              <a:rPr lang="es-MX" altLang="es-MX" dirty="0">
                <a:solidFill>
                  <a:srgbClr val="000000"/>
                </a:solidFill>
                <a:latin typeface="Calibri" panose="020F0502020204030204" pitchFamily="34" charset="0"/>
                <a:ea typeface="Segoe UI Symbol" panose="020B0502040204020203" pitchFamily="34" charset="0"/>
                <a:cs typeface="Times New Roman" panose="02020603050405020304" pitchFamily="18" charset="0"/>
              </a:rPr>
              <a:t> 17</a:t>
            </a:r>
            <a:endParaRPr lang="es-MX" altLang="es-MX" sz="1000" dirty="0"/>
          </a:p>
          <a:p>
            <a:pPr algn="ctr" defTabSz="514350">
              <a:buFontTx/>
              <a:buChar char="•"/>
            </a:pPr>
            <a:r>
              <a:rPr lang="es-MX" altLang="es-MX" dirty="0">
                <a:solidFill>
                  <a:srgbClr val="000000"/>
                </a:solidFill>
                <a:latin typeface="Calibri" panose="020F0502020204030204" pitchFamily="34" charset="0"/>
                <a:ea typeface="Segoe UI Symbol" panose="020B0502040204020203" pitchFamily="34" charset="0"/>
                <a:cs typeface="Times New Roman" panose="02020603050405020304" pitchFamily="18" charset="0"/>
              </a:rPr>
              <a:t>VALDES JIMENEZ MARIANA GUADALUPE </a:t>
            </a:r>
            <a:r>
              <a:rPr lang="es-MX" altLang="es-MX" dirty="0" err="1">
                <a:solidFill>
                  <a:srgbClr val="000000"/>
                </a:solidFill>
                <a:latin typeface="Calibri" panose="020F0502020204030204" pitchFamily="34" charset="0"/>
                <a:ea typeface="Segoe UI Symbol" panose="020B0502040204020203" pitchFamily="34" charset="0"/>
                <a:cs typeface="Times New Roman" panose="02020603050405020304" pitchFamily="18" charset="0"/>
              </a:rPr>
              <a:t>N°</a:t>
            </a:r>
            <a:r>
              <a:rPr lang="es-MX" altLang="es-MX" dirty="0">
                <a:solidFill>
                  <a:srgbClr val="000000"/>
                </a:solidFill>
                <a:latin typeface="Calibri" panose="020F0502020204030204" pitchFamily="34" charset="0"/>
                <a:ea typeface="Segoe UI Symbol" panose="020B0502040204020203" pitchFamily="34" charset="0"/>
                <a:cs typeface="Times New Roman" panose="02020603050405020304" pitchFamily="18" charset="0"/>
              </a:rPr>
              <a:t> 19</a:t>
            </a:r>
            <a:endParaRPr lang="es-MX" altLang="es-MX" sz="1000" dirty="0"/>
          </a:p>
          <a:p>
            <a:pPr algn="ctr" defTabSz="514350"/>
            <a:endParaRPr lang="es-MX" altLang="es-MX" sz="2000" dirty="0">
              <a:latin typeface="Times New Roman" panose="02020603050405020304" pitchFamily="18" charset="0"/>
              <a:ea typeface="Calibri" panose="020F0502020204030204" pitchFamily="34" charset="0"/>
              <a:cs typeface="Times New Roman" panose="02020603050405020304" pitchFamily="18" charset="0"/>
            </a:endParaRPr>
          </a:p>
          <a:p>
            <a:pPr algn="ctr" defTabSz="514350"/>
            <a:r>
              <a:rPr lang="es-MX" altLang="es-MX" sz="2000" dirty="0">
                <a:latin typeface="Times New Roman" panose="02020603050405020304" pitchFamily="18" charset="0"/>
                <a:ea typeface="Calibri" panose="020F0502020204030204" pitchFamily="34" charset="0"/>
                <a:cs typeface="Times New Roman" panose="02020603050405020304" pitchFamily="18" charset="0"/>
              </a:rPr>
              <a:t>1° </a:t>
            </a:r>
            <a:r>
              <a:rPr lang="es-MX" altLang="es-MX" sz="2000" dirty="0">
                <a:latin typeface="Calibri" panose="020F0502020204030204" pitchFamily="34" charset="0"/>
                <a:ea typeface="Calibri" panose="020F0502020204030204" pitchFamily="34" charset="0"/>
                <a:cs typeface="Times New Roman" panose="02020603050405020304" pitchFamily="18" charset="0"/>
              </a:rPr>
              <a:t>“</a:t>
            </a:r>
            <a:r>
              <a:rPr lang="es-MX" altLang="es-MX" sz="2000" dirty="0">
                <a:latin typeface="Times New Roman" panose="02020603050405020304" pitchFamily="18" charset="0"/>
                <a:ea typeface="Calibri" panose="020F0502020204030204" pitchFamily="34" charset="0"/>
                <a:cs typeface="Times New Roman" panose="02020603050405020304" pitchFamily="18" charset="0"/>
              </a:rPr>
              <a:t>C</a:t>
            </a:r>
            <a:r>
              <a:rPr lang="es-MX" altLang="es-MX" sz="2000" dirty="0">
                <a:latin typeface="Calibri" panose="020F0502020204030204" pitchFamily="34" charset="0"/>
                <a:ea typeface="Calibri" panose="020F0502020204030204" pitchFamily="34" charset="0"/>
                <a:cs typeface="Times New Roman" panose="02020603050405020304" pitchFamily="18" charset="0"/>
              </a:rPr>
              <a:t>’’</a:t>
            </a:r>
            <a:r>
              <a:rPr lang="es-MX" altLang="es-MX" sz="2000" dirty="0">
                <a:latin typeface="Times New Roman" panose="02020603050405020304" pitchFamily="18" charset="0"/>
                <a:ea typeface="Calibri" panose="020F0502020204030204" pitchFamily="34" charset="0"/>
                <a:cs typeface="Times New Roman" panose="02020603050405020304" pitchFamily="18" charset="0"/>
              </a:rPr>
              <a:t>              </a:t>
            </a:r>
            <a:endParaRPr lang="es-MX" altLang="es-MX" sz="1000" dirty="0"/>
          </a:p>
          <a:p>
            <a:pPr algn="ctr" defTabSz="514350"/>
            <a:endParaRPr lang="es-MX" altLang="es-MX" sz="500" dirty="0">
              <a:latin typeface="Times New Roman" panose="02020603050405020304" pitchFamily="18" charset="0"/>
              <a:ea typeface="Calibri" panose="020F0502020204030204" pitchFamily="34" charset="0"/>
              <a:cs typeface="Times New Roman" panose="02020603050405020304" pitchFamily="18" charset="0"/>
            </a:endParaRPr>
          </a:p>
          <a:p>
            <a:pPr algn="ctr" defTabSz="514350"/>
            <a:endParaRPr lang="es-MX" altLang="es-MX" sz="500" dirty="0">
              <a:latin typeface="Times New Roman" panose="02020603050405020304" pitchFamily="18" charset="0"/>
              <a:ea typeface="Calibri" panose="020F0502020204030204" pitchFamily="34" charset="0"/>
              <a:cs typeface="Times New Roman" panose="02020603050405020304" pitchFamily="18" charset="0"/>
            </a:endParaRPr>
          </a:p>
          <a:p>
            <a:pPr algn="ctr" defTabSz="514350"/>
            <a:endParaRPr lang="es-MX" altLang="es-MX" sz="500" dirty="0">
              <a:latin typeface="Times New Roman" panose="02020603050405020304" pitchFamily="18" charset="0"/>
              <a:ea typeface="Calibri" panose="020F0502020204030204" pitchFamily="34" charset="0"/>
              <a:cs typeface="Times New Roman" panose="02020603050405020304" pitchFamily="18" charset="0"/>
            </a:endParaRPr>
          </a:p>
          <a:p>
            <a:pPr algn="ctr" defTabSz="514350"/>
            <a:endParaRPr lang="es-MX" altLang="es-MX" sz="500" dirty="0">
              <a:latin typeface="Times New Roman" panose="02020603050405020304" pitchFamily="18" charset="0"/>
              <a:ea typeface="Calibri" panose="020F0502020204030204" pitchFamily="34" charset="0"/>
              <a:cs typeface="Times New Roman" panose="02020603050405020304" pitchFamily="18" charset="0"/>
            </a:endParaRPr>
          </a:p>
          <a:p>
            <a:pPr algn="ctr" defTabSz="514350"/>
            <a:endParaRPr lang="es-MX" altLang="es-MX" sz="500" dirty="0">
              <a:latin typeface="Times New Roman" panose="02020603050405020304" pitchFamily="18" charset="0"/>
              <a:ea typeface="Calibri" panose="020F0502020204030204" pitchFamily="34" charset="0"/>
              <a:cs typeface="Times New Roman" panose="02020603050405020304" pitchFamily="18" charset="0"/>
            </a:endParaRPr>
          </a:p>
          <a:p>
            <a:pPr algn="ctr" defTabSz="514350"/>
            <a:endParaRPr lang="es-MX" altLang="es-MX" sz="500" dirty="0">
              <a:latin typeface="Times New Roman" panose="02020603050405020304" pitchFamily="18" charset="0"/>
              <a:ea typeface="Calibri" panose="020F0502020204030204" pitchFamily="34" charset="0"/>
              <a:cs typeface="Times New Roman" panose="02020603050405020304" pitchFamily="18" charset="0"/>
            </a:endParaRPr>
          </a:p>
          <a:p>
            <a:pPr algn="ctr" defTabSz="514350"/>
            <a:endParaRPr lang="es-MX" altLang="es-MX" sz="500" dirty="0">
              <a:latin typeface="Times New Roman" panose="02020603050405020304" pitchFamily="18" charset="0"/>
              <a:ea typeface="Calibri" panose="020F0502020204030204" pitchFamily="34" charset="0"/>
              <a:cs typeface="Times New Roman" panose="02020603050405020304" pitchFamily="18" charset="0"/>
            </a:endParaRPr>
          </a:p>
          <a:p>
            <a:pPr algn="r" defTabSz="514350"/>
            <a:r>
              <a:rPr lang="es-MX" altLang="es-MX" sz="1000" dirty="0">
                <a:latin typeface="Times New Roman" panose="02020603050405020304" pitchFamily="18" charset="0"/>
                <a:ea typeface="Calibri" panose="020F0502020204030204" pitchFamily="34" charset="0"/>
                <a:cs typeface="Times New Roman" panose="02020603050405020304" pitchFamily="18" charset="0"/>
              </a:rPr>
              <a:t>SALTILLO COAHUILA A 27 DE JUNIO DE 2021</a:t>
            </a:r>
            <a:endParaRPr lang="es-MX" altLang="es-MX" sz="1600" dirty="0"/>
          </a:p>
        </p:txBody>
      </p:sp>
    </p:spTree>
    <p:extLst>
      <p:ext uri="{BB962C8B-B14F-4D97-AF65-F5344CB8AC3E}">
        <p14:creationId xmlns:p14="http://schemas.microsoft.com/office/powerpoint/2010/main" val="246533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xmlns="" id="{B4517102-AE9E-4EBC-AB6D-11615F8BF624}"/>
              </a:ext>
            </a:extLst>
          </p:cNvPr>
          <p:cNvPicPr>
            <a:picLocks noChangeAspect="1"/>
          </p:cNvPicPr>
          <p:nvPr/>
        </p:nvPicPr>
        <p:blipFill>
          <a:blip r:embed="rId2"/>
          <a:stretch>
            <a:fillRect/>
          </a:stretch>
        </p:blipFill>
        <p:spPr>
          <a:xfrm>
            <a:off x="0" y="0"/>
            <a:ext cx="6858000" cy="9144000"/>
          </a:xfrm>
          <a:prstGeom prst="rect">
            <a:avLst/>
          </a:prstGeom>
        </p:spPr>
      </p:pic>
      <p:pic>
        <p:nvPicPr>
          <p:cNvPr id="3" name="Imagen 2">
            <a:extLst>
              <a:ext uri="{FF2B5EF4-FFF2-40B4-BE49-F238E27FC236}">
                <a16:creationId xmlns:a16="http://schemas.microsoft.com/office/drawing/2014/main" xmlns="" id="{38439741-D6DB-4284-80DE-68A5441B71A3}"/>
              </a:ext>
            </a:extLst>
          </p:cNvPr>
          <p:cNvPicPr>
            <a:picLocks noChangeAspect="1"/>
          </p:cNvPicPr>
          <p:nvPr/>
        </p:nvPicPr>
        <p:blipFill>
          <a:blip r:embed="rId3"/>
          <a:stretch>
            <a:fillRect/>
          </a:stretch>
        </p:blipFill>
        <p:spPr>
          <a:xfrm>
            <a:off x="309489" y="211015"/>
            <a:ext cx="6217920" cy="8539089"/>
          </a:xfrm>
          <a:prstGeom prst="rect">
            <a:avLst/>
          </a:prstGeom>
        </p:spPr>
      </p:pic>
      <p:graphicFrame>
        <p:nvGraphicFramePr>
          <p:cNvPr id="4" name="Tabla 4">
            <a:extLst>
              <a:ext uri="{FF2B5EF4-FFF2-40B4-BE49-F238E27FC236}">
                <a16:creationId xmlns:a16="http://schemas.microsoft.com/office/drawing/2014/main" xmlns="" id="{39DCB96E-055E-442D-BCE4-EA213DD4F314}"/>
              </a:ext>
            </a:extLst>
          </p:cNvPr>
          <p:cNvGraphicFramePr>
            <a:graphicFrameLocks noGrp="1"/>
          </p:cNvGraphicFramePr>
          <p:nvPr>
            <p:extLst>
              <p:ext uri="{D42A27DB-BD31-4B8C-83A1-F6EECF244321}">
                <p14:modId xmlns:p14="http://schemas.microsoft.com/office/powerpoint/2010/main" val="46093189"/>
              </p:ext>
            </p:extLst>
          </p:nvPr>
        </p:nvGraphicFramePr>
        <p:xfrm>
          <a:off x="485838" y="736961"/>
          <a:ext cx="5696159" cy="1401328"/>
        </p:xfrm>
        <a:graphic>
          <a:graphicData uri="http://schemas.openxmlformats.org/drawingml/2006/table">
            <a:tbl>
              <a:tblPr firstRow="1" bandRow="1">
                <a:tableStyleId>{5940675A-B579-460E-94D1-54222C63F5DA}</a:tableStyleId>
              </a:tblPr>
              <a:tblGrid>
                <a:gridCol w="5696159">
                  <a:extLst>
                    <a:ext uri="{9D8B030D-6E8A-4147-A177-3AD203B41FA5}">
                      <a16:colId xmlns:a16="http://schemas.microsoft.com/office/drawing/2014/main" xmlns="" val="2327553083"/>
                    </a:ext>
                  </a:extLst>
                </a:gridCol>
              </a:tblGrid>
              <a:tr h="350332">
                <a:tc>
                  <a:txBody>
                    <a:bodyPr/>
                    <a:lstStyle/>
                    <a:p>
                      <a:r>
                        <a:rPr lang="es-MX" sz="900" b="1" dirty="0"/>
                        <a:t>NOMBRE DE LA SITUACIÓN DIDÁCTICA:</a:t>
                      </a:r>
                    </a:p>
                  </a:txBody>
                  <a:tcPr marL="51435" marR="51435" marT="25718" marB="25718">
                    <a:solidFill>
                      <a:srgbClr val="FF66FF"/>
                    </a:solidFill>
                  </a:tcPr>
                </a:tc>
                <a:extLst>
                  <a:ext uri="{0D108BD9-81ED-4DB2-BD59-A6C34878D82A}">
                    <a16:rowId xmlns:a16="http://schemas.microsoft.com/office/drawing/2014/main" xmlns="" val="482127034"/>
                  </a:ext>
                </a:extLst>
              </a:tr>
              <a:tr h="350332">
                <a:tc>
                  <a:txBody>
                    <a:bodyPr/>
                    <a:lstStyle/>
                    <a:p>
                      <a:r>
                        <a:rPr lang="es-MX" sz="900" b="1" dirty="0"/>
                        <a:t>PROPÓSITO DE LA JORNADA DE PRACTICA:</a:t>
                      </a:r>
                    </a:p>
                  </a:txBody>
                  <a:tcPr marL="51435" marR="51435" marT="25718" marB="25718"/>
                </a:tc>
                <a:extLst>
                  <a:ext uri="{0D108BD9-81ED-4DB2-BD59-A6C34878D82A}">
                    <a16:rowId xmlns:a16="http://schemas.microsoft.com/office/drawing/2014/main" xmlns="" val="1778716627"/>
                  </a:ext>
                </a:extLst>
              </a:tr>
              <a:tr h="350332">
                <a:tc>
                  <a:txBody>
                    <a:bodyPr/>
                    <a:lstStyle/>
                    <a:p>
                      <a:r>
                        <a:rPr lang="es-MX" sz="900" b="1" dirty="0"/>
                        <a:t>PROPÓSITO DE LA SITUACIÓN DIDÁCTICA:</a:t>
                      </a:r>
                    </a:p>
                  </a:txBody>
                  <a:tcPr marL="51435" marR="51435" marT="25718" marB="25718"/>
                </a:tc>
                <a:extLst>
                  <a:ext uri="{0D108BD9-81ED-4DB2-BD59-A6C34878D82A}">
                    <a16:rowId xmlns:a16="http://schemas.microsoft.com/office/drawing/2014/main" xmlns="" val="3298642547"/>
                  </a:ext>
                </a:extLst>
              </a:tr>
              <a:tr h="350332">
                <a:tc>
                  <a:txBody>
                    <a:bodyPr/>
                    <a:lstStyle/>
                    <a:p>
                      <a:r>
                        <a:rPr lang="es-MX" sz="900" b="1" dirty="0"/>
                        <a:t>FECHA DE APLICACIÓN: </a:t>
                      </a:r>
                    </a:p>
                  </a:txBody>
                  <a:tcPr marL="51435" marR="51435" marT="25718" marB="25718"/>
                </a:tc>
                <a:extLst>
                  <a:ext uri="{0D108BD9-81ED-4DB2-BD59-A6C34878D82A}">
                    <a16:rowId xmlns:a16="http://schemas.microsoft.com/office/drawing/2014/main" xmlns="" val="1967737526"/>
                  </a:ext>
                </a:extLst>
              </a:tr>
            </a:tbl>
          </a:graphicData>
        </a:graphic>
      </p:graphicFrame>
      <p:graphicFrame>
        <p:nvGraphicFramePr>
          <p:cNvPr id="5" name="Tabla 5">
            <a:extLst>
              <a:ext uri="{FF2B5EF4-FFF2-40B4-BE49-F238E27FC236}">
                <a16:creationId xmlns:a16="http://schemas.microsoft.com/office/drawing/2014/main" xmlns="" id="{2677AFF6-4960-41B1-A1C8-03902D6BA580}"/>
              </a:ext>
            </a:extLst>
          </p:cNvPr>
          <p:cNvGraphicFramePr>
            <a:graphicFrameLocks noGrp="1"/>
          </p:cNvGraphicFramePr>
          <p:nvPr>
            <p:extLst>
              <p:ext uri="{D42A27DB-BD31-4B8C-83A1-F6EECF244321}">
                <p14:modId xmlns:p14="http://schemas.microsoft.com/office/powerpoint/2010/main" val="1239025122"/>
              </p:ext>
            </p:extLst>
          </p:nvPr>
        </p:nvGraphicFramePr>
        <p:xfrm>
          <a:off x="485838" y="2454393"/>
          <a:ext cx="5696160" cy="1346750"/>
        </p:xfrm>
        <a:graphic>
          <a:graphicData uri="http://schemas.openxmlformats.org/drawingml/2006/table">
            <a:tbl>
              <a:tblPr firstRow="1" bandRow="1">
                <a:tableStyleId>{5940675A-B579-460E-94D1-54222C63F5DA}</a:tableStyleId>
              </a:tblPr>
              <a:tblGrid>
                <a:gridCol w="1898720">
                  <a:extLst>
                    <a:ext uri="{9D8B030D-6E8A-4147-A177-3AD203B41FA5}">
                      <a16:colId xmlns:a16="http://schemas.microsoft.com/office/drawing/2014/main" xmlns="" val="2059785891"/>
                    </a:ext>
                  </a:extLst>
                </a:gridCol>
                <a:gridCol w="1898720">
                  <a:extLst>
                    <a:ext uri="{9D8B030D-6E8A-4147-A177-3AD203B41FA5}">
                      <a16:colId xmlns:a16="http://schemas.microsoft.com/office/drawing/2014/main" xmlns="" val="1298903926"/>
                    </a:ext>
                  </a:extLst>
                </a:gridCol>
                <a:gridCol w="1898720">
                  <a:extLst>
                    <a:ext uri="{9D8B030D-6E8A-4147-A177-3AD203B41FA5}">
                      <a16:colId xmlns:a16="http://schemas.microsoft.com/office/drawing/2014/main" xmlns="" val="1469907364"/>
                    </a:ext>
                  </a:extLst>
                </a:gridCol>
              </a:tblGrid>
              <a:tr h="416997">
                <a:tc rowSpan="2">
                  <a:txBody>
                    <a:bodyPr/>
                    <a:lstStyle/>
                    <a:p>
                      <a:pPr algn="ctr"/>
                      <a:r>
                        <a:rPr lang="es-MX" sz="900" b="1" dirty="0">
                          <a:solidFill>
                            <a:schemeClr val="tx1"/>
                          </a:solidFill>
                        </a:rPr>
                        <a:t>CAMPO DE FORMACIÓN ACADEMICA</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CCFF"/>
                    </a:solidFill>
                  </a:tcPr>
                </a:tc>
                <a:tc>
                  <a:txBody>
                    <a:bodyPr/>
                    <a:lstStyle/>
                    <a:p>
                      <a:pPr algn="ctr"/>
                      <a:r>
                        <a:rPr lang="es-MX" sz="900" b="1" dirty="0">
                          <a:solidFill>
                            <a:schemeClr val="tx1"/>
                          </a:solidFill>
                        </a:rPr>
                        <a:t>ORGANIZADOR CURRICULAR 1</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66CCFF"/>
                    </a:solidFill>
                  </a:tcPr>
                </a:tc>
                <a:tc rowSpan="2">
                  <a:txBody>
                    <a:bodyPr/>
                    <a:lstStyle/>
                    <a:p>
                      <a:pPr algn="ctr"/>
                      <a:r>
                        <a:rPr lang="es-MX" sz="900" b="1" dirty="0">
                          <a:solidFill>
                            <a:schemeClr val="tx1"/>
                          </a:solidFill>
                        </a:rPr>
                        <a:t>APRENDIZAJE ESPERADO</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CCFF"/>
                    </a:solidFill>
                  </a:tcPr>
                </a:tc>
                <a:extLst>
                  <a:ext uri="{0D108BD9-81ED-4DB2-BD59-A6C34878D82A}">
                    <a16:rowId xmlns:a16="http://schemas.microsoft.com/office/drawing/2014/main" xmlns="" val="28256941"/>
                  </a:ext>
                </a:extLst>
              </a:tr>
              <a:tr h="256378">
                <a:tc vMerge="1">
                  <a:txBody>
                    <a:bodyPr/>
                    <a:lstStyle/>
                    <a:p>
                      <a:endParaRPr lang="es-MX"/>
                    </a:p>
                  </a:txBody>
                  <a:tcPr/>
                </a:tc>
                <a:tc>
                  <a:txBody>
                    <a:bodyPr/>
                    <a:lstStyle/>
                    <a:p>
                      <a:pPr algn="ctr"/>
                      <a:endParaRPr lang="es-MX" sz="900" b="1" dirty="0">
                        <a:solidFill>
                          <a:schemeClr val="tx1"/>
                        </a:solidFill>
                      </a:endParaRP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xmlns="" val="276898042"/>
                  </a:ext>
                </a:extLst>
              </a:tr>
              <a:tr h="416997">
                <a:tc rowSpan="2">
                  <a:txBody>
                    <a:bodyPr/>
                    <a:lstStyle/>
                    <a:p>
                      <a:pPr algn="ctr"/>
                      <a:r>
                        <a:rPr lang="es-MX" sz="900" b="1" dirty="0">
                          <a:solidFill>
                            <a:schemeClr val="tx1"/>
                          </a:solidFill>
                        </a:rPr>
                        <a:t>Lenguaje y comunicación</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900" b="1" dirty="0">
                          <a:solidFill>
                            <a:schemeClr val="tx1"/>
                          </a:solidFill>
                        </a:rPr>
                        <a:t>ORGANIZADOR CURRICULAR 2</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CCFF"/>
                    </a:solidFill>
                  </a:tcPr>
                </a:tc>
                <a:tc rowSpan="2">
                  <a:txBody>
                    <a:bodyPr/>
                    <a:lstStyle/>
                    <a:p>
                      <a:pPr algn="ctr"/>
                      <a:r>
                        <a:rPr lang="es-MX" sz="900" dirty="0" smtClean="0"/>
                        <a:t>•</a:t>
                      </a:r>
                      <a:r>
                        <a:rPr lang="es-MX" sz="1000" dirty="0" smtClean="0"/>
                        <a:t>Expresa con eficacia sus ideas acerca de diversos temas y atiende lo que se dice en interacciones con otras personas.</a:t>
                      </a:r>
                      <a:endParaRPr lang="es-MX" sz="1000" b="1" dirty="0">
                        <a:solidFill>
                          <a:schemeClr val="tx1"/>
                        </a:solidFill>
                      </a:endParaRP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62102920"/>
                  </a:ext>
                </a:extLst>
              </a:tr>
              <a:tr h="256378">
                <a:tc vMerge="1">
                  <a:txBody>
                    <a:bodyPr/>
                    <a:lstStyle/>
                    <a:p>
                      <a:endParaRPr lang="es-MX"/>
                    </a:p>
                  </a:txBody>
                  <a:tcPr/>
                </a:tc>
                <a:tc>
                  <a:txBody>
                    <a:bodyPr/>
                    <a:lstStyle/>
                    <a:p>
                      <a:pPr algn="ctr"/>
                      <a:endParaRPr lang="es-MX" sz="900" b="1" dirty="0">
                        <a:solidFill>
                          <a:schemeClr val="tx1"/>
                        </a:solidFill>
                      </a:endParaRP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xmlns="" val="4122073942"/>
                  </a:ext>
                </a:extLst>
              </a:tr>
            </a:tbl>
          </a:graphicData>
        </a:graphic>
      </p:graphicFrame>
      <p:graphicFrame>
        <p:nvGraphicFramePr>
          <p:cNvPr id="6" name="Tabla 5">
            <a:extLst>
              <a:ext uri="{FF2B5EF4-FFF2-40B4-BE49-F238E27FC236}">
                <a16:creationId xmlns:a16="http://schemas.microsoft.com/office/drawing/2014/main" xmlns="" id="{B2BBE76F-F2E6-492D-B8D7-27D045A2AE66}"/>
              </a:ext>
            </a:extLst>
          </p:cNvPr>
          <p:cNvGraphicFramePr>
            <a:graphicFrameLocks noGrp="1"/>
          </p:cNvGraphicFramePr>
          <p:nvPr>
            <p:extLst>
              <p:ext uri="{D42A27DB-BD31-4B8C-83A1-F6EECF244321}">
                <p14:modId xmlns:p14="http://schemas.microsoft.com/office/powerpoint/2010/main" val="2373858499"/>
              </p:ext>
            </p:extLst>
          </p:nvPr>
        </p:nvGraphicFramePr>
        <p:xfrm>
          <a:off x="485838" y="4073035"/>
          <a:ext cx="5696160" cy="2057947"/>
        </p:xfrm>
        <a:graphic>
          <a:graphicData uri="http://schemas.openxmlformats.org/drawingml/2006/table">
            <a:tbl>
              <a:tblPr firstRow="1" bandRow="1">
                <a:tableStyleId>{5940675A-B579-460E-94D1-54222C63F5DA}</a:tableStyleId>
              </a:tblPr>
              <a:tblGrid>
                <a:gridCol w="1898720">
                  <a:extLst>
                    <a:ext uri="{9D8B030D-6E8A-4147-A177-3AD203B41FA5}">
                      <a16:colId xmlns:a16="http://schemas.microsoft.com/office/drawing/2014/main" xmlns="" val="2059785891"/>
                    </a:ext>
                  </a:extLst>
                </a:gridCol>
                <a:gridCol w="1898720">
                  <a:extLst>
                    <a:ext uri="{9D8B030D-6E8A-4147-A177-3AD203B41FA5}">
                      <a16:colId xmlns:a16="http://schemas.microsoft.com/office/drawing/2014/main" xmlns="" val="1298903926"/>
                    </a:ext>
                  </a:extLst>
                </a:gridCol>
                <a:gridCol w="1898720">
                  <a:extLst>
                    <a:ext uri="{9D8B030D-6E8A-4147-A177-3AD203B41FA5}">
                      <a16:colId xmlns:a16="http://schemas.microsoft.com/office/drawing/2014/main" xmlns="" val="1469907364"/>
                    </a:ext>
                  </a:extLst>
                </a:gridCol>
              </a:tblGrid>
              <a:tr h="393178">
                <a:tc rowSpan="2">
                  <a:txBody>
                    <a:bodyPr/>
                    <a:lstStyle/>
                    <a:p>
                      <a:pPr algn="ctr"/>
                      <a:r>
                        <a:rPr lang="es-MX" sz="1000" b="1" dirty="0">
                          <a:solidFill>
                            <a:schemeClr val="tx1"/>
                          </a:solidFill>
                        </a:rPr>
                        <a:t>CAMPO DE FORMACIÓN ACADEMICA</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a:txBody>
                    <a:bodyPr/>
                    <a:lstStyle/>
                    <a:p>
                      <a:pPr algn="ctr"/>
                      <a:r>
                        <a:rPr lang="es-MX" sz="1000" b="1" dirty="0">
                          <a:solidFill>
                            <a:schemeClr val="tx1"/>
                          </a:solidFill>
                        </a:rPr>
                        <a:t>ORGANIZADOR CURRICULAR 1</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99"/>
                    </a:solidFill>
                  </a:tcPr>
                </a:tc>
                <a:tc rowSpan="2">
                  <a:txBody>
                    <a:bodyPr/>
                    <a:lstStyle/>
                    <a:p>
                      <a:pPr algn="ctr"/>
                      <a:r>
                        <a:rPr lang="es-MX" sz="1000" b="1" dirty="0">
                          <a:solidFill>
                            <a:schemeClr val="tx1"/>
                          </a:solidFill>
                        </a:rPr>
                        <a:t>APRENDIZAJE ESPERADO</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extLst>
                  <a:ext uri="{0D108BD9-81ED-4DB2-BD59-A6C34878D82A}">
                    <a16:rowId xmlns:a16="http://schemas.microsoft.com/office/drawing/2014/main" xmlns="" val="28256941"/>
                  </a:ext>
                </a:extLst>
              </a:tr>
              <a:tr h="241733">
                <a:tc vMerge="1">
                  <a:txBody>
                    <a:bodyPr/>
                    <a:lstStyle/>
                    <a:p>
                      <a:endParaRPr lang="es-MX"/>
                    </a:p>
                  </a:txBody>
                  <a:tcPr/>
                </a:tc>
                <a:tc>
                  <a:txBody>
                    <a:bodyPr/>
                    <a:lstStyle/>
                    <a:p>
                      <a:pPr algn="ctr"/>
                      <a:endParaRPr lang="es-MX" sz="1000" b="1" dirty="0">
                        <a:solidFill>
                          <a:schemeClr val="tx1"/>
                        </a:solidFill>
                      </a:endParaRP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xmlns="" val="276898042"/>
                  </a:ext>
                </a:extLst>
              </a:tr>
              <a:tr h="393178">
                <a:tc rowSpan="2">
                  <a:txBody>
                    <a:bodyPr/>
                    <a:lstStyle/>
                    <a:p>
                      <a:pPr algn="ctr"/>
                      <a:r>
                        <a:rPr lang="es-MX" sz="1000" b="1" dirty="0">
                          <a:solidFill>
                            <a:schemeClr val="tx1"/>
                          </a:solidFill>
                        </a:rPr>
                        <a:t>Educación socioemocional</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000" b="1" dirty="0">
                          <a:solidFill>
                            <a:schemeClr val="tx1"/>
                          </a:solidFill>
                        </a:rPr>
                        <a:t>ORGANIZADOR CURRICULAR 2</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99"/>
                    </a:solidFill>
                  </a:tcPr>
                </a:tc>
                <a:tc rowSpan="2">
                  <a:txBody>
                    <a:bodyPr/>
                    <a:lstStyle/>
                    <a:p>
                      <a:pPr algn="ctr"/>
                      <a:r>
                        <a:rPr lang="es-MX" sz="1000" dirty="0" smtClean="0"/>
                        <a:t>•Produce sonidos al ritmo de la música con distintas partes del cuerpo, instrumentos y otros objetos. </a:t>
                      </a:r>
                    </a:p>
                    <a:p>
                      <a:pPr algn="ctr"/>
                      <a:r>
                        <a:rPr lang="es-MX" sz="1000" dirty="0" smtClean="0"/>
                        <a:t>•Crea y reproduce secuencias de movimientos, gestos y posturas corporales con y sin música, individualmente y en coordinación con otros. </a:t>
                      </a:r>
                      <a:endParaRPr lang="es-MX" sz="1000" b="1" dirty="0">
                        <a:solidFill>
                          <a:schemeClr val="tx1"/>
                        </a:solidFill>
                      </a:endParaRP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62102920"/>
                  </a:ext>
                </a:extLst>
              </a:tr>
              <a:tr h="241733">
                <a:tc vMerge="1">
                  <a:txBody>
                    <a:bodyPr/>
                    <a:lstStyle/>
                    <a:p>
                      <a:endParaRPr lang="es-MX"/>
                    </a:p>
                  </a:txBody>
                  <a:tcPr/>
                </a:tc>
                <a:tc>
                  <a:txBody>
                    <a:bodyPr/>
                    <a:lstStyle/>
                    <a:p>
                      <a:pPr algn="ctr"/>
                      <a:endParaRPr lang="es-MX" sz="1000" b="1" dirty="0">
                        <a:solidFill>
                          <a:schemeClr val="tx1"/>
                        </a:solidFill>
                      </a:endParaRP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xmlns="" val="4122073942"/>
                  </a:ext>
                </a:extLst>
              </a:tr>
            </a:tbl>
          </a:graphicData>
        </a:graphic>
      </p:graphicFrame>
      <p:graphicFrame>
        <p:nvGraphicFramePr>
          <p:cNvPr id="7" name="Tabla 5">
            <a:extLst>
              <a:ext uri="{FF2B5EF4-FFF2-40B4-BE49-F238E27FC236}">
                <a16:creationId xmlns:a16="http://schemas.microsoft.com/office/drawing/2014/main" xmlns="" id="{FF1E3C6D-BB36-473E-BC3F-9902720EE223}"/>
              </a:ext>
            </a:extLst>
          </p:cNvPr>
          <p:cNvGraphicFramePr>
            <a:graphicFrameLocks noGrp="1"/>
          </p:cNvGraphicFramePr>
          <p:nvPr>
            <p:extLst>
              <p:ext uri="{D42A27DB-BD31-4B8C-83A1-F6EECF244321}">
                <p14:modId xmlns:p14="http://schemas.microsoft.com/office/powerpoint/2010/main" val="1854498493"/>
              </p:ext>
            </p:extLst>
          </p:nvPr>
        </p:nvGraphicFramePr>
        <p:xfrm>
          <a:off x="462793" y="6323478"/>
          <a:ext cx="5696160" cy="1685582"/>
        </p:xfrm>
        <a:graphic>
          <a:graphicData uri="http://schemas.openxmlformats.org/drawingml/2006/table">
            <a:tbl>
              <a:tblPr firstRow="1" bandRow="1">
                <a:tableStyleId>{5940675A-B579-460E-94D1-54222C63F5DA}</a:tableStyleId>
              </a:tblPr>
              <a:tblGrid>
                <a:gridCol w="1898720">
                  <a:extLst>
                    <a:ext uri="{9D8B030D-6E8A-4147-A177-3AD203B41FA5}">
                      <a16:colId xmlns:a16="http://schemas.microsoft.com/office/drawing/2014/main" xmlns="" val="2059785891"/>
                    </a:ext>
                  </a:extLst>
                </a:gridCol>
                <a:gridCol w="1898720">
                  <a:extLst>
                    <a:ext uri="{9D8B030D-6E8A-4147-A177-3AD203B41FA5}">
                      <a16:colId xmlns:a16="http://schemas.microsoft.com/office/drawing/2014/main" xmlns="" val="1298903926"/>
                    </a:ext>
                  </a:extLst>
                </a:gridCol>
                <a:gridCol w="1898720">
                  <a:extLst>
                    <a:ext uri="{9D8B030D-6E8A-4147-A177-3AD203B41FA5}">
                      <a16:colId xmlns:a16="http://schemas.microsoft.com/office/drawing/2014/main" xmlns="" val="1469907364"/>
                    </a:ext>
                  </a:extLst>
                </a:gridCol>
              </a:tblGrid>
              <a:tr h="445713">
                <a:tc rowSpan="2">
                  <a:txBody>
                    <a:bodyPr/>
                    <a:lstStyle/>
                    <a:p>
                      <a:pPr algn="ctr"/>
                      <a:r>
                        <a:rPr lang="es-MX" sz="1000" b="1" dirty="0">
                          <a:solidFill>
                            <a:schemeClr val="tx1"/>
                          </a:solidFill>
                        </a:rPr>
                        <a:t>CAMPO DE FORMACIÓN ACADEMICA</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a:txBody>
                    <a:bodyPr/>
                    <a:lstStyle/>
                    <a:p>
                      <a:pPr algn="ctr"/>
                      <a:r>
                        <a:rPr lang="es-MX" sz="1000" b="1" dirty="0">
                          <a:solidFill>
                            <a:schemeClr val="tx1"/>
                          </a:solidFill>
                        </a:rPr>
                        <a:t>ORGANIZADOR CURRICULAR 1</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FF99"/>
                    </a:solidFill>
                  </a:tcPr>
                </a:tc>
                <a:tc rowSpan="2">
                  <a:txBody>
                    <a:bodyPr/>
                    <a:lstStyle/>
                    <a:p>
                      <a:pPr algn="ctr"/>
                      <a:r>
                        <a:rPr lang="es-MX" sz="1000" b="1" dirty="0">
                          <a:solidFill>
                            <a:schemeClr val="tx1"/>
                          </a:solidFill>
                        </a:rPr>
                        <a:t>APRENDIZAJE ESPERADO</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extLst>
                  <a:ext uri="{0D108BD9-81ED-4DB2-BD59-A6C34878D82A}">
                    <a16:rowId xmlns:a16="http://schemas.microsoft.com/office/drawing/2014/main" xmlns="" val="28256941"/>
                  </a:ext>
                </a:extLst>
              </a:tr>
              <a:tr h="274033">
                <a:tc vMerge="1">
                  <a:txBody>
                    <a:bodyPr/>
                    <a:lstStyle/>
                    <a:p>
                      <a:endParaRPr lang="es-MX"/>
                    </a:p>
                  </a:txBody>
                  <a:tcPr/>
                </a:tc>
                <a:tc>
                  <a:txBody>
                    <a:bodyPr/>
                    <a:lstStyle/>
                    <a:p>
                      <a:pPr algn="ctr"/>
                      <a:endParaRPr lang="es-MX" sz="1000" b="1" dirty="0">
                        <a:solidFill>
                          <a:schemeClr val="tx1"/>
                        </a:solidFill>
                      </a:endParaRP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xmlns="" val="276898042"/>
                  </a:ext>
                </a:extLst>
              </a:tr>
              <a:tr h="445713">
                <a:tc rowSpan="2">
                  <a:txBody>
                    <a:bodyPr/>
                    <a:lstStyle/>
                    <a:p>
                      <a:pPr algn="ctr"/>
                      <a:r>
                        <a:rPr lang="es-MX" sz="1000" b="1" dirty="0">
                          <a:solidFill>
                            <a:schemeClr val="tx1"/>
                          </a:solidFill>
                        </a:rPr>
                        <a:t>Exploración y comprensión del mundo natural y social</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000" b="1" dirty="0">
                          <a:solidFill>
                            <a:schemeClr val="tx1"/>
                          </a:solidFill>
                        </a:rPr>
                        <a:t>ORGANIZADOR CURRICULAR 2</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FF99"/>
                    </a:solidFill>
                  </a:tcPr>
                </a:tc>
                <a:tc rowSpan="2">
                  <a:txBody>
                    <a:bodyPr/>
                    <a:lstStyle/>
                    <a:p>
                      <a:pPr algn="ctr"/>
                      <a:r>
                        <a:rPr lang="es-MX" sz="1000" dirty="0" smtClean="0"/>
                        <a:t>•Obtiene, registra, representa y describe información para responder dudas y ampliar su conocimiento en relación con plantas, animales y otros elementos naturales. </a:t>
                      </a:r>
                      <a:endParaRPr lang="es-MX" sz="1000" b="1" dirty="0">
                        <a:solidFill>
                          <a:schemeClr val="tx1"/>
                        </a:solidFill>
                      </a:endParaRP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62102920"/>
                  </a:ext>
                </a:extLst>
              </a:tr>
              <a:tr h="274033">
                <a:tc vMerge="1">
                  <a:txBody>
                    <a:bodyPr/>
                    <a:lstStyle/>
                    <a:p>
                      <a:endParaRPr lang="es-MX"/>
                    </a:p>
                  </a:txBody>
                  <a:tcPr/>
                </a:tc>
                <a:tc>
                  <a:txBody>
                    <a:bodyPr/>
                    <a:lstStyle/>
                    <a:p>
                      <a:pPr algn="ctr"/>
                      <a:endParaRPr lang="es-MX" sz="1000" b="1" dirty="0">
                        <a:solidFill>
                          <a:schemeClr val="tx1"/>
                        </a:solidFill>
                      </a:endParaRP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xmlns="" val="4122073942"/>
                  </a:ext>
                </a:extLst>
              </a:tr>
            </a:tbl>
          </a:graphicData>
        </a:graphic>
      </p:graphicFrame>
    </p:spTree>
    <p:extLst>
      <p:ext uri="{BB962C8B-B14F-4D97-AF65-F5344CB8AC3E}">
        <p14:creationId xmlns:p14="http://schemas.microsoft.com/office/powerpoint/2010/main" val="22718464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xmlns="" id="{B4517102-AE9E-4EBC-AB6D-11615F8BF624}"/>
              </a:ext>
            </a:extLst>
          </p:cNvPr>
          <p:cNvPicPr>
            <a:picLocks noChangeAspect="1"/>
          </p:cNvPicPr>
          <p:nvPr/>
        </p:nvPicPr>
        <p:blipFill>
          <a:blip r:embed="rId2"/>
          <a:stretch>
            <a:fillRect/>
          </a:stretch>
        </p:blipFill>
        <p:spPr>
          <a:xfrm>
            <a:off x="0" y="0"/>
            <a:ext cx="6857999" cy="9144000"/>
          </a:xfrm>
          <a:prstGeom prst="rect">
            <a:avLst/>
          </a:prstGeom>
        </p:spPr>
      </p:pic>
      <p:pic>
        <p:nvPicPr>
          <p:cNvPr id="3" name="Imagen 2">
            <a:extLst>
              <a:ext uri="{FF2B5EF4-FFF2-40B4-BE49-F238E27FC236}">
                <a16:creationId xmlns:a16="http://schemas.microsoft.com/office/drawing/2014/main" xmlns="" id="{38439741-D6DB-4284-80DE-68A5441B71A3}"/>
              </a:ext>
            </a:extLst>
          </p:cNvPr>
          <p:cNvPicPr>
            <a:picLocks noChangeAspect="1"/>
          </p:cNvPicPr>
          <p:nvPr/>
        </p:nvPicPr>
        <p:blipFill>
          <a:blip r:embed="rId3"/>
          <a:stretch>
            <a:fillRect/>
          </a:stretch>
        </p:blipFill>
        <p:spPr>
          <a:xfrm>
            <a:off x="337625" y="337626"/>
            <a:ext cx="6189784" cy="8510952"/>
          </a:xfrm>
          <a:prstGeom prst="rect">
            <a:avLst/>
          </a:prstGeom>
        </p:spPr>
      </p:pic>
      <p:graphicFrame>
        <p:nvGraphicFramePr>
          <p:cNvPr id="5" name="Tabla 5">
            <a:extLst>
              <a:ext uri="{FF2B5EF4-FFF2-40B4-BE49-F238E27FC236}">
                <a16:creationId xmlns:a16="http://schemas.microsoft.com/office/drawing/2014/main" xmlns="" id="{2677AFF6-4960-41B1-A1C8-03902D6BA580}"/>
              </a:ext>
            </a:extLst>
          </p:cNvPr>
          <p:cNvGraphicFramePr>
            <a:graphicFrameLocks noGrp="1"/>
          </p:cNvGraphicFramePr>
          <p:nvPr>
            <p:extLst>
              <p:ext uri="{D42A27DB-BD31-4B8C-83A1-F6EECF244321}">
                <p14:modId xmlns:p14="http://schemas.microsoft.com/office/powerpoint/2010/main" val="3954619817"/>
              </p:ext>
            </p:extLst>
          </p:nvPr>
        </p:nvGraphicFramePr>
        <p:xfrm>
          <a:off x="565007" y="728738"/>
          <a:ext cx="5624778" cy="1552705"/>
        </p:xfrm>
        <a:graphic>
          <a:graphicData uri="http://schemas.openxmlformats.org/drawingml/2006/table">
            <a:tbl>
              <a:tblPr firstRow="1" bandRow="1">
                <a:tableStyleId>{5940675A-B579-460E-94D1-54222C63F5DA}</a:tableStyleId>
              </a:tblPr>
              <a:tblGrid>
                <a:gridCol w="1874926">
                  <a:extLst>
                    <a:ext uri="{9D8B030D-6E8A-4147-A177-3AD203B41FA5}">
                      <a16:colId xmlns:a16="http://schemas.microsoft.com/office/drawing/2014/main" xmlns="" val="2059785891"/>
                    </a:ext>
                  </a:extLst>
                </a:gridCol>
                <a:gridCol w="1874926">
                  <a:extLst>
                    <a:ext uri="{9D8B030D-6E8A-4147-A177-3AD203B41FA5}">
                      <a16:colId xmlns:a16="http://schemas.microsoft.com/office/drawing/2014/main" xmlns="" val="1298903926"/>
                    </a:ext>
                  </a:extLst>
                </a:gridCol>
                <a:gridCol w="1874926">
                  <a:extLst>
                    <a:ext uri="{9D8B030D-6E8A-4147-A177-3AD203B41FA5}">
                      <a16:colId xmlns:a16="http://schemas.microsoft.com/office/drawing/2014/main" xmlns="" val="1469907364"/>
                    </a:ext>
                  </a:extLst>
                </a:gridCol>
              </a:tblGrid>
              <a:tr h="363426">
                <a:tc rowSpan="2">
                  <a:txBody>
                    <a:bodyPr/>
                    <a:lstStyle/>
                    <a:p>
                      <a:pPr algn="ctr"/>
                      <a:r>
                        <a:rPr lang="es-MX" sz="1000" b="1" dirty="0">
                          <a:solidFill>
                            <a:schemeClr val="tx1"/>
                          </a:solidFill>
                        </a:rPr>
                        <a:t>CAMPO DE FORMACIÓN ACADEMICA</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tc>
                  <a:txBody>
                    <a:bodyPr/>
                    <a:lstStyle/>
                    <a:p>
                      <a:pPr algn="ctr"/>
                      <a:r>
                        <a:rPr lang="es-MX" sz="1000" b="1" dirty="0">
                          <a:solidFill>
                            <a:schemeClr val="tx1"/>
                          </a:solidFill>
                        </a:rPr>
                        <a:t>ORGANIZADOR CURRICULAR 1</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CC99FF"/>
                    </a:solidFill>
                  </a:tcPr>
                </a:tc>
                <a:tc rowSpan="2">
                  <a:txBody>
                    <a:bodyPr/>
                    <a:lstStyle/>
                    <a:p>
                      <a:pPr algn="ctr"/>
                      <a:r>
                        <a:rPr lang="es-MX" sz="1000" b="1" dirty="0">
                          <a:solidFill>
                            <a:schemeClr val="tx1"/>
                          </a:solidFill>
                        </a:rPr>
                        <a:t>APRENDIZAJE ESPERADO</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extLst>
                  <a:ext uri="{0D108BD9-81ED-4DB2-BD59-A6C34878D82A}">
                    <a16:rowId xmlns:a16="http://schemas.microsoft.com/office/drawing/2014/main" xmlns="" val="28256941"/>
                  </a:ext>
                </a:extLst>
              </a:tr>
              <a:tr h="223443">
                <a:tc vMerge="1">
                  <a:txBody>
                    <a:bodyPr/>
                    <a:lstStyle/>
                    <a:p>
                      <a:endParaRPr lang="es-MX"/>
                    </a:p>
                  </a:txBody>
                  <a:tcPr/>
                </a:tc>
                <a:tc>
                  <a:txBody>
                    <a:bodyPr/>
                    <a:lstStyle/>
                    <a:p>
                      <a:pPr algn="ctr"/>
                      <a:endParaRPr lang="es-MX" sz="1000" b="1" dirty="0">
                        <a:solidFill>
                          <a:schemeClr val="tx1"/>
                        </a:solidFill>
                      </a:endParaRP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xmlns="" val="276898042"/>
                  </a:ext>
                </a:extLst>
              </a:tr>
              <a:tr h="363426">
                <a:tc rowSpan="2">
                  <a:txBody>
                    <a:bodyPr/>
                    <a:lstStyle/>
                    <a:p>
                      <a:pPr algn="ctr"/>
                      <a:r>
                        <a:rPr lang="es-MX" sz="1000" b="1" dirty="0">
                          <a:solidFill>
                            <a:schemeClr val="tx1"/>
                          </a:solidFill>
                        </a:rPr>
                        <a:t>Artes</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000" b="1" dirty="0">
                          <a:solidFill>
                            <a:schemeClr val="tx1"/>
                          </a:solidFill>
                        </a:rPr>
                        <a:t>ORGANIZADOR CURRICULAR 2</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99FF"/>
                    </a:solidFill>
                  </a:tcPr>
                </a:tc>
                <a:tc rowSpan="2">
                  <a:txBody>
                    <a:bodyPr/>
                    <a:lstStyle/>
                    <a:p>
                      <a:pPr marL="171450" indent="-171450" algn="ctr">
                        <a:buFont typeface="Arial" pitchFamily="34" charset="0"/>
                        <a:buChar char="•"/>
                      </a:pPr>
                      <a:r>
                        <a:rPr lang="es-MX" sz="1000" dirty="0" smtClean="0"/>
                        <a:t>Reconoce y expresa características personales: su nombre, cómo es físicamente, qué le gusta, qué no le gusta, qué se le facilita y qué se le dificulta. </a:t>
                      </a:r>
                      <a:endParaRPr lang="es-MX" sz="1000" b="1" dirty="0">
                        <a:solidFill>
                          <a:schemeClr val="tx1"/>
                        </a:solidFill>
                      </a:endParaRP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62102920"/>
                  </a:ext>
                </a:extLst>
              </a:tr>
              <a:tr h="223443">
                <a:tc vMerge="1">
                  <a:txBody>
                    <a:bodyPr/>
                    <a:lstStyle/>
                    <a:p>
                      <a:endParaRPr lang="es-MX"/>
                    </a:p>
                  </a:txBody>
                  <a:tcPr/>
                </a:tc>
                <a:tc>
                  <a:txBody>
                    <a:bodyPr/>
                    <a:lstStyle/>
                    <a:p>
                      <a:pPr algn="ctr"/>
                      <a:endParaRPr lang="es-MX" sz="1000" b="1" dirty="0">
                        <a:solidFill>
                          <a:schemeClr val="tx1"/>
                        </a:solidFill>
                      </a:endParaRP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xmlns="" val="4122073942"/>
                  </a:ext>
                </a:extLst>
              </a:tr>
            </a:tbl>
          </a:graphicData>
        </a:graphic>
      </p:graphicFrame>
      <p:graphicFrame>
        <p:nvGraphicFramePr>
          <p:cNvPr id="6" name="Tabla 5">
            <a:extLst>
              <a:ext uri="{FF2B5EF4-FFF2-40B4-BE49-F238E27FC236}">
                <a16:creationId xmlns:a16="http://schemas.microsoft.com/office/drawing/2014/main" xmlns="" id="{B2BBE76F-F2E6-492D-B8D7-27D045A2AE66}"/>
              </a:ext>
            </a:extLst>
          </p:cNvPr>
          <p:cNvGraphicFramePr>
            <a:graphicFrameLocks noGrp="1"/>
          </p:cNvGraphicFramePr>
          <p:nvPr>
            <p:extLst>
              <p:ext uri="{D42A27DB-BD31-4B8C-83A1-F6EECF244321}">
                <p14:modId xmlns:p14="http://schemas.microsoft.com/office/powerpoint/2010/main" val="1064855287"/>
              </p:ext>
            </p:extLst>
          </p:nvPr>
        </p:nvGraphicFramePr>
        <p:xfrm>
          <a:off x="565007" y="2219912"/>
          <a:ext cx="5624778" cy="1463779"/>
        </p:xfrm>
        <a:graphic>
          <a:graphicData uri="http://schemas.openxmlformats.org/drawingml/2006/table">
            <a:tbl>
              <a:tblPr firstRow="1" bandRow="1">
                <a:tableStyleId>{5940675A-B579-460E-94D1-54222C63F5DA}</a:tableStyleId>
              </a:tblPr>
              <a:tblGrid>
                <a:gridCol w="1874926">
                  <a:extLst>
                    <a:ext uri="{9D8B030D-6E8A-4147-A177-3AD203B41FA5}">
                      <a16:colId xmlns:a16="http://schemas.microsoft.com/office/drawing/2014/main" xmlns="" val="2059785891"/>
                    </a:ext>
                  </a:extLst>
                </a:gridCol>
                <a:gridCol w="1874926">
                  <a:extLst>
                    <a:ext uri="{9D8B030D-6E8A-4147-A177-3AD203B41FA5}">
                      <a16:colId xmlns:a16="http://schemas.microsoft.com/office/drawing/2014/main" xmlns="" val="1298903926"/>
                    </a:ext>
                  </a:extLst>
                </a:gridCol>
                <a:gridCol w="1874926">
                  <a:extLst>
                    <a:ext uri="{9D8B030D-6E8A-4147-A177-3AD203B41FA5}">
                      <a16:colId xmlns:a16="http://schemas.microsoft.com/office/drawing/2014/main" xmlns="" val="1469907364"/>
                    </a:ext>
                  </a:extLst>
                </a:gridCol>
              </a:tblGrid>
              <a:tr h="402735">
                <a:tc rowSpan="2">
                  <a:txBody>
                    <a:bodyPr/>
                    <a:lstStyle/>
                    <a:p>
                      <a:pPr algn="ctr"/>
                      <a:r>
                        <a:rPr lang="es-MX" sz="1000" b="1" dirty="0">
                          <a:solidFill>
                            <a:schemeClr val="tx1"/>
                          </a:solidFill>
                        </a:rPr>
                        <a:t>CAMPO DE FORMACIÓN ACADEMICA</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lang="es-MX" sz="1000" b="1" dirty="0">
                          <a:solidFill>
                            <a:schemeClr val="tx1"/>
                          </a:solidFill>
                        </a:rPr>
                        <a:t>ORGANIZADOR CURRICULAR 1</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99"/>
                    </a:solidFill>
                  </a:tcPr>
                </a:tc>
                <a:tc rowSpan="2">
                  <a:txBody>
                    <a:bodyPr/>
                    <a:lstStyle/>
                    <a:p>
                      <a:pPr algn="ctr"/>
                      <a:r>
                        <a:rPr lang="es-MX" sz="1000" b="1" dirty="0">
                          <a:solidFill>
                            <a:schemeClr val="tx1"/>
                          </a:solidFill>
                        </a:rPr>
                        <a:t>APRENDIZAJE ESPERADO</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xmlns="" val="28256941"/>
                  </a:ext>
                </a:extLst>
              </a:tr>
              <a:tr h="247608">
                <a:tc vMerge="1">
                  <a:txBody>
                    <a:bodyPr/>
                    <a:lstStyle/>
                    <a:p>
                      <a:endParaRPr lang="es-MX"/>
                    </a:p>
                  </a:txBody>
                  <a:tcPr/>
                </a:tc>
                <a:tc>
                  <a:txBody>
                    <a:bodyPr/>
                    <a:lstStyle/>
                    <a:p>
                      <a:pPr algn="ctr"/>
                      <a:endParaRPr lang="es-MX" sz="1000" b="1" dirty="0">
                        <a:solidFill>
                          <a:schemeClr val="tx1"/>
                        </a:solidFill>
                      </a:endParaRP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xmlns="" val="276898042"/>
                  </a:ext>
                </a:extLst>
              </a:tr>
              <a:tr h="402735">
                <a:tc rowSpan="2">
                  <a:txBody>
                    <a:bodyPr/>
                    <a:lstStyle/>
                    <a:p>
                      <a:pPr algn="ctr"/>
                      <a:r>
                        <a:rPr lang="es-MX" sz="1000" b="1" dirty="0">
                          <a:solidFill>
                            <a:schemeClr val="tx1"/>
                          </a:solidFill>
                        </a:rPr>
                        <a:t>Pensamiento matemático</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s-MX" sz="1000" b="1" dirty="0">
                          <a:solidFill>
                            <a:schemeClr val="tx1"/>
                          </a:solidFill>
                        </a:rPr>
                        <a:t>ORGANIZADOR CURRICULAR 2</a:t>
                      </a: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rowSpan="2">
                  <a:txBody>
                    <a:bodyPr/>
                    <a:lstStyle/>
                    <a:p>
                      <a:pPr algn="ctr"/>
                      <a:r>
                        <a:rPr lang="es-MX" sz="1000" dirty="0" smtClean="0"/>
                        <a:t>•Resuelve problemas a través del conteo y con acciones sobre las colecciones. </a:t>
                      </a:r>
                    </a:p>
                    <a:p>
                      <a:pPr algn="ctr"/>
                      <a:r>
                        <a:rPr lang="es-MX" sz="1000" dirty="0" smtClean="0"/>
                        <a:t>•Cuenta colecciones no mayores a 20 elementos</a:t>
                      </a:r>
                      <a:endParaRPr lang="es-MX" sz="1000" b="1" dirty="0">
                        <a:solidFill>
                          <a:schemeClr val="tx1"/>
                        </a:solidFill>
                      </a:endParaRP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2562102920"/>
                  </a:ext>
                </a:extLst>
              </a:tr>
              <a:tr h="247608">
                <a:tc vMerge="1">
                  <a:txBody>
                    <a:bodyPr/>
                    <a:lstStyle/>
                    <a:p>
                      <a:endParaRPr lang="es-MX"/>
                    </a:p>
                  </a:txBody>
                  <a:tcPr/>
                </a:tc>
                <a:tc>
                  <a:txBody>
                    <a:bodyPr/>
                    <a:lstStyle/>
                    <a:p>
                      <a:pPr algn="ctr"/>
                      <a:endParaRPr lang="es-MX" sz="1000" b="1" dirty="0">
                        <a:solidFill>
                          <a:schemeClr val="tx1"/>
                        </a:solidFill>
                      </a:endParaRPr>
                    </a:p>
                  </a:txBody>
                  <a:tcPr marL="51435" marR="51435" marT="25718" marB="2571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s-MX"/>
                    </a:p>
                  </a:txBody>
                  <a:tcPr/>
                </a:tc>
                <a:extLst>
                  <a:ext uri="{0D108BD9-81ED-4DB2-BD59-A6C34878D82A}">
                    <a16:rowId xmlns:a16="http://schemas.microsoft.com/office/drawing/2014/main" xmlns="" val="4122073942"/>
                  </a:ext>
                </a:extLst>
              </a:tr>
            </a:tbl>
          </a:graphicData>
        </a:graphic>
      </p:graphicFrame>
      <p:sp>
        <p:nvSpPr>
          <p:cNvPr id="11" name="CuadroTexto 10">
            <a:extLst>
              <a:ext uri="{FF2B5EF4-FFF2-40B4-BE49-F238E27FC236}">
                <a16:creationId xmlns:a16="http://schemas.microsoft.com/office/drawing/2014/main" xmlns="" id="{E5637C90-F2A6-43D0-A73C-8A9FE778E3DD}"/>
              </a:ext>
            </a:extLst>
          </p:cNvPr>
          <p:cNvSpPr txBox="1"/>
          <p:nvPr/>
        </p:nvSpPr>
        <p:spPr>
          <a:xfrm>
            <a:off x="2846358" y="3879186"/>
            <a:ext cx="1172317" cy="248209"/>
          </a:xfrm>
          <a:prstGeom prst="rect">
            <a:avLst/>
          </a:prstGeom>
          <a:noFill/>
        </p:spPr>
        <p:txBody>
          <a:bodyPr wrap="square">
            <a:spAutoFit/>
          </a:bodyPr>
          <a:lstStyle/>
          <a:p>
            <a:pPr algn="ctr"/>
            <a:r>
              <a:rPr lang="es-MX" sz="1013" b="1" dirty="0">
                <a:effectLst>
                  <a:glow rad="228600">
                    <a:schemeClr val="accent4">
                      <a:satMod val="175000"/>
                      <a:alpha val="40000"/>
                    </a:schemeClr>
                  </a:glow>
                </a:effectLst>
                <a:latin typeface="Segoe UI Symbol" panose="020B0502040204020203" pitchFamily="34" charset="0"/>
                <a:ea typeface="Segoe UI Symbol" panose="020B0502040204020203" pitchFamily="34" charset="0"/>
                <a:cs typeface="Times New Roman" panose="02020603050405020304" pitchFamily="18" charset="0"/>
              </a:rPr>
              <a:t>CRONOGRAMA </a:t>
            </a:r>
            <a:endParaRPr lang="es-MX" sz="1013" dirty="0"/>
          </a:p>
        </p:txBody>
      </p:sp>
      <p:graphicFrame>
        <p:nvGraphicFramePr>
          <p:cNvPr id="16" name="Tabla 15">
            <a:extLst>
              <a:ext uri="{FF2B5EF4-FFF2-40B4-BE49-F238E27FC236}">
                <a16:creationId xmlns:a16="http://schemas.microsoft.com/office/drawing/2014/main" xmlns="" id="{7F7EB69F-E6CB-4FB3-B55B-9805E7D75D49}"/>
              </a:ext>
            </a:extLst>
          </p:cNvPr>
          <p:cNvGraphicFramePr>
            <a:graphicFrameLocks noGrp="1"/>
          </p:cNvGraphicFramePr>
          <p:nvPr>
            <p:extLst>
              <p:ext uri="{D42A27DB-BD31-4B8C-83A1-F6EECF244321}">
                <p14:modId xmlns:p14="http://schemas.microsoft.com/office/powerpoint/2010/main" val="578024231"/>
              </p:ext>
            </p:extLst>
          </p:nvPr>
        </p:nvGraphicFramePr>
        <p:xfrm>
          <a:off x="486484" y="4385199"/>
          <a:ext cx="5703301" cy="3872452"/>
        </p:xfrm>
        <a:graphic>
          <a:graphicData uri="http://schemas.openxmlformats.org/drawingml/2006/table">
            <a:tbl>
              <a:tblPr firstRow="1" firstCol="1" bandRow="1"/>
              <a:tblGrid>
                <a:gridCol w="765937">
                  <a:extLst>
                    <a:ext uri="{9D8B030D-6E8A-4147-A177-3AD203B41FA5}">
                      <a16:colId xmlns:a16="http://schemas.microsoft.com/office/drawing/2014/main" xmlns="" val="3193499329"/>
                    </a:ext>
                  </a:extLst>
                </a:gridCol>
                <a:gridCol w="994426">
                  <a:extLst>
                    <a:ext uri="{9D8B030D-6E8A-4147-A177-3AD203B41FA5}">
                      <a16:colId xmlns:a16="http://schemas.microsoft.com/office/drawing/2014/main" xmlns="" val="3434507773"/>
                    </a:ext>
                  </a:extLst>
                </a:gridCol>
                <a:gridCol w="985982">
                  <a:extLst>
                    <a:ext uri="{9D8B030D-6E8A-4147-A177-3AD203B41FA5}">
                      <a16:colId xmlns:a16="http://schemas.microsoft.com/office/drawing/2014/main" xmlns="" val="2315527344"/>
                    </a:ext>
                  </a:extLst>
                </a:gridCol>
                <a:gridCol w="985487">
                  <a:extLst>
                    <a:ext uri="{9D8B030D-6E8A-4147-A177-3AD203B41FA5}">
                      <a16:colId xmlns:a16="http://schemas.microsoft.com/office/drawing/2014/main" xmlns="" val="3559026302"/>
                    </a:ext>
                  </a:extLst>
                </a:gridCol>
                <a:gridCol w="985982">
                  <a:extLst>
                    <a:ext uri="{9D8B030D-6E8A-4147-A177-3AD203B41FA5}">
                      <a16:colId xmlns:a16="http://schemas.microsoft.com/office/drawing/2014/main" xmlns="" val="4074999224"/>
                    </a:ext>
                  </a:extLst>
                </a:gridCol>
                <a:gridCol w="985487">
                  <a:extLst>
                    <a:ext uri="{9D8B030D-6E8A-4147-A177-3AD203B41FA5}">
                      <a16:colId xmlns:a16="http://schemas.microsoft.com/office/drawing/2014/main" xmlns="" val="2426936495"/>
                    </a:ext>
                  </a:extLst>
                </a:gridCol>
              </a:tblGrid>
              <a:tr h="291366">
                <a:tc>
                  <a:txBody>
                    <a:bodyPr/>
                    <a:lstStyle/>
                    <a:p>
                      <a:pPr algn="ctr">
                        <a:lnSpc>
                          <a:spcPct val="107000"/>
                        </a:lnSpc>
                        <a:spcAft>
                          <a:spcPts val="800"/>
                        </a:spcAft>
                      </a:pPr>
                      <a:r>
                        <a:rPr lang="es-MX" sz="800" b="1" dirty="0">
                          <a:effectLst/>
                          <a:latin typeface="Segoe UI Symbol" panose="020B0502040204020203" pitchFamily="34" charset="0"/>
                          <a:ea typeface="Segoe UI Symbol" panose="020B0502040204020203" pitchFamily="34" charset="0"/>
                          <a:cs typeface="Times New Roman" panose="02020603050405020304" pitchFamily="18" charset="0"/>
                        </a:rPr>
                        <a:t>HORARIO</a:t>
                      </a:r>
                      <a:endParaRPr lang="es-MX" sz="800" dirty="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FFC000"/>
                    </a:solidFill>
                  </a:tcPr>
                </a:tc>
                <a:tc>
                  <a:txBody>
                    <a:bodyPr/>
                    <a:lstStyle/>
                    <a:p>
                      <a:pPr algn="ctr">
                        <a:lnSpc>
                          <a:spcPct val="107000"/>
                        </a:lnSpc>
                        <a:spcAft>
                          <a:spcPts val="800"/>
                        </a:spcAft>
                      </a:pPr>
                      <a:r>
                        <a:rPr lang="es-MX" sz="800" b="1">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LUNES</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85CA3A"/>
                    </a:solidFill>
                  </a:tcPr>
                </a:tc>
                <a:tc>
                  <a:txBody>
                    <a:bodyPr/>
                    <a:lstStyle/>
                    <a:p>
                      <a:pPr algn="ctr">
                        <a:lnSpc>
                          <a:spcPct val="107000"/>
                        </a:lnSpc>
                        <a:spcAft>
                          <a:spcPts val="800"/>
                        </a:spcAft>
                      </a:pPr>
                      <a:r>
                        <a:rPr lang="es-MX" sz="800" b="1">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MARTES</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00B0F0"/>
                    </a:solidFill>
                  </a:tcPr>
                </a:tc>
                <a:tc>
                  <a:txBody>
                    <a:bodyPr/>
                    <a:lstStyle/>
                    <a:p>
                      <a:pPr algn="ctr">
                        <a:lnSpc>
                          <a:spcPct val="107000"/>
                        </a:lnSpc>
                        <a:spcAft>
                          <a:spcPts val="800"/>
                        </a:spcAft>
                      </a:pPr>
                      <a:r>
                        <a:rPr lang="es-MX" sz="800" b="1" dirty="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MIERCOLES</a:t>
                      </a:r>
                      <a:endParaRPr lang="es-MX" sz="800" dirty="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7030A0"/>
                    </a:solidFill>
                  </a:tcPr>
                </a:tc>
                <a:tc>
                  <a:txBody>
                    <a:bodyPr/>
                    <a:lstStyle/>
                    <a:p>
                      <a:pPr algn="ctr">
                        <a:lnSpc>
                          <a:spcPct val="107000"/>
                        </a:lnSpc>
                        <a:spcAft>
                          <a:spcPts val="800"/>
                        </a:spcAft>
                      </a:pPr>
                      <a:r>
                        <a:rPr lang="es-MX" sz="800" b="1">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JUEVES</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F537D1"/>
                    </a:solidFill>
                  </a:tcPr>
                </a:tc>
                <a:tc>
                  <a:txBody>
                    <a:bodyPr/>
                    <a:lstStyle/>
                    <a:p>
                      <a:pPr algn="ctr">
                        <a:lnSpc>
                          <a:spcPct val="107000"/>
                        </a:lnSpc>
                        <a:spcAft>
                          <a:spcPts val="800"/>
                        </a:spcAft>
                      </a:pPr>
                      <a:r>
                        <a:rPr lang="es-MX" sz="800" b="1">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VIERNES</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xmlns="" val="2960712691"/>
                  </a:ext>
                </a:extLst>
              </a:tr>
              <a:tr h="674359">
                <a:tc>
                  <a:txBody>
                    <a:bodyPr/>
                    <a:lstStyle/>
                    <a:p>
                      <a:pPr>
                        <a:lnSpc>
                          <a:spcPct val="107000"/>
                        </a:lnSpc>
                        <a:spcAft>
                          <a:spcPts val="800"/>
                        </a:spcAft>
                      </a:pPr>
                      <a:r>
                        <a:rPr lang="es-MX" sz="800" dirty="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7:00 a 7:30 </a:t>
                      </a:r>
                      <a:r>
                        <a:rPr lang="es-MX" sz="800" dirty="0" err="1">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hrs</a:t>
                      </a:r>
                      <a:r>
                        <a:rPr lang="es-MX" sz="800" dirty="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a:t>
                      </a:r>
                      <a:endParaRPr lang="es-MX" sz="800" dirty="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FFE697"/>
                    </a:solidFill>
                  </a:tcPr>
                </a:tc>
                <a:tc>
                  <a:txBody>
                    <a:bodyPr/>
                    <a:lstStyle/>
                    <a:p>
                      <a:pPr algn="ctr">
                        <a:lnSpc>
                          <a:spcPct val="107000"/>
                        </a:lnSpc>
                        <a:spcAft>
                          <a:spcPts val="800"/>
                        </a:spcAft>
                      </a:pPr>
                      <a:r>
                        <a:rPr lang="es-MX" sz="800" dirty="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LENGUAJE Y COMUNICACIÓN</a:t>
                      </a:r>
                      <a:endParaRPr lang="es-MX" sz="800" dirty="0">
                        <a:effectLst/>
                        <a:latin typeface="Segoe UI Symbol" panose="020B0502040204020203" pitchFamily="34" charset="0"/>
                        <a:ea typeface="Segoe UI Symbol" panose="020B0502040204020203" pitchFamily="34" charset="0"/>
                        <a:cs typeface="Times New Roman" panose="02020603050405020304" pitchFamily="18" charset="0"/>
                      </a:endParaRPr>
                    </a:p>
                    <a:p>
                      <a:pPr algn="ctr">
                        <a:lnSpc>
                          <a:spcPct val="107000"/>
                        </a:lnSpc>
                        <a:spcAft>
                          <a:spcPts val="800"/>
                        </a:spcAft>
                      </a:pPr>
                      <a:r>
                        <a:rPr lang="es-MX" sz="700" dirty="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“Leemos noticias”</a:t>
                      </a:r>
                      <a:endParaRPr lang="es-MX" sz="800" dirty="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C4E59F"/>
                    </a:solidFill>
                  </a:tcPr>
                </a:tc>
                <a:tc>
                  <a:txBody>
                    <a:bodyPr/>
                    <a:lstStyle/>
                    <a:p>
                      <a:pPr algn="ctr">
                        <a:lnSpc>
                          <a:spcPct val="107000"/>
                        </a:lnSpc>
                        <a:spcAft>
                          <a:spcPts val="800"/>
                        </a:spcAft>
                      </a:pPr>
                      <a:r>
                        <a:rPr lang="es-MX" sz="800" dirty="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LENGUAJE Y COMUNICACIÓN</a:t>
                      </a:r>
                      <a:endParaRPr lang="es-MX" sz="800" dirty="0">
                        <a:effectLst/>
                        <a:latin typeface="Segoe UI Symbol" panose="020B0502040204020203" pitchFamily="34" charset="0"/>
                        <a:ea typeface="Segoe UI Symbol" panose="020B0502040204020203" pitchFamily="34" charset="0"/>
                        <a:cs typeface="Times New Roman" panose="02020603050405020304" pitchFamily="18" charset="0"/>
                      </a:endParaRPr>
                    </a:p>
                    <a:p>
                      <a:pPr algn="ctr">
                        <a:lnSpc>
                          <a:spcPct val="107000"/>
                        </a:lnSpc>
                        <a:spcAft>
                          <a:spcPts val="800"/>
                        </a:spcAft>
                      </a:pPr>
                      <a:r>
                        <a:rPr lang="es-MX" sz="700" dirty="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“El conejo plasmado en la luna”</a:t>
                      </a:r>
                      <a:endParaRPr lang="es-MX" sz="800" dirty="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93E3FF"/>
                    </a:solidFill>
                  </a:tcPr>
                </a:tc>
                <a:tc>
                  <a:txBody>
                    <a:bodyPr/>
                    <a:lstStyle/>
                    <a:p>
                      <a:pPr algn="ctr">
                        <a:lnSpc>
                          <a:spcPct val="107000"/>
                        </a:lnSpc>
                        <a:spcAft>
                          <a:spcPts val="800"/>
                        </a:spcAft>
                      </a:pPr>
                      <a:r>
                        <a:rPr lang="es-MX" sz="8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LENGUAJE Y COMUNICACIÓN</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p>
                      <a:pPr algn="ctr">
                        <a:lnSpc>
                          <a:spcPct val="107000"/>
                        </a:lnSpc>
                        <a:spcAft>
                          <a:spcPts val="800"/>
                        </a:spcAft>
                      </a:pPr>
                      <a:r>
                        <a:rPr lang="es-MX" sz="7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“Pinocho”</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B17ED8"/>
                    </a:solidFill>
                  </a:tcPr>
                </a:tc>
                <a:tc>
                  <a:txBody>
                    <a:bodyPr/>
                    <a:lstStyle/>
                    <a:p>
                      <a:pPr algn="ctr">
                        <a:lnSpc>
                          <a:spcPct val="107000"/>
                        </a:lnSpc>
                        <a:spcAft>
                          <a:spcPts val="800"/>
                        </a:spcAft>
                      </a:pPr>
                      <a:r>
                        <a:rPr lang="es-MX" sz="8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LENGUAJE Y COMUNICACIÓN</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p>
                      <a:pPr algn="ctr">
                        <a:lnSpc>
                          <a:spcPct val="107000"/>
                        </a:lnSpc>
                        <a:spcAft>
                          <a:spcPts val="800"/>
                        </a:spcAft>
                      </a:pPr>
                      <a:r>
                        <a:rPr lang="es-MX" sz="7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“Adivina quién soy”</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FBA7EB"/>
                    </a:solidFill>
                  </a:tcPr>
                </a:tc>
                <a:tc>
                  <a:txBody>
                    <a:bodyPr/>
                    <a:lstStyle/>
                    <a:p>
                      <a:pPr algn="ctr">
                        <a:lnSpc>
                          <a:spcPct val="107000"/>
                        </a:lnSpc>
                        <a:spcAft>
                          <a:spcPts val="800"/>
                        </a:spcAft>
                      </a:pPr>
                      <a:r>
                        <a:rPr lang="es-MX" sz="8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LENGUAJE Y COMUNICACIÓN</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p>
                      <a:pPr algn="ctr">
                        <a:lnSpc>
                          <a:spcPct val="107000"/>
                        </a:lnSpc>
                        <a:spcAft>
                          <a:spcPts val="800"/>
                        </a:spcAft>
                      </a:pPr>
                      <a:r>
                        <a:rPr lang="es-MX" sz="7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“¿Cuál es el objeto?”</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FF7575"/>
                    </a:solidFill>
                  </a:tcPr>
                </a:tc>
                <a:extLst>
                  <a:ext uri="{0D108BD9-81ED-4DB2-BD59-A6C34878D82A}">
                    <a16:rowId xmlns:a16="http://schemas.microsoft.com/office/drawing/2014/main" xmlns="" val="915181330"/>
                  </a:ext>
                </a:extLst>
              </a:tr>
              <a:tr h="801780">
                <a:tc>
                  <a:txBody>
                    <a:bodyPr/>
                    <a:lstStyle/>
                    <a:p>
                      <a:pPr>
                        <a:lnSpc>
                          <a:spcPct val="107000"/>
                        </a:lnSpc>
                        <a:spcAft>
                          <a:spcPts val="800"/>
                        </a:spcAft>
                      </a:pPr>
                      <a:r>
                        <a:rPr lang="es-MX" sz="8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7:30 a 8:00 hrs.</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FFE697"/>
                    </a:solidFill>
                  </a:tcPr>
                </a:tc>
                <a:tc>
                  <a:txBody>
                    <a:bodyPr/>
                    <a:lstStyle/>
                    <a:p>
                      <a:pPr algn="ctr">
                        <a:lnSpc>
                          <a:spcPct val="107000"/>
                        </a:lnSpc>
                        <a:spcAft>
                          <a:spcPts val="800"/>
                        </a:spcAft>
                      </a:pPr>
                      <a:r>
                        <a:rPr lang="es-MX" sz="800" dirty="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EDUCACIÓN SOCIOEMOCIONAL</a:t>
                      </a:r>
                      <a:endParaRPr lang="es-MX" sz="800" dirty="0">
                        <a:effectLst/>
                        <a:latin typeface="Segoe UI Symbol" panose="020B0502040204020203" pitchFamily="34" charset="0"/>
                        <a:ea typeface="Segoe UI Symbol" panose="020B0502040204020203" pitchFamily="34" charset="0"/>
                        <a:cs typeface="Times New Roman" panose="02020603050405020304" pitchFamily="18" charset="0"/>
                      </a:endParaRPr>
                    </a:p>
                    <a:p>
                      <a:pPr algn="ctr">
                        <a:lnSpc>
                          <a:spcPct val="107000"/>
                        </a:lnSpc>
                        <a:spcAft>
                          <a:spcPts val="800"/>
                        </a:spcAft>
                      </a:pPr>
                      <a:r>
                        <a:rPr lang="es-MX" sz="700" dirty="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“Soy lo mejor de mi”</a:t>
                      </a:r>
                      <a:endParaRPr lang="es-MX" sz="800" dirty="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C4E59F"/>
                    </a:solidFill>
                  </a:tcPr>
                </a:tc>
                <a:tc>
                  <a:txBody>
                    <a:bodyPr/>
                    <a:lstStyle/>
                    <a:p>
                      <a:pPr algn="ctr">
                        <a:lnSpc>
                          <a:spcPct val="107000"/>
                        </a:lnSpc>
                        <a:spcAft>
                          <a:spcPts val="800"/>
                        </a:spcAft>
                      </a:pPr>
                      <a:r>
                        <a:rPr lang="es-MX" sz="800" dirty="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EDUCACIÓN SOCIOEMOCIONAL</a:t>
                      </a:r>
                      <a:endParaRPr lang="es-MX" sz="800" dirty="0">
                        <a:effectLst/>
                        <a:latin typeface="Segoe UI Symbol" panose="020B0502040204020203" pitchFamily="34" charset="0"/>
                        <a:ea typeface="Segoe UI Symbol" panose="020B0502040204020203" pitchFamily="34" charset="0"/>
                        <a:cs typeface="Times New Roman" panose="02020603050405020304" pitchFamily="18" charset="0"/>
                      </a:endParaRPr>
                    </a:p>
                    <a:p>
                      <a:pPr algn="ctr">
                        <a:lnSpc>
                          <a:spcPct val="107000"/>
                        </a:lnSpc>
                        <a:spcAft>
                          <a:spcPts val="800"/>
                        </a:spcAft>
                      </a:pPr>
                      <a:r>
                        <a:rPr lang="es-MX" sz="700" dirty="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“Las emociones”</a:t>
                      </a:r>
                      <a:endParaRPr lang="es-MX" sz="800" dirty="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93E3FF"/>
                    </a:solidFill>
                  </a:tcPr>
                </a:tc>
                <a:tc>
                  <a:txBody>
                    <a:bodyPr/>
                    <a:lstStyle/>
                    <a:p>
                      <a:pPr algn="ctr">
                        <a:lnSpc>
                          <a:spcPct val="107000"/>
                        </a:lnSpc>
                        <a:spcAft>
                          <a:spcPts val="800"/>
                        </a:spcAft>
                      </a:pPr>
                      <a:r>
                        <a:rPr lang="es-MX" sz="800" dirty="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EDUCACIÓN SOCIOEMOCIONAL</a:t>
                      </a:r>
                      <a:endParaRPr lang="es-MX" sz="800" dirty="0">
                        <a:effectLst/>
                        <a:latin typeface="Segoe UI Symbol" panose="020B0502040204020203" pitchFamily="34" charset="0"/>
                        <a:ea typeface="Segoe UI Symbol" panose="020B0502040204020203" pitchFamily="34" charset="0"/>
                        <a:cs typeface="Times New Roman" panose="02020603050405020304" pitchFamily="18" charset="0"/>
                      </a:endParaRPr>
                    </a:p>
                    <a:p>
                      <a:pPr algn="ctr">
                        <a:lnSpc>
                          <a:spcPct val="107000"/>
                        </a:lnSpc>
                        <a:spcAft>
                          <a:spcPts val="800"/>
                        </a:spcAft>
                      </a:pPr>
                      <a:r>
                        <a:rPr lang="es-MX" sz="700" dirty="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“¿Cómo soy’”</a:t>
                      </a:r>
                      <a:endParaRPr lang="es-MX" sz="800" dirty="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B17ED8"/>
                    </a:solidFill>
                  </a:tcPr>
                </a:tc>
                <a:tc>
                  <a:txBody>
                    <a:bodyPr/>
                    <a:lstStyle/>
                    <a:p>
                      <a:pPr algn="ctr">
                        <a:lnSpc>
                          <a:spcPct val="107000"/>
                        </a:lnSpc>
                        <a:spcAft>
                          <a:spcPts val="800"/>
                        </a:spcAft>
                      </a:pPr>
                      <a:r>
                        <a:rPr lang="es-MX" sz="8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EDUCACIÓN SOCIOEMOCIONAL</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p>
                      <a:pPr algn="ctr">
                        <a:lnSpc>
                          <a:spcPct val="107000"/>
                        </a:lnSpc>
                        <a:spcAft>
                          <a:spcPts val="800"/>
                        </a:spcAft>
                      </a:pPr>
                      <a:r>
                        <a:rPr lang="es-MX" sz="7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“Frasco de la felicidad”</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FBA7EB"/>
                    </a:solidFill>
                  </a:tcPr>
                </a:tc>
                <a:tc>
                  <a:txBody>
                    <a:bodyPr/>
                    <a:lstStyle/>
                    <a:p>
                      <a:pPr algn="ctr">
                        <a:lnSpc>
                          <a:spcPct val="107000"/>
                        </a:lnSpc>
                        <a:spcAft>
                          <a:spcPts val="800"/>
                        </a:spcAft>
                      </a:pPr>
                      <a:r>
                        <a:rPr lang="es-MX" sz="8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EDUCACIÓN SOCIOEMOCIONAL</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p>
                      <a:pPr algn="ctr">
                        <a:lnSpc>
                          <a:spcPct val="107000"/>
                        </a:lnSpc>
                        <a:spcAft>
                          <a:spcPts val="800"/>
                        </a:spcAft>
                      </a:pPr>
                      <a:r>
                        <a:rPr lang="es-MX" sz="7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“¿Cómo me siento cuando…?”</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FF7575"/>
                    </a:solidFill>
                  </a:tcPr>
                </a:tc>
                <a:extLst>
                  <a:ext uri="{0D108BD9-81ED-4DB2-BD59-A6C34878D82A}">
                    <a16:rowId xmlns:a16="http://schemas.microsoft.com/office/drawing/2014/main" xmlns="" val="2723680591"/>
                  </a:ext>
                </a:extLst>
              </a:tr>
              <a:tr h="1056621">
                <a:tc>
                  <a:txBody>
                    <a:bodyPr/>
                    <a:lstStyle/>
                    <a:p>
                      <a:pPr>
                        <a:lnSpc>
                          <a:spcPct val="107000"/>
                        </a:lnSpc>
                        <a:spcAft>
                          <a:spcPts val="800"/>
                        </a:spcAft>
                      </a:pPr>
                      <a:r>
                        <a:rPr lang="es-MX" sz="8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8:00 a 8:25 hrs.</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FFE697"/>
                    </a:solidFill>
                  </a:tcPr>
                </a:tc>
                <a:tc>
                  <a:txBody>
                    <a:bodyPr/>
                    <a:lstStyle/>
                    <a:p>
                      <a:pPr algn="ctr">
                        <a:lnSpc>
                          <a:spcPct val="107000"/>
                        </a:lnSpc>
                        <a:spcAft>
                          <a:spcPts val="800"/>
                        </a:spcAft>
                      </a:pPr>
                      <a:r>
                        <a:rPr lang="es-MX" sz="8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EXPLORACIÓN Y COMPRENSIÓNDEL MUNDO NATURAL Y SOCIAL</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p>
                      <a:pPr algn="ctr">
                        <a:lnSpc>
                          <a:spcPct val="107000"/>
                        </a:lnSpc>
                        <a:spcAft>
                          <a:spcPts val="800"/>
                        </a:spcAft>
                      </a:pPr>
                      <a:r>
                        <a:rPr lang="es-MX" sz="7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“Hay bichitos en mis manos”</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C4E59F"/>
                    </a:solidFill>
                  </a:tcPr>
                </a:tc>
                <a:tc>
                  <a:txBody>
                    <a:bodyPr/>
                    <a:lstStyle/>
                    <a:p>
                      <a:pPr algn="ctr">
                        <a:lnSpc>
                          <a:spcPct val="107000"/>
                        </a:lnSpc>
                        <a:spcAft>
                          <a:spcPts val="800"/>
                        </a:spcAft>
                      </a:pPr>
                      <a:r>
                        <a:rPr lang="es-MX" sz="8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EDUCACIÓN SOCIOEMOCIONAL</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p>
                      <a:pPr algn="ctr">
                        <a:lnSpc>
                          <a:spcPct val="107000"/>
                        </a:lnSpc>
                        <a:spcAft>
                          <a:spcPts val="800"/>
                        </a:spcAft>
                      </a:pPr>
                      <a:r>
                        <a:rPr lang="es-MX" sz="7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“Las emociones”</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93E3FF"/>
                    </a:solidFill>
                  </a:tcPr>
                </a:tc>
                <a:tc>
                  <a:txBody>
                    <a:bodyPr/>
                    <a:lstStyle/>
                    <a:p>
                      <a:pPr algn="ctr">
                        <a:lnSpc>
                          <a:spcPct val="107000"/>
                        </a:lnSpc>
                        <a:spcAft>
                          <a:spcPts val="800"/>
                        </a:spcAft>
                      </a:pPr>
                      <a:r>
                        <a:rPr lang="es-MX" sz="800" dirty="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EDUCACIÓN SOCIOEMOCIONAL</a:t>
                      </a:r>
                      <a:endParaRPr lang="es-MX" sz="800" dirty="0">
                        <a:effectLst/>
                        <a:latin typeface="Segoe UI Symbol" panose="020B0502040204020203" pitchFamily="34" charset="0"/>
                        <a:ea typeface="Segoe UI Symbol" panose="020B0502040204020203" pitchFamily="34" charset="0"/>
                        <a:cs typeface="Times New Roman" panose="02020603050405020304" pitchFamily="18" charset="0"/>
                      </a:endParaRPr>
                    </a:p>
                    <a:p>
                      <a:pPr algn="ctr">
                        <a:lnSpc>
                          <a:spcPct val="107000"/>
                        </a:lnSpc>
                        <a:spcAft>
                          <a:spcPts val="800"/>
                        </a:spcAft>
                      </a:pPr>
                      <a:r>
                        <a:rPr lang="es-MX" sz="700" dirty="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“¿Cómo soy?”</a:t>
                      </a:r>
                      <a:endParaRPr lang="es-MX" sz="800" dirty="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B17ED8"/>
                    </a:solidFill>
                  </a:tcPr>
                </a:tc>
                <a:tc>
                  <a:txBody>
                    <a:bodyPr/>
                    <a:lstStyle/>
                    <a:p>
                      <a:pPr algn="ctr">
                        <a:lnSpc>
                          <a:spcPct val="107000"/>
                        </a:lnSpc>
                        <a:spcAft>
                          <a:spcPts val="800"/>
                        </a:spcAft>
                      </a:pPr>
                      <a:r>
                        <a:rPr lang="es-MX" sz="8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EXPLORACIÓN Y COMPRENSIÓNDEL MUNDO NATURAL Y SOCIAL</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p>
                      <a:pPr algn="ctr">
                        <a:lnSpc>
                          <a:spcPct val="107000"/>
                        </a:lnSpc>
                        <a:spcAft>
                          <a:spcPts val="800"/>
                        </a:spcAft>
                      </a:pPr>
                      <a:r>
                        <a:rPr lang="es-MX" sz="7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“¿Dónde viven los animales?”</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FBA7EB"/>
                    </a:solidFill>
                  </a:tcPr>
                </a:tc>
                <a:tc>
                  <a:txBody>
                    <a:bodyPr/>
                    <a:lstStyle/>
                    <a:p>
                      <a:pPr algn="ctr">
                        <a:lnSpc>
                          <a:spcPct val="107000"/>
                        </a:lnSpc>
                        <a:spcAft>
                          <a:spcPts val="800"/>
                        </a:spcAft>
                      </a:pPr>
                      <a:r>
                        <a:rPr lang="es-MX" sz="8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LENGUAJE Y COMUNICACIÓN</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p>
                      <a:pPr algn="ctr">
                        <a:lnSpc>
                          <a:spcPct val="107000"/>
                        </a:lnSpc>
                        <a:spcAft>
                          <a:spcPts val="800"/>
                        </a:spcAft>
                      </a:pPr>
                      <a:r>
                        <a:rPr lang="es-MX" sz="7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“Los tres cerditos”</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FF7575"/>
                    </a:solidFill>
                  </a:tcPr>
                </a:tc>
                <a:extLst>
                  <a:ext uri="{0D108BD9-81ED-4DB2-BD59-A6C34878D82A}">
                    <a16:rowId xmlns:a16="http://schemas.microsoft.com/office/drawing/2014/main" xmlns="" val="4140447451"/>
                  </a:ext>
                </a:extLst>
              </a:tr>
              <a:tr h="373967">
                <a:tc>
                  <a:txBody>
                    <a:bodyPr/>
                    <a:lstStyle/>
                    <a:p>
                      <a:pPr>
                        <a:lnSpc>
                          <a:spcPct val="107000"/>
                        </a:lnSpc>
                        <a:spcAft>
                          <a:spcPts val="800"/>
                        </a:spcAft>
                      </a:pPr>
                      <a:r>
                        <a:rPr lang="es-MX" sz="8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8:25 a 8:35 hrs.</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FFE697"/>
                    </a:solidFill>
                  </a:tcPr>
                </a:tc>
                <a:tc gridSpan="5">
                  <a:txBody>
                    <a:bodyPr/>
                    <a:lstStyle/>
                    <a:p>
                      <a:pPr algn="ctr"/>
                      <a:r>
                        <a:rPr lang="es-MX" sz="1800" kern="1400" spc="-50" dirty="0">
                          <a:solidFill>
                            <a:srgbClr val="000000"/>
                          </a:solidFill>
                          <a:effectLst/>
                          <a:latin typeface="Broadway" panose="04040905080B02020502" pitchFamily="82" charset="0"/>
                          <a:ea typeface="Times New Roman" panose="02020603050405020304" pitchFamily="18" charset="0"/>
                          <a:cs typeface="Times New Roman" panose="02020603050405020304" pitchFamily="18" charset="0"/>
                        </a:rPr>
                        <a:t>PAUSA ACTIVA</a:t>
                      </a:r>
                      <a:endParaRPr lang="es-MX" sz="1800" kern="1400" spc="-50" dirty="0">
                        <a:effectLst/>
                        <a:latin typeface="Broadway" panose="04040905080B02020502" pitchFamily="82" charset="0"/>
                        <a:ea typeface="Times New Roman" panose="02020603050405020304" pitchFamily="18"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F98F1B"/>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xmlns="" val="637136857"/>
                  </a:ext>
                </a:extLst>
              </a:tr>
              <a:tr h="674359">
                <a:tc>
                  <a:txBody>
                    <a:bodyPr/>
                    <a:lstStyle/>
                    <a:p>
                      <a:pPr>
                        <a:lnSpc>
                          <a:spcPct val="107000"/>
                        </a:lnSpc>
                        <a:spcAft>
                          <a:spcPts val="800"/>
                        </a:spcAft>
                      </a:pPr>
                      <a:r>
                        <a:rPr lang="es-MX" sz="8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8:35 a 9.00 hrs.</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FFE697"/>
                    </a:solidFill>
                  </a:tcPr>
                </a:tc>
                <a:tc>
                  <a:txBody>
                    <a:bodyPr/>
                    <a:lstStyle/>
                    <a:p>
                      <a:pPr algn="ctr">
                        <a:lnSpc>
                          <a:spcPct val="107000"/>
                        </a:lnSpc>
                        <a:spcAft>
                          <a:spcPts val="800"/>
                        </a:spcAft>
                      </a:pPr>
                      <a:r>
                        <a:rPr lang="es-MX" sz="8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ARTES</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p>
                      <a:pPr algn="ctr">
                        <a:lnSpc>
                          <a:spcPct val="107000"/>
                        </a:lnSpc>
                        <a:spcAft>
                          <a:spcPts val="800"/>
                        </a:spcAft>
                      </a:pPr>
                      <a:r>
                        <a:rPr lang="es-MX" sz="7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“Bailo para expresarme”</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B4DE86"/>
                    </a:solidFill>
                  </a:tcPr>
                </a:tc>
                <a:tc>
                  <a:txBody>
                    <a:bodyPr/>
                    <a:lstStyle/>
                    <a:p>
                      <a:pPr algn="ctr">
                        <a:lnSpc>
                          <a:spcPct val="107000"/>
                        </a:lnSpc>
                        <a:spcAft>
                          <a:spcPts val="800"/>
                        </a:spcAft>
                      </a:pPr>
                      <a:r>
                        <a:rPr lang="es-MX" sz="800" dirty="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PENSAMIENTO MATEMATICO</a:t>
                      </a:r>
                      <a:endParaRPr lang="es-MX" sz="800" dirty="0">
                        <a:effectLst/>
                        <a:latin typeface="Segoe UI Symbol" panose="020B0502040204020203" pitchFamily="34" charset="0"/>
                        <a:ea typeface="Segoe UI Symbol" panose="020B0502040204020203" pitchFamily="34" charset="0"/>
                        <a:cs typeface="Times New Roman" panose="02020603050405020304" pitchFamily="18" charset="0"/>
                      </a:endParaRPr>
                    </a:p>
                    <a:p>
                      <a:pPr algn="ctr">
                        <a:lnSpc>
                          <a:spcPct val="107000"/>
                        </a:lnSpc>
                        <a:spcAft>
                          <a:spcPts val="800"/>
                        </a:spcAft>
                      </a:pPr>
                      <a:r>
                        <a:rPr lang="es-MX" sz="700" dirty="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“Las estaciones de los números”</a:t>
                      </a:r>
                      <a:endParaRPr lang="es-MX" sz="800" dirty="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93E3FF"/>
                    </a:solidFill>
                  </a:tcPr>
                </a:tc>
                <a:tc>
                  <a:txBody>
                    <a:bodyPr/>
                    <a:lstStyle/>
                    <a:p>
                      <a:pPr algn="ctr">
                        <a:lnSpc>
                          <a:spcPct val="107000"/>
                        </a:lnSpc>
                        <a:spcAft>
                          <a:spcPts val="800"/>
                        </a:spcAft>
                      </a:pPr>
                      <a:r>
                        <a:rPr lang="es-MX" sz="8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LENGUAJE Y COMUNICACIÓN</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p>
                      <a:pPr algn="ctr">
                        <a:lnSpc>
                          <a:spcPct val="107000"/>
                        </a:lnSpc>
                        <a:spcAft>
                          <a:spcPts val="800"/>
                        </a:spcAft>
                      </a:pPr>
                      <a:r>
                        <a:rPr lang="es-MX" sz="70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“Creo un cuento”</a:t>
                      </a:r>
                      <a:endParaRPr lang="es-MX" sz="80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B17ED8"/>
                    </a:solidFill>
                  </a:tcPr>
                </a:tc>
                <a:tc>
                  <a:txBody>
                    <a:bodyPr/>
                    <a:lstStyle/>
                    <a:p>
                      <a:pPr algn="ctr">
                        <a:lnSpc>
                          <a:spcPct val="107000"/>
                        </a:lnSpc>
                        <a:spcAft>
                          <a:spcPts val="800"/>
                        </a:spcAft>
                      </a:pPr>
                      <a:r>
                        <a:rPr lang="es-MX" sz="800" dirty="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ARTES</a:t>
                      </a:r>
                      <a:endParaRPr lang="es-MX" sz="800" dirty="0">
                        <a:effectLst/>
                        <a:latin typeface="Segoe UI Symbol" panose="020B0502040204020203" pitchFamily="34" charset="0"/>
                        <a:ea typeface="Segoe UI Symbol" panose="020B0502040204020203" pitchFamily="34" charset="0"/>
                        <a:cs typeface="Times New Roman" panose="02020603050405020304" pitchFamily="18" charset="0"/>
                      </a:endParaRPr>
                    </a:p>
                    <a:p>
                      <a:pPr algn="ctr">
                        <a:lnSpc>
                          <a:spcPct val="200000"/>
                        </a:lnSpc>
                        <a:spcAft>
                          <a:spcPts val="800"/>
                        </a:spcAft>
                      </a:pPr>
                      <a:r>
                        <a:rPr lang="es-MX" sz="700" dirty="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“Mi yo artista”</a:t>
                      </a:r>
                      <a:endParaRPr lang="es-MX" sz="800" dirty="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FBA7EB"/>
                    </a:solidFill>
                  </a:tcPr>
                </a:tc>
                <a:tc>
                  <a:txBody>
                    <a:bodyPr/>
                    <a:lstStyle/>
                    <a:p>
                      <a:pPr algn="ctr">
                        <a:lnSpc>
                          <a:spcPct val="107000"/>
                        </a:lnSpc>
                        <a:spcAft>
                          <a:spcPts val="800"/>
                        </a:spcAft>
                      </a:pPr>
                      <a:r>
                        <a:rPr lang="es-MX" sz="800" dirty="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LENGUAJE Y COMUNICACIÓN</a:t>
                      </a:r>
                      <a:endParaRPr lang="es-MX" sz="800" dirty="0">
                        <a:effectLst/>
                        <a:latin typeface="Segoe UI Symbol" panose="020B0502040204020203" pitchFamily="34" charset="0"/>
                        <a:ea typeface="Segoe UI Symbol" panose="020B0502040204020203" pitchFamily="34" charset="0"/>
                        <a:cs typeface="Times New Roman" panose="02020603050405020304" pitchFamily="18" charset="0"/>
                      </a:endParaRPr>
                    </a:p>
                    <a:p>
                      <a:pPr algn="ctr">
                        <a:lnSpc>
                          <a:spcPct val="107000"/>
                        </a:lnSpc>
                        <a:spcAft>
                          <a:spcPts val="800"/>
                        </a:spcAft>
                      </a:pPr>
                      <a:r>
                        <a:rPr lang="es-MX" sz="700" dirty="0">
                          <a:solidFill>
                            <a:srgbClr val="000000"/>
                          </a:solidFill>
                          <a:effectLst/>
                          <a:latin typeface="Segoe UI Symbol" panose="020B0502040204020203" pitchFamily="34" charset="0"/>
                          <a:ea typeface="Segoe UI Symbol" panose="020B0502040204020203" pitchFamily="34" charset="0"/>
                          <a:cs typeface="Times New Roman" panose="02020603050405020304" pitchFamily="18" charset="0"/>
                        </a:rPr>
                        <a:t>“Caperucita roja”</a:t>
                      </a:r>
                      <a:endParaRPr lang="es-MX" sz="800" dirty="0">
                        <a:effectLst/>
                        <a:latin typeface="Segoe UI Symbol" panose="020B0502040204020203" pitchFamily="34" charset="0"/>
                        <a:ea typeface="Segoe UI Symbol" panose="020B0502040204020203" pitchFamily="34" charset="0"/>
                        <a:cs typeface="Times New Roman" panose="02020603050405020304" pitchFamily="18" charset="0"/>
                      </a:endParaRPr>
                    </a:p>
                  </a:txBody>
                  <a:tcPr marL="31315" marR="31315" marT="41174" marB="0">
                    <a:lnL w="57150" cap="flat" cmpd="sng" algn="ctr">
                      <a:solidFill>
                        <a:srgbClr val="000000"/>
                      </a:solidFill>
                      <a:prstDash val="solid"/>
                      <a:round/>
                      <a:headEnd type="none" w="med" len="med"/>
                      <a:tailEnd type="none" w="med" len="med"/>
                    </a:lnL>
                    <a:lnR w="57150" cap="flat" cmpd="sng" algn="ctr">
                      <a:solidFill>
                        <a:srgbClr val="000000"/>
                      </a:solidFill>
                      <a:prstDash val="solid"/>
                      <a:round/>
                      <a:headEnd type="none" w="med" len="med"/>
                      <a:tailEnd type="none" w="med" len="med"/>
                    </a:lnR>
                    <a:lnT w="57150" cap="flat" cmpd="sng" algn="ctr">
                      <a:solidFill>
                        <a:srgbClr val="000000"/>
                      </a:solidFill>
                      <a:prstDash val="solid"/>
                      <a:round/>
                      <a:headEnd type="none" w="med" len="med"/>
                      <a:tailEnd type="none" w="med" len="med"/>
                    </a:lnT>
                    <a:lnB w="57150" cap="flat" cmpd="sng" algn="ctr">
                      <a:solidFill>
                        <a:srgbClr val="000000"/>
                      </a:solidFill>
                      <a:prstDash val="solid"/>
                      <a:round/>
                      <a:headEnd type="none" w="med" len="med"/>
                      <a:tailEnd type="none" w="med" len="med"/>
                    </a:lnB>
                    <a:solidFill>
                      <a:srgbClr val="FF7575"/>
                    </a:solidFill>
                  </a:tcPr>
                </a:tc>
                <a:extLst>
                  <a:ext uri="{0D108BD9-81ED-4DB2-BD59-A6C34878D82A}">
                    <a16:rowId xmlns:a16="http://schemas.microsoft.com/office/drawing/2014/main" xmlns="" val="4084083883"/>
                  </a:ext>
                </a:extLst>
              </a:tr>
            </a:tbl>
          </a:graphicData>
        </a:graphic>
      </p:graphicFrame>
    </p:spTree>
    <p:extLst>
      <p:ext uri="{BB962C8B-B14F-4D97-AF65-F5344CB8AC3E}">
        <p14:creationId xmlns:p14="http://schemas.microsoft.com/office/powerpoint/2010/main" val="2748425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xmlns="" id="{B4517102-AE9E-4EBC-AB6D-11615F8BF624}"/>
              </a:ext>
            </a:extLst>
          </p:cNvPr>
          <p:cNvPicPr>
            <a:picLocks noChangeAspect="1"/>
          </p:cNvPicPr>
          <p:nvPr/>
        </p:nvPicPr>
        <p:blipFill>
          <a:blip r:embed="rId2"/>
          <a:stretch>
            <a:fillRect/>
          </a:stretch>
        </p:blipFill>
        <p:spPr>
          <a:xfrm>
            <a:off x="-1" y="0"/>
            <a:ext cx="6858001" cy="9144000"/>
          </a:xfrm>
          <a:prstGeom prst="rect">
            <a:avLst/>
          </a:prstGeom>
        </p:spPr>
      </p:pic>
      <p:pic>
        <p:nvPicPr>
          <p:cNvPr id="3" name="Imagen 2">
            <a:extLst>
              <a:ext uri="{FF2B5EF4-FFF2-40B4-BE49-F238E27FC236}">
                <a16:creationId xmlns:a16="http://schemas.microsoft.com/office/drawing/2014/main" xmlns="" id="{38439741-D6DB-4284-80DE-68A5441B71A3}"/>
              </a:ext>
            </a:extLst>
          </p:cNvPr>
          <p:cNvPicPr>
            <a:picLocks noChangeAspect="1"/>
          </p:cNvPicPr>
          <p:nvPr/>
        </p:nvPicPr>
        <p:blipFill>
          <a:blip r:embed="rId3"/>
          <a:stretch>
            <a:fillRect/>
          </a:stretch>
        </p:blipFill>
        <p:spPr>
          <a:xfrm>
            <a:off x="249826" y="241203"/>
            <a:ext cx="6358346" cy="8540847"/>
          </a:xfrm>
          <a:prstGeom prst="rect">
            <a:avLst/>
          </a:prstGeom>
        </p:spPr>
      </p:pic>
      <p:sp>
        <p:nvSpPr>
          <p:cNvPr id="8" name="CuadroTexto 7">
            <a:extLst>
              <a:ext uri="{FF2B5EF4-FFF2-40B4-BE49-F238E27FC236}">
                <a16:creationId xmlns:a16="http://schemas.microsoft.com/office/drawing/2014/main" xmlns="" id="{F9CDCBAC-6845-4BAA-8758-8E1E55608D1C}"/>
              </a:ext>
            </a:extLst>
          </p:cNvPr>
          <p:cNvSpPr txBox="1"/>
          <p:nvPr/>
        </p:nvSpPr>
        <p:spPr>
          <a:xfrm>
            <a:off x="712742" y="361950"/>
            <a:ext cx="1840304" cy="196208"/>
          </a:xfrm>
          <a:prstGeom prst="rect">
            <a:avLst/>
          </a:prstGeom>
          <a:noFill/>
        </p:spPr>
        <p:txBody>
          <a:bodyPr wrap="square">
            <a:spAutoFit/>
          </a:bodyPr>
          <a:lstStyle/>
          <a:p>
            <a:pPr algn="ctr"/>
            <a:r>
              <a:rPr lang="es-MX" sz="675" b="1" dirty="0">
                <a:effectLst>
                  <a:glow rad="228600">
                    <a:schemeClr val="accent4">
                      <a:satMod val="175000"/>
                      <a:alpha val="40000"/>
                    </a:schemeClr>
                  </a:glow>
                </a:effectLst>
                <a:latin typeface="Segoe UI Symbol" panose="020B0502040204020203" pitchFamily="34" charset="0"/>
                <a:ea typeface="Segoe UI Symbol" panose="020B0502040204020203" pitchFamily="34" charset="0"/>
                <a:cs typeface="Times New Roman" panose="02020603050405020304" pitchFamily="18" charset="0"/>
              </a:rPr>
              <a:t>SECUENCIA DE SITUACIÓN DIDÁCTICA </a:t>
            </a:r>
            <a:endParaRPr lang="es-MX" sz="675" dirty="0"/>
          </a:p>
        </p:txBody>
      </p:sp>
      <p:graphicFrame>
        <p:nvGraphicFramePr>
          <p:cNvPr id="10" name="Tabla 10">
            <a:extLst>
              <a:ext uri="{FF2B5EF4-FFF2-40B4-BE49-F238E27FC236}">
                <a16:creationId xmlns:a16="http://schemas.microsoft.com/office/drawing/2014/main" xmlns="" id="{0CE00CA8-B965-4A74-881E-1D226E71F0C9}"/>
              </a:ext>
            </a:extLst>
          </p:cNvPr>
          <p:cNvGraphicFramePr>
            <a:graphicFrameLocks noGrp="1"/>
          </p:cNvGraphicFramePr>
          <p:nvPr>
            <p:extLst>
              <p:ext uri="{D42A27DB-BD31-4B8C-83A1-F6EECF244321}">
                <p14:modId xmlns:p14="http://schemas.microsoft.com/office/powerpoint/2010/main" val="2318103543"/>
              </p:ext>
            </p:extLst>
          </p:nvPr>
        </p:nvGraphicFramePr>
        <p:xfrm>
          <a:off x="391884" y="678905"/>
          <a:ext cx="6074229" cy="8042912"/>
        </p:xfrm>
        <a:graphic>
          <a:graphicData uri="http://schemas.openxmlformats.org/drawingml/2006/table">
            <a:tbl>
              <a:tblPr firstRow="1" bandRow="1">
                <a:tableStyleId>{5940675A-B579-460E-94D1-54222C63F5DA}</a:tableStyleId>
              </a:tblPr>
              <a:tblGrid>
                <a:gridCol w="165798">
                  <a:extLst>
                    <a:ext uri="{9D8B030D-6E8A-4147-A177-3AD203B41FA5}">
                      <a16:colId xmlns:a16="http://schemas.microsoft.com/office/drawing/2014/main" xmlns="" val="3559207101"/>
                    </a:ext>
                  </a:extLst>
                </a:gridCol>
                <a:gridCol w="2848458">
                  <a:extLst>
                    <a:ext uri="{9D8B030D-6E8A-4147-A177-3AD203B41FA5}">
                      <a16:colId xmlns:a16="http://schemas.microsoft.com/office/drawing/2014/main" xmlns="" val="2142938861"/>
                    </a:ext>
                  </a:extLst>
                </a:gridCol>
                <a:gridCol w="1221125">
                  <a:extLst>
                    <a:ext uri="{9D8B030D-6E8A-4147-A177-3AD203B41FA5}">
                      <a16:colId xmlns:a16="http://schemas.microsoft.com/office/drawing/2014/main" xmlns="" val="1564089254"/>
                    </a:ext>
                  </a:extLst>
                </a:gridCol>
                <a:gridCol w="624002">
                  <a:extLst>
                    <a:ext uri="{9D8B030D-6E8A-4147-A177-3AD203B41FA5}">
                      <a16:colId xmlns:a16="http://schemas.microsoft.com/office/drawing/2014/main" xmlns="" val="3052303361"/>
                    </a:ext>
                  </a:extLst>
                </a:gridCol>
                <a:gridCol w="1214846">
                  <a:extLst>
                    <a:ext uri="{9D8B030D-6E8A-4147-A177-3AD203B41FA5}">
                      <a16:colId xmlns:a16="http://schemas.microsoft.com/office/drawing/2014/main" xmlns="" val="3191160240"/>
                    </a:ext>
                  </a:extLst>
                </a:gridCol>
              </a:tblGrid>
              <a:tr h="1263330">
                <a:tc>
                  <a:txBody>
                    <a:bodyPr/>
                    <a:lstStyle/>
                    <a:p>
                      <a:pPr algn="ctr"/>
                      <a:r>
                        <a:rPr lang="es-MX" sz="1000" b="1" dirty="0"/>
                        <a:t>MOMENTOS</a:t>
                      </a:r>
                    </a:p>
                  </a:txBody>
                  <a:tcPr marL="51435" marR="51435" marT="25718" marB="25718">
                    <a:solidFill>
                      <a:srgbClr val="FF66FF"/>
                    </a:solidFill>
                  </a:tcPr>
                </a:tc>
                <a:tc>
                  <a:txBody>
                    <a:bodyPr/>
                    <a:lstStyle/>
                    <a:p>
                      <a:pPr algn="ctr"/>
                      <a:r>
                        <a:rPr lang="es-MX" sz="1000" b="1" dirty="0"/>
                        <a:t>ACTIVIDADES, ORGANIZACIÓN Y CONSIGNA</a:t>
                      </a:r>
                    </a:p>
                  </a:txBody>
                  <a:tcPr marL="51435" marR="51435" marT="25718" marB="25718">
                    <a:solidFill>
                      <a:srgbClr val="FFFF99"/>
                    </a:solidFill>
                  </a:tcPr>
                </a:tc>
                <a:tc>
                  <a:txBody>
                    <a:bodyPr/>
                    <a:lstStyle/>
                    <a:p>
                      <a:pPr algn="ctr"/>
                      <a:r>
                        <a:rPr lang="es-MX" sz="1000" b="1" dirty="0"/>
                        <a:t>RECURSOS</a:t>
                      </a:r>
                    </a:p>
                  </a:txBody>
                  <a:tcPr marL="51435" marR="51435" marT="25718" marB="25718">
                    <a:solidFill>
                      <a:srgbClr val="CC99FF"/>
                    </a:solidFill>
                  </a:tcPr>
                </a:tc>
                <a:tc>
                  <a:txBody>
                    <a:bodyPr/>
                    <a:lstStyle/>
                    <a:p>
                      <a:pPr algn="ctr"/>
                      <a:r>
                        <a:rPr lang="es-MX" sz="1000" b="1" dirty="0"/>
                        <a:t>DIA </a:t>
                      </a:r>
                    </a:p>
                  </a:txBody>
                  <a:tcPr marL="51435" marR="51435" marT="25718" marB="25718">
                    <a:solidFill>
                      <a:srgbClr val="CCFF99"/>
                    </a:solidFill>
                  </a:tcPr>
                </a:tc>
                <a:tc>
                  <a:txBody>
                    <a:bodyPr/>
                    <a:lstStyle/>
                    <a:p>
                      <a:pPr algn="ctr"/>
                      <a:r>
                        <a:rPr lang="es-MX" sz="1000" b="1" dirty="0"/>
                        <a:t>APRENDIZAJE ESPERADO</a:t>
                      </a:r>
                    </a:p>
                  </a:txBody>
                  <a:tcPr marL="51435" marR="51435" marT="25718" marB="25718">
                    <a:solidFill>
                      <a:srgbClr val="66CCFF"/>
                    </a:solidFill>
                  </a:tcPr>
                </a:tc>
                <a:extLst>
                  <a:ext uri="{0D108BD9-81ED-4DB2-BD59-A6C34878D82A}">
                    <a16:rowId xmlns:a16="http://schemas.microsoft.com/office/drawing/2014/main" xmlns="" val="1853458042"/>
                  </a:ext>
                </a:extLst>
              </a:tr>
              <a:tr h="6725110">
                <a:tc>
                  <a:txBody>
                    <a:bodyPr/>
                    <a:lstStyle/>
                    <a:p>
                      <a:pPr algn="ctr"/>
                      <a:r>
                        <a:rPr lang="es-MX" sz="1000" dirty="0"/>
                        <a:t>INICIO</a:t>
                      </a:r>
                    </a:p>
                  </a:txBody>
                  <a:tcPr marL="51435" marR="51435" marT="25718" marB="25718"/>
                </a:tc>
                <a:tc>
                  <a:txBody>
                    <a:bodyPr/>
                    <a:lstStyle/>
                    <a:p>
                      <a:r>
                        <a:rPr lang="es-MX" sz="1000" b="1" dirty="0">
                          <a:solidFill>
                            <a:srgbClr val="0070C0"/>
                          </a:solidFill>
                        </a:rPr>
                        <a:t>Leemos noticias: </a:t>
                      </a:r>
                      <a:r>
                        <a:rPr lang="es-MX" sz="1000" dirty="0"/>
                        <a:t>Escucha la explicación de la educadora que los elefantes están en peligro de extinción de acuerdo a información obtenida de internet.</a:t>
                      </a:r>
                    </a:p>
                    <a:p>
                      <a:r>
                        <a:rPr lang="es-MX" sz="1000" b="1" dirty="0">
                          <a:solidFill>
                            <a:srgbClr val="0070C0"/>
                          </a:solidFill>
                        </a:rPr>
                        <a:t>Yo soy lo mejor de mi</a:t>
                      </a:r>
                      <a:r>
                        <a:rPr lang="es-MX" sz="1000" b="1" dirty="0"/>
                        <a:t>: </a:t>
                      </a:r>
                      <a:r>
                        <a:rPr lang="es-MX" sz="1000" dirty="0"/>
                        <a:t>Dibuja en una hoja las cosas buenas que sabes hacer o en las cosas que eres bueno.</a:t>
                      </a:r>
                    </a:p>
                    <a:p>
                      <a:r>
                        <a:rPr lang="es-MX" sz="1000" b="1" dirty="0">
                          <a:solidFill>
                            <a:srgbClr val="0070C0"/>
                          </a:solidFill>
                        </a:rPr>
                        <a:t>Hay bichitos en mis manos</a:t>
                      </a:r>
                      <a:r>
                        <a:rPr lang="es-MX" sz="1000" dirty="0"/>
                        <a:t>: Responde ¿Cuál creen que es la importancia de lavarnos las manos?¿Que beneficios tiene lavarnos las manos?</a:t>
                      </a:r>
                    </a:p>
                    <a:p>
                      <a:r>
                        <a:rPr lang="es-MX" sz="1000" dirty="0"/>
                        <a:t>Observar imagen de microbios y responder ¿Qué observas en la imagen? Vean sus manos ¿También tienen gérmenes? ¿Los gérmenes viven en nuestras manos?</a:t>
                      </a:r>
                    </a:p>
                    <a:p>
                      <a:r>
                        <a:rPr lang="es-MX" sz="1000" b="1" dirty="0">
                          <a:solidFill>
                            <a:srgbClr val="0070C0"/>
                          </a:solidFill>
                        </a:rPr>
                        <a:t>Bailo para expresarme</a:t>
                      </a:r>
                      <a:r>
                        <a:rPr lang="es-MX" sz="1000" dirty="0"/>
                        <a:t>:  Colocarse al centro del salón para tener espacio, todos con ropa cómoda y estando de pie.</a:t>
                      </a:r>
                    </a:p>
                    <a:p>
                      <a:r>
                        <a:rPr lang="es-MX" sz="1000" b="1" dirty="0">
                          <a:solidFill>
                            <a:srgbClr val="0070C0"/>
                          </a:solidFill>
                        </a:rPr>
                        <a:t>El conejo plasmado en la luna: </a:t>
                      </a:r>
                      <a:r>
                        <a:rPr lang="es-MX" sz="1000" b="0" dirty="0">
                          <a:solidFill>
                            <a:schemeClr val="tx1"/>
                          </a:solidFill>
                        </a:rPr>
                        <a:t>Responde ¿Sabes que es una leyenda? ¿Conoces alguna leyenda de tu ciudad? ¿Quién te ha contado una leyenda? ¿Te gustan las leyendas?</a:t>
                      </a:r>
                    </a:p>
                    <a:p>
                      <a:r>
                        <a:rPr lang="es-MX" sz="1000" b="1" dirty="0">
                          <a:solidFill>
                            <a:srgbClr val="0070C0"/>
                          </a:solidFill>
                        </a:rPr>
                        <a:t>Las emociones: </a:t>
                      </a:r>
                      <a:r>
                        <a:rPr lang="es-MX" sz="1000" b="0" dirty="0">
                          <a:solidFill>
                            <a:schemeClr val="tx1"/>
                          </a:solidFill>
                        </a:rPr>
                        <a:t>Responde  Conoces que es una emoción?¿ que emociones sientes al salir a jugar con tus amigos?¿Cuales emociones conoces? ¿Cómo manejas tus emociones? ¿Qué haces cuanto estas feliz?¿que haces cuando estas triste?</a:t>
                      </a:r>
                    </a:p>
                    <a:p>
                      <a:r>
                        <a:rPr lang="es-MX" sz="1000" b="0" dirty="0">
                          <a:solidFill>
                            <a:schemeClr val="tx1"/>
                          </a:solidFill>
                        </a:rPr>
                        <a:t>Levanta la mano y espera turnos para dar tu opinión</a:t>
                      </a:r>
                    </a:p>
                    <a:p>
                      <a:r>
                        <a:rPr lang="es-MX" sz="1000" b="1" dirty="0">
                          <a:solidFill>
                            <a:srgbClr val="0070C0"/>
                          </a:solidFill>
                        </a:rPr>
                        <a:t>Las estaciones de los números: </a:t>
                      </a:r>
                      <a:r>
                        <a:rPr lang="es-MX" sz="1000" b="0" dirty="0">
                          <a:solidFill>
                            <a:schemeClr val="tx1"/>
                          </a:solidFill>
                        </a:rPr>
                        <a:t>Responde  ¿Sabes para que sirven los números? ¿en dónde utilizamos los números?¿cuantos números conoces?</a:t>
                      </a:r>
                    </a:p>
                    <a:p>
                      <a:r>
                        <a:rPr lang="es-MX" sz="1000" b="0" dirty="0">
                          <a:solidFill>
                            <a:schemeClr val="tx1"/>
                          </a:solidFill>
                        </a:rPr>
                        <a:t>Juntos contar del 1 al 15</a:t>
                      </a:r>
                    </a:p>
                    <a:p>
                      <a:r>
                        <a:rPr lang="es-MX" sz="1000" b="1" dirty="0">
                          <a:solidFill>
                            <a:srgbClr val="0070C0"/>
                          </a:solidFill>
                        </a:rPr>
                        <a:t>Pinocho: </a:t>
                      </a:r>
                      <a:r>
                        <a:rPr lang="es-MX" sz="1000" b="0" dirty="0">
                          <a:solidFill>
                            <a:schemeClr val="tx1"/>
                          </a:solidFill>
                        </a:rPr>
                        <a:t>Observa el cuento de pinocho y responde ¿Sabes como se llama el cuento?¿Como lo supiste? ¿Recuerdas de que trata el cuento?</a:t>
                      </a:r>
                    </a:p>
                    <a:p>
                      <a:r>
                        <a:rPr lang="es-MX" sz="1000" b="1" dirty="0">
                          <a:solidFill>
                            <a:srgbClr val="0070C0"/>
                          </a:solidFill>
                        </a:rPr>
                        <a:t>¿Cómo soy?: </a:t>
                      </a:r>
                      <a:r>
                        <a:rPr lang="es-MX" sz="1000" b="0" dirty="0">
                          <a:solidFill>
                            <a:schemeClr val="tx1"/>
                          </a:solidFill>
                        </a:rPr>
                        <a:t>Responde ¿Sabes quien eres? ¿Te conoces? ¿Sabes como eres?</a:t>
                      </a:r>
                    </a:p>
                    <a:p>
                      <a:r>
                        <a:rPr lang="es-MX" sz="1000" b="0" dirty="0">
                          <a:solidFill>
                            <a:schemeClr val="tx1"/>
                          </a:solidFill>
                        </a:rPr>
                        <a:t>Alguien voluntariamente pasa al frente y menciona como es</a:t>
                      </a:r>
                    </a:p>
                    <a:p>
                      <a:r>
                        <a:rPr lang="es-MX" sz="1000" b="1" dirty="0">
                          <a:solidFill>
                            <a:srgbClr val="0070C0"/>
                          </a:solidFill>
                        </a:rPr>
                        <a:t>Crea un cuento: </a:t>
                      </a:r>
                      <a:r>
                        <a:rPr lang="es-MX" sz="1000" b="0" dirty="0">
                          <a:solidFill>
                            <a:schemeClr val="tx1"/>
                          </a:solidFill>
                        </a:rPr>
                        <a:t>Responde ¿Te ha gustado e cuento de Pinocho?</a:t>
                      </a:r>
                    </a:p>
                    <a:p>
                      <a:r>
                        <a:rPr lang="es-MX" sz="1000" b="0" dirty="0">
                          <a:solidFill>
                            <a:schemeClr val="tx1"/>
                          </a:solidFill>
                        </a:rPr>
                        <a:t>Comentar que se realizará una actividad diferente a la anterior.</a:t>
                      </a:r>
                    </a:p>
                    <a:p>
                      <a:r>
                        <a:rPr lang="es-MX" sz="1000" b="1" dirty="0">
                          <a:solidFill>
                            <a:srgbClr val="0070C0"/>
                          </a:solidFill>
                        </a:rPr>
                        <a:t>Adivina quién soy: </a:t>
                      </a:r>
                      <a:r>
                        <a:rPr lang="es-MX" sz="1000" b="0" dirty="0">
                          <a:solidFill>
                            <a:schemeClr val="tx1"/>
                          </a:solidFill>
                        </a:rPr>
                        <a:t>Responde ¿sabes que es descripción? ¿Haz escuchado hablar de descripción?</a:t>
                      </a:r>
                    </a:p>
                  </a:txBody>
                  <a:tcPr marL="51435" marR="51435" marT="25718" marB="25718"/>
                </a:tc>
                <a:tc>
                  <a:txBody>
                    <a:bodyPr/>
                    <a:lstStyle/>
                    <a:p>
                      <a:r>
                        <a:rPr lang="es-MX" sz="900" dirty="0"/>
                        <a:t>Noticia redactada</a:t>
                      </a:r>
                    </a:p>
                    <a:p>
                      <a:r>
                        <a:rPr lang="es-MX" sz="900" dirty="0"/>
                        <a:t>Investigación detalla de noticia</a:t>
                      </a:r>
                    </a:p>
                    <a:p>
                      <a:r>
                        <a:rPr lang="es-MX" sz="900" dirty="0"/>
                        <a:t>Hojas de maquina</a:t>
                      </a:r>
                    </a:p>
                    <a:p>
                      <a:r>
                        <a:rPr lang="es-MX" sz="900" dirty="0"/>
                        <a:t>Colores o marcadores</a:t>
                      </a:r>
                    </a:p>
                    <a:p>
                      <a:r>
                        <a:rPr lang="es-MX" sz="900" dirty="0"/>
                        <a:t>Cinta</a:t>
                      </a:r>
                    </a:p>
                    <a:p>
                      <a:r>
                        <a:rPr lang="es-MX" sz="900" dirty="0"/>
                        <a:t>Imágenes de manos con microbios</a:t>
                      </a:r>
                    </a:p>
                    <a:p>
                      <a:r>
                        <a:rPr lang="es-MX" sz="900" dirty="0"/>
                        <a:t>Diamantina</a:t>
                      </a:r>
                    </a:p>
                    <a:p>
                      <a:r>
                        <a:rPr lang="es-MX" sz="900" dirty="0"/>
                        <a:t>Agua y jabón</a:t>
                      </a:r>
                    </a:p>
                    <a:p>
                      <a:r>
                        <a:rPr lang="es-MX" sz="900" dirty="0"/>
                        <a:t>Toalla</a:t>
                      </a:r>
                    </a:p>
                    <a:p>
                      <a:r>
                        <a:rPr lang="es-MX" sz="900" dirty="0"/>
                        <a:t>Lápices</a:t>
                      </a:r>
                    </a:p>
                    <a:p>
                      <a:r>
                        <a:rPr lang="es-MX" sz="900" dirty="0"/>
                        <a:t>Bocina</a:t>
                      </a:r>
                    </a:p>
                    <a:p>
                      <a:r>
                        <a:rPr lang="es-MX" sz="900" dirty="0"/>
                        <a:t>Celular o mp3</a:t>
                      </a:r>
                    </a:p>
                    <a:p>
                      <a:r>
                        <a:rPr lang="es-MX" sz="900" dirty="0"/>
                        <a:t>Tapete</a:t>
                      </a:r>
                    </a:p>
                    <a:p>
                      <a:r>
                        <a:rPr lang="es-MX" sz="900" dirty="0"/>
                        <a:t>Dibujos</a:t>
                      </a:r>
                    </a:p>
                    <a:p>
                      <a:r>
                        <a:rPr lang="es-MX" sz="900" dirty="0"/>
                        <a:t>Pegatina</a:t>
                      </a:r>
                    </a:p>
                    <a:p>
                      <a:r>
                        <a:rPr lang="es-MX" sz="900" dirty="0"/>
                        <a:t>Pelota</a:t>
                      </a:r>
                    </a:p>
                    <a:p>
                      <a:r>
                        <a:rPr lang="es-MX" sz="900" dirty="0"/>
                        <a:t>Área libre para bailar</a:t>
                      </a:r>
                    </a:p>
                    <a:p>
                      <a:r>
                        <a:rPr lang="es-MX" sz="900" dirty="0"/>
                        <a:t>Tijeras</a:t>
                      </a:r>
                    </a:p>
                    <a:p>
                      <a:r>
                        <a:rPr lang="es-MX" sz="900" dirty="0"/>
                        <a:t>Dado de emociones</a:t>
                      </a:r>
                    </a:p>
                    <a:p>
                      <a:r>
                        <a:rPr lang="es-MX" sz="900" dirty="0"/>
                        <a:t>Cuaderno de dibujos</a:t>
                      </a:r>
                    </a:p>
                    <a:p>
                      <a:r>
                        <a:rPr lang="es-MX" sz="900" dirty="0"/>
                        <a:t>Proyector o televisión</a:t>
                      </a:r>
                    </a:p>
                    <a:p>
                      <a:r>
                        <a:rPr lang="es-MX" sz="900" dirty="0"/>
                        <a:t>Rebanadas de pizza en velcro (con pepperoni del 1 al 15)</a:t>
                      </a:r>
                    </a:p>
                    <a:p>
                      <a:r>
                        <a:rPr lang="es-MX" sz="900" dirty="0"/>
                        <a:t>Círculos de tela (del 1 al 10)</a:t>
                      </a:r>
                    </a:p>
                    <a:p>
                      <a:r>
                        <a:rPr lang="es-MX" sz="900" dirty="0"/>
                        <a:t>Conos enumerados (del 1 al 10)</a:t>
                      </a:r>
                    </a:p>
                    <a:p>
                      <a:r>
                        <a:rPr lang="es-MX" sz="900" dirty="0"/>
                        <a:t>Bolas de helado (velcro)</a:t>
                      </a:r>
                    </a:p>
                    <a:p>
                      <a:r>
                        <a:rPr lang="es-MX" sz="900" dirty="0"/>
                        <a:t>Pompones</a:t>
                      </a:r>
                    </a:p>
                    <a:p>
                      <a:r>
                        <a:rPr lang="es-MX" sz="900" dirty="0"/>
                        <a:t>Capacillos enumerados (del 1 al 10)</a:t>
                      </a:r>
                    </a:p>
                    <a:p>
                      <a:r>
                        <a:rPr lang="es-MX" sz="900" dirty="0"/>
                        <a:t>Fichas</a:t>
                      </a:r>
                    </a:p>
                    <a:p>
                      <a:r>
                        <a:rPr lang="es-MX" sz="900" dirty="0"/>
                        <a:t>Tableros con numero (del 1 al 10)</a:t>
                      </a:r>
                    </a:p>
                    <a:p>
                      <a:r>
                        <a:rPr lang="es-MX" sz="900" dirty="0"/>
                        <a:t>Cuento “Pinocho”</a:t>
                      </a:r>
                    </a:p>
                    <a:p>
                      <a:r>
                        <a:rPr lang="es-MX" sz="900" dirty="0"/>
                        <a:t>Tapete</a:t>
                      </a:r>
                    </a:p>
                    <a:p>
                      <a:r>
                        <a:rPr lang="es-MX" sz="900" dirty="0"/>
                        <a:t>Espejo</a:t>
                      </a:r>
                    </a:p>
                    <a:p>
                      <a:r>
                        <a:rPr lang="es-MX" sz="900" dirty="0"/>
                        <a:t>Recortes de super héroes</a:t>
                      </a:r>
                    </a:p>
                    <a:p>
                      <a:r>
                        <a:rPr lang="es-MX" sz="900" dirty="0"/>
                        <a:t>Papelitos (Color amarillo)</a:t>
                      </a:r>
                    </a:p>
                    <a:p>
                      <a:r>
                        <a:rPr lang="es-MX" sz="900" dirty="0"/>
                        <a:t>Frasco transparente</a:t>
                      </a:r>
                    </a:p>
                    <a:p>
                      <a:r>
                        <a:rPr lang="es-MX" sz="900" dirty="0"/>
                        <a:t>Computadora</a:t>
                      </a:r>
                    </a:p>
                    <a:p>
                      <a:r>
                        <a:rPr lang="es-MX" sz="900" dirty="0"/>
                        <a:t>Recortes de animales</a:t>
                      </a:r>
                    </a:p>
                    <a:p>
                      <a:r>
                        <a:rPr lang="es-MX" sz="900" dirty="0"/>
                        <a:t>Imágenes de pinturas</a:t>
                      </a:r>
                    </a:p>
                    <a:p>
                      <a:r>
                        <a:rPr lang="es-MX" sz="900" dirty="0"/>
                        <a:t>Acuarelas</a:t>
                      </a:r>
                    </a:p>
                  </a:txBody>
                  <a:tcPr marL="51435" marR="51435" marT="25718" marB="25718"/>
                </a:tc>
                <a:tc>
                  <a:txBody>
                    <a:bodyPr/>
                    <a:lstStyle/>
                    <a:p>
                      <a:endParaRPr lang="es-MX" sz="800" dirty="0"/>
                    </a:p>
                  </a:txBody>
                  <a:tcPr marL="51435" marR="51435" marT="25718" marB="25718"/>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endParaRPr lang="es-MX" sz="800" b="1" dirty="0" smtClean="0">
                        <a:solidFill>
                          <a:schemeClr val="tx1"/>
                        </a:solidFill>
                      </a:endParaRPr>
                    </a:p>
                    <a:p>
                      <a:pPr marL="171450" indent="-171450">
                        <a:buFont typeface="Arial" pitchFamily="34" charset="0"/>
                        <a:buChar char="•"/>
                      </a:pPr>
                      <a:r>
                        <a:rPr lang="es-MX" sz="1000" dirty="0" smtClean="0"/>
                        <a:t>Obtiene, registra, </a:t>
                      </a:r>
                      <a:r>
                        <a:rPr lang="es-MX" sz="1100" dirty="0" smtClean="0"/>
                        <a:t>representa </a:t>
                      </a:r>
                      <a:r>
                        <a:rPr lang="es-MX" sz="1000" dirty="0" smtClean="0"/>
                        <a:t>y describe información para responder dudas y ampliar su conocimiento en relación con plantas, animales y otros elementos naturales. </a:t>
                      </a:r>
                      <a:endParaRPr lang="es-MX" sz="1000" dirty="0"/>
                    </a:p>
                  </a:txBody>
                  <a:tcPr marL="51435" marR="51435" marT="25718" marB="25718"/>
                </a:tc>
                <a:extLst>
                  <a:ext uri="{0D108BD9-81ED-4DB2-BD59-A6C34878D82A}">
                    <a16:rowId xmlns:a16="http://schemas.microsoft.com/office/drawing/2014/main" xmlns="" val="414645273"/>
                  </a:ext>
                </a:extLst>
              </a:tr>
            </a:tbl>
          </a:graphicData>
        </a:graphic>
      </p:graphicFrame>
    </p:spTree>
    <p:extLst>
      <p:ext uri="{BB962C8B-B14F-4D97-AF65-F5344CB8AC3E}">
        <p14:creationId xmlns:p14="http://schemas.microsoft.com/office/powerpoint/2010/main" val="2998307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xmlns="" id="{B4517102-AE9E-4EBC-AB6D-11615F8BF624}"/>
              </a:ext>
            </a:extLst>
          </p:cNvPr>
          <p:cNvPicPr>
            <a:picLocks noChangeAspect="1"/>
          </p:cNvPicPr>
          <p:nvPr/>
        </p:nvPicPr>
        <p:blipFill>
          <a:blip r:embed="rId2"/>
          <a:stretch>
            <a:fillRect/>
          </a:stretch>
        </p:blipFill>
        <p:spPr>
          <a:xfrm>
            <a:off x="-1" y="0"/>
            <a:ext cx="6858001" cy="9144000"/>
          </a:xfrm>
          <a:prstGeom prst="rect">
            <a:avLst/>
          </a:prstGeom>
        </p:spPr>
      </p:pic>
      <p:pic>
        <p:nvPicPr>
          <p:cNvPr id="3" name="Imagen 2">
            <a:extLst>
              <a:ext uri="{FF2B5EF4-FFF2-40B4-BE49-F238E27FC236}">
                <a16:creationId xmlns:a16="http://schemas.microsoft.com/office/drawing/2014/main" xmlns="" id="{38439741-D6DB-4284-80DE-68A5441B71A3}"/>
              </a:ext>
            </a:extLst>
          </p:cNvPr>
          <p:cNvPicPr>
            <a:picLocks noChangeAspect="1"/>
          </p:cNvPicPr>
          <p:nvPr/>
        </p:nvPicPr>
        <p:blipFill>
          <a:blip r:embed="rId3"/>
          <a:stretch>
            <a:fillRect/>
          </a:stretch>
        </p:blipFill>
        <p:spPr>
          <a:xfrm>
            <a:off x="249826" y="241203"/>
            <a:ext cx="6358346" cy="8711878"/>
          </a:xfrm>
          <a:prstGeom prst="rect">
            <a:avLst/>
          </a:prstGeom>
        </p:spPr>
      </p:pic>
      <p:graphicFrame>
        <p:nvGraphicFramePr>
          <p:cNvPr id="7" name="Tabla 4">
            <a:extLst>
              <a:ext uri="{FF2B5EF4-FFF2-40B4-BE49-F238E27FC236}">
                <a16:creationId xmlns:a16="http://schemas.microsoft.com/office/drawing/2014/main" xmlns="" id="{59F12406-C5B4-4DC5-9EA3-77DD6782044A}"/>
              </a:ext>
            </a:extLst>
          </p:cNvPr>
          <p:cNvGraphicFramePr>
            <a:graphicFrameLocks noGrp="1"/>
          </p:cNvGraphicFramePr>
          <p:nvPr>
            <p:extLst>
              <p:ext uri="{D42A27DB-BD31-4B8C-83A1-F6EECF244321}">
                <p14:modId xmlns:p14="http://schemas.microsoft.com/office/powerpoint/2010/main" val="457369133"/>
              </p:ext>
            </p:extLst>
          </p:nvPr>
        </p:nvGraphicFramePr>
        <p:xfrm>
          <a:off x="391886" y="430978"/>
          <a:ext cx="6057552" cy="8412480"/>
        </p:xfrm>
        <a:graphic>
          <a:graphicData uri="http://schemas.openxmlformats.org/drawingml/2006/table">
            <a:tbl>
              <a:tblPr firstRow="1" bandRow="1">
                <a:tableStyleId>{5940675A-B579-460E-94D1-54222C63F5DA}</a:tableStyleId>
              </a:tblPr>
              <a:tblGrid>
                <a:gridCol w="210520">
                  <a:extLst>
                    <a:ext uri="{9D8B030D-6E8A-4147-A177-3AD203B41FA5}">
                      <a16:colId xmlns:a16="http://schemas.microsoft.com/office/drawing/2014/main" xmlns="" val="3079600336"/>
                    </a:ext>
                  </a:extLst>
                </a:gridCol>
                <a:gridCol w="2561194">
                  <a:extLst>
                    <a:ext uri="{9D8B030D-6E8A-4147-A177-3AD203B41FA5}">
                      <a16:colId xmlns:a16="http://schemas.microsoft.com/office/drawing/2014/main" xmlns="" val="930015598"/>
                    </a:ext>
                  </a:extLst>
                </a:gridCol>
                <a:gridCol w="1631307">
                  <a:extLst>
                    <a:ext uri="{9D8B030D-6E8A-4147-A177-3AD203B41FA5}">
                      <a16:colId xmlns:a16="http://schemas.microsoft.com/office/drawing/2014/main" xmlns="" val="2709093287"/>
                    </a:ext>
                  </a:extLst>
                </a:gridCol>
                <a:gridCol w="588011">
                  <a:extLst>
                    <a:ext uri="{9D8B030D-6E8A-4147-A177-3AD203B41FA5}">
                      <a16:colId xmlns:a16="http://schemas.microsoft.com/office/drawing/2014/main" xmlns="" val="2788064908"/>
                    </a:ext>
                  </a:extLst>
                </a:gridCol>
                <a:gridCol w="1066520">
                  <a:extLst>
                    <a:ext uri="{9D8B030D-6E8A-4147-A177-3AD203B41FA5}">
                      <a16:colId xmlns:a16="http://schemas.microsoft.com/office/drawing/2014/main" xmlns="" val="323753618"/>
                    </a:ext>
                  </a:extLst>
                </a:gridCol>
              </a:tblGrid>
              <a:tr h="2025230">
                <a:tc>
                  <a:txBody>
                    <a:bodyPr/>
                    <a:lstStyle/>
                    <a:p>
                      <a:endParaRPr lang="es-MX" sz="1000" dirty="0"/>
                    </a:p>
                  </a:txBody>
                  <a:tcPr/>
                </a:tc>
                <a:tc>
                  <a:txBody>
                    <a:bodyPr/>
                    <a:lstStyle/>
                    <a:p>
                      <a:r>
                        <a:rPr lang="es-MX" sz="1000" dirty="0"/>
                        <a:t>¿Para que crees que sirva?</a:t>
                      </a:r>
                    </a:p>
                    <a:p>
                      <a:r>
                        <a:rPr lang="es-MX" sz="1000" b="1" dirty="0">
                          <a:solidFill>
                            <a:srgbClr val="0070C0"/>
                          </a:solidFill>
                        </a:rPr>
                        <a:t>Frasco de la felicidad</a:t>
                      </a:r>
                      <a:r>
                        <a:rPr lang="es-MX" sz="1000" dirty="0"/>
                        <a:t>: Responde ¿Sabes que es una emoción?¿Que es la alegría? Es una emoción? ¿La emociones son buenas o malas?</a:t>
                      </a:r>
                    </a:p>
                    <a:p>
                      <a:r>
                        <a:rPr lang="es-MX" sz="1000" b="1" dirty="0">
                          <a:solidFill>
                            <a:srgbClr val="0070C0"/>
                          </a:solidFill>
                        </a:rPr>
                        <a:t>¿Dónde viven los animales?: </a:t>
                      </a:r>
                      <a:r>
                        <a:rPr lang="es-MX" sz="1000" dirty="0"/>
                        <a:t>Responde ¿Todos los animales viven en el mismo lugar? ¿dónde haz visto animales? ¿Sabes que son los hábitats?</a:t>
                      </a:r>
                    </a:p>
                    <a:p>
                      <a:r>
                        <a:rPr lang="es-MX" sz="1000" b="1" dirty="0">
                          <a:solidFill>
                            <a:srgbClr val="0070C0"/>
                          </a:solidFill>
                        </a:rPr>
                        <a:t>Mi yo artista</a:t>
                      </a:r>
                      <a:r>
                        <a:rPr lang="es-MX" sz="1000" dirty="0"/>
                        <a:t>: Observa las pinturas que están en el pizarrón y responde ¿Sabes que son?¿Que es una pintura?¿Esto es arte?¿Cual te gusta más?</a:t>
                      </a:r>
                    </a:p>
                  </a:txBody>
                  <a:tcPr/>
                </a:tc>
                <a:tc>
                  <a:txBody>
                    <a:bodyPr/>
                    <a:lstStyle/>
                    <a:p>
                      <a:r>
                        <a:rPr lang="es-MX" sz="1000" dirty="0"/>
                        <a:t>Cartoncillo</a:t>
                      </a:r>
                    </a:p>
                  </a:txBody>
                  <a:tcPr/>
                </a:tc>
                <a:tc>
                  <a:txBody>
                    <a:bodyPr/>
                    <a:lstStyle/>
                    <a:p>
                      <a:endParaRPr lang="es-MX" sz="1000" dirty="0"/>
                    </a:p>
                  </a:txBody>
                  <a:tcPr/>
                </a:tc>
                <a:tc>
                  <a:txBody>
                    <a:bodyPr/>
                    <a:lstStyle/>
                    <a:p>
                      <a:endParaRPr lang="es-MX" sz="1000" dirty="0"/>
                    </a:p>
                  </a:txBody>
                  <a:tcPr/>
                </a:tc>
                <a:extLst>
                  <a:ext uri="{0D108BD9-81ED-4DB2-BD59-A6C34878D82A}">
                    <a16:rowId xmlns:a16="http://schemas.microsoft.com/office/drawing/2014/main" xmlns="" val="1436783904"/>
                  </a:ext>
                </a:extLst>
              </a:tr>
              <a:tr h="6185374">
                <a:tc>
                  <a:txBody>
                    <a:bodyPr/>
                    <a:lstStyle/>
                    <a:p>
                      <a:r>
                        <a:rPr lang="es-MX" sz="1000" dirty="0"/>
                        <a:t>      DESARROLLO</a:t>
                      </a:r>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0" lang="es-MX" sz="1000" b="1" i="0" u="none" strike="noStrike" kern="1200" cap="none" spc="0" normalizeH="0" baseline="0" noProof="0" dirty="0">
                          <a:ln>
                            <a:noFill/>
                          </a:ln>
                          <a:solidFill>
                            <a:srgbClr val="0070C0"/>
                          </a:solidFill>
                          <a:effectLst/>
                          <a:uLnTx/>
                          <a:uFillTx/>
                          <a:latin typeface="+mn-lt"/>
                          <a:ea typeface="+mn-ea"/>
                          <a:cs typeface="+mn-cs"/>
                        </a:rPr>
                        <a:t>Leemos noticias: </a:t>
                      </a:r>
                      <a:r>
                        <a:rPr kumimoji="0" lang="es-MX" sz="1000" b="0" i="0" u="none" strike="noStrike" kern="1200" cap="none" spc="0" normalizeH="0" baseline="0" noProof="0" dirty="0">
                          <a:ln>
                            <a:noFill/>
                          </a:ln>
                          <a:solidFill>
                            <a:prstClr val="black"/>
                          </a:solidFill>
                          <a:effectLst/>
                          <a:uLnTx/>
                          <a:uFillTx/>
                          <a:latin typeface="+mn-lt"/>
                          <a:ea typeface="+mn-ea"/>
                          <a:cs typeface="+mn-cs"/>
                        </a:rPr>
                        <a:t>Permanecer sentados mientras escuchan con atención la noticia y la investigación de la educadora</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s-MX" sz="1000" b="1" i="0" u="none" strike="noStrike" kern="1200" cap="none" spc="0" normalizeH="0" baseline="0" noProof="0" dirty="0">
                          <a:ln>
                            <a:noFill/>
                          </a:ln>
                          <a:solidFill>
                            <a:srgbClr val="0070C0"/>
                          </a:solidFill>
                          <a:effectLst/>
                          <a:uLnTx/>
                          <a:uFillTx/>
                          <a:latin typeface="+mn-lt"/>
                          <a:ea typeface="+mn-ea"/>
                          <a:cs typeface="+mn-cs"/>
                        </a:rPr>
                        <a:t>Yo soy lo mejor de mi</a:t>
                      </a:r>
                      <a:r>
                        <a:rPr kumimoji="0" lang="es-MX" sz="1000" b="1" i="0" u="none" strike="noStrike" kern="1200" cap="none" spc="0" normalizeH="0" baseline="0" noProof="0" dirty="0">
                          <a:ln>
                            <a:noFill/>
                          </a:ln>
                          <a:solidFill>
                            <a:prstClr val="black"/>
                          </a:solidFill>
                          <a:effectLst/>
                          <a:uLnTx/>
                          <a:uFillTx/>
                          <a:latin typeface="+mn-lt"/>
                          <a:ea typeface="+mn-ea"/>
                          <a:cs typeface="+mn-cs"/>
                        </a:rPr>
                        <a:t>:  </a:t>
                      </a:r>
                      <a:r>
                        <a:rPr kumimoji="0" lang="es-MX" sz="1000" b="0" i="0" u="none" strike="noStrike" kern="1200" cap="none" spc="0" normalizeH="0" baseline="0" noProof="0" dirty="0">
                          <a:ln>
                            <a:noFill/>
                          </a:ln>
                          <a:solidFill>
                            <a:prstClr val="black"/>
                          </a:solidFill>
                          <a:effectLst/>
                          <a:uLnTx/>
                          <a:uFillTx/>
                          <a:latin typeface="+mn-lt"/>
                          <a:ea typeface="+mn-ea"/>
                          <a:cs typeface="+mn-cs"/>
                        </a:rPr>
                        <a:t>Poner un pedazo de cinta en la hoja de maquina, pégalo en su espalda y los demás compañeros deberán escribir lo bueno que ellos ven en ti.</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s-MX" sz="1000" b="1" i="0" u="none" strike="noStrike" kern="1200" cap="none" spc="0" normalizeH="0" baseline="0" noProof="0" dirty="0">
                          <a:ln>
                            <a:noFill/>
                          </a:ln>
                          <a:solidFill>
                            <a:srgbClr val="0070C0"/>
                          </a:solidFill>
                          <a:effectLst/>
                          <a:uLnTx/>
                          <a:uFillTx/>
                          <a:latin typeface="+mn-lt"/>
                          <a:ea typeface="+mn-ea"/>
                          <a:cs typeface="+mn-cs"/>
                        </a:rPr>
                        <a:t>Hay bichitos en mis manos</a:t>
                      </a:r>
                      <a:r>
                        <a:rPr kumimoji="0" lang="es-MX" sz="1000" b="0" i="0" u="none" strike="noStrike" kern="1200" cap="none" spc="0" normalizeH="0" baseline="0" noProof="0" dirty="0">
                          <a:ln>
                            <a:noFill/>
                          </a:ln>
                          <a:solidFill>
                            <a:srgbClr val="0070C0"/>
                          </a:solidFill>
                          <a:effectLst/>
                          <a:uLnTx/>
                          <a:uFillTx/>
                          <a:latin typeface="+mn-lt"/>
                          <a:ea typeface="+mn-ea"/>
                          <a:cs typeface="+mn-cs"/>
                        </a:rPr>
                        <a:t>: </a:t>
                      </a:r>
                      <a:r>
                        <a:rPr kumimoji="0" lang="es-MX" sz="1000" b="0" i="0" u="none" strike="noStrike" kern="1200" cap="none" spc="0" normalizeH="0" baseline="0" noProof="0" dirty="0">
                          <a:ln>
                            <a:noFill/>
                          </a:ln>
                          <a:solidFill>
                            <a:prstClr val="black"/>
                          </a:solidFill>
                          <a:effectLst/>
                          <a:uLnTx/>
                          <a:uFillTx/>
                          <a:latin typeface="+mn-lt"/>
                          <a:ea typeface="+mn-ea"/>
                          <a:cs typeface="+mn-cs"/>
                        </a:rPr>
                        <a:t>Observar las manos y responder ¿hay suciedad en ellas? </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s-MX" sz="1000" b="0" i="0" u="none" strike="noStrike" kern="1200" cap="none" spc="0" normalizeH="0" baseline="0" noProof="0" dirty="0">
                          <a:ln>
                            <a:noFill/>
                          </a:ln>
                          <a:solidFill>
                            <a:prstClr val="black"/>
                          </a:solidFill>
                          <a:effectLst/>
                          <a:uLnTx/>
                          <a:uFillTx/>
                          <a:latin typeface="+mn-lt"/>
                          <a:ea typeface="+mn-ea"/>
                          <a:cs typeface="+mn-cs"/>
                        </a:rPr>
                        <a:t>Observar una demostración de la educadora donde coloca diamantina en su manos e intenta quitarla con agua y jabón</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s-MX" sz="1000" b="1" i="0" u="none" strike="noStrike" kern="1200" cap="none" spc="0" normalizeH="0" baseline="0" noProof="0" dirty="0">
                          <a:ln>
                            <a:noFill/>
                          </a:ln>
                          <a:solidFill>
                            <a:srgbClr val="0070C0"/>
                          </a:solidFill>
                          <a:effectLst/>
                          <a:uLnTx/>
                          <a:uFillTx/>
                          <a:latin typeface="+mn-lt"/>
                          <a:ea typeface="+mn-ea"/>
                          <a:cs typeface="+mn-cs"/>
                        </a:rPr>
                        <a:t>Bailo para expresarme</a:t>
                      </a:r>
                      <a:r>
                        <a:rPr kumimoji="0" lang="es-MX" sz="1000" b="0" i="0" u="none" strike="noStrike" kern="1200" cap="none" spc="0" normalizeH="0" baseline="0" noProof="0" dirty="0">
                          <a:ln>
                            <a:noFill/>
                          </a:ln>
                          <a:solidFill>
                            <a:prstClr val="black"/>
                          </a:solidFill>
                          <a:effectLst/>
                          <a:uLnTx/>
                          <a:uFillTx/>
                          <a:latin typeface="+mn-lt"/>
                          <a:ea typeface="+mn-ea"/>
                          <a:cs typeface="+mn-cs"/>
                        </a:rPr>
                        <a:t>: Responde ¿Qué sientes cuando estas feliz? ¿ Porqué? (bailar canción animada) ¿Qué sientes cuando estas triste? ¿ Porqué? (bailar canción melódica o lirica) ¿Qué sientes cuando estas enojado? ¿ Porqué? (bailar canción con ritmo más fuerte) </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000" b="1" dirty="0">
                          <a:solidFill>
                            <a:srgbClr val="0070C0"/>
                          </a:solidFill>
                        </a:rPr>
                        <a:t>El conejo plasmado en la luna: </a:t>
                      </a:r>
                      <a:r>
                        <a:rPr lang="es-MX" sz="1000" b="0" dirty="0">
                          <a:solidFill>
                            <a:schemeClr val="tx1"/>
                          </a:solidFill>
                        </a:rPr>
                        <a:t>Guarda silencio para escuchar claramente, siéntate, ponte cómodo y escucha con atención la leyenda “El conejo plasmado en la luna” leído por la educadora</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000" b="1" dirty="0">
                          <a:solidFill>
                            <a:srgbClr val="0070C0"/>
                          </a:solidFill>
                        </a:rPr>
                        <a:t>Las emociones: </a:t>
                      </a:r>
                      <a:r>
                        <a:rPr lang="es-MX" sz="1000" b="0" dirty="0">
                          <a:solidFill>
                            <a:schemeClr val="tx1"/>
                          </a:solidFill>
                        </a:rPr>
                        <a:t>Dirígete al patio o al área que la educadora señale escucha la canción y baila haciendo movimientos acorde a la canción y expresión de tus emociones</a:t>
                      </a:r>
                      <a:r>
                        <a:rPr lang="es-MX" sz="1000" b="1" dirty="0">
                          <a:solidFill>
                            <a:schemeClr val="tx1"/>
                          </a:solidFill>
                        </a:rPr>
                        <a:t>.</a:t>
                      </a:r>
                      <a:endParaRPr lang="es-MX" sz="1000" b="0" dirty="0">
                        <a:solidFill>
                          <a:schemeClr val="tx1"/>
                        </a:solidFill>
                      </a:endParaRPr>
                    </a:p>
                    <a:p>
                      <a:pPr marL="0" marR="0" lvl="0" indent="0" algn="l" defTabSz="685800" rtl="0" eaLnBrk="1" fontAlgn="auto" latinLnBrk="0" hangingPunct="1">
                        <a:lnSpc>
                          <a:spcPct val="100000"/>
                        </a:lnSpc>
                        <a:spcBef>
                          <a:spcPts val="0"/>
                        </a:spcBef>
                        <a:spcAft>
                          <a:spcPts val="0"/>
                        </a:spcAft>
                        <a:buClrTx/>
                        <a:buSzTx/>
                        <a:buFontTx/>
                        <a:buNone/>
                        <a:tabLst/>
                        <a:defRPr/>
                      </a:pPr>
                      <a:r>
                        <a:rPr lang="es-MX" sz="1000" b="1" dirty="0">
                          <a:solidFill>
                            <a:srgbClr val="0070C0"/>
                          </a:solidFill>
                        </a:rPr>
                        <a:t>Las estaciones de los números: </a:t>
                      </a:r>
                      <a:r>
                        <a:rPr lang="es-MX" sz="1000" b="0" dirty="0">
                          <a:solidFill>
                            <a:schemeClr val="tx1"/>
                          </a:solidFill>
                        </a:rPr>
                        <a:t>Escucha la canción y levanta el número de dedos acorde a la canción</a:t>
                      </a:r>
                    </a:p>
                    <a:p>
                      <a:pPr marL="0" marR="0" lvl="0" indent="0" algn="l" defTabSz="685800" rtl="0" eaLnBrk="1" fontAlgn="auto" latinLnBrk="0" hangingPunct="1">
                        <a:lnSpc>
                          <a:spcPct val="100000"/>
                        </a:lnSpc>
                        <a:spcBef>
                          <a:spcPts val="0"/>
                        </a:spcBef>
                        <a:spcAft>
                          <a:spcPts val="0"/>
                        </a:spcAft>
                        <a:buClrTx/>
                        <a:buSzTx/>
                        <a:buFontTx/>
                        <a:buNone/>
                        <a:tabLst/>
                        <a:defRPr/>
                      </a:pPr>
                      <a:r>
                        <a:rPr lang="es-MX" sz="1000" b="1" dirty="0">
                          <a:solidFill>
                            <a:srgbClr val="0070C0"/>
                          </a:solidFill>
                        </a:rPr>
                        <a:t>Pinocho: </a:t>
                      </a:r>
                      <a:r>
                        <a:rPr lang="es-MX" sz="1000" b="0" dirty="0">
                          <a:solidFill>
                            <a:schemeClr val="tx1"/>
                          </a:solidFill>
                        </a:rPr>
                        <a:t>Leer el cuento y al finalizar responde ¿Qué te pareció el cuento?¿Quienes fueron los personajes?¿Existen os niños de madera?¿Porque las personas del circo se llevaron a pinocho? ¿Es correcto faltar a la escuela? ¿Por qué es importante no hablar con extraños.</a:t>
                      </a: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es-MX" sz="1000" b="1" i="0" u="none" strike="noStrike" kern="1200" cap="none" spc="0" normalizeH="0" baseline="0" noProof="0" dirty="0">
                          <a:ln>
                            <a:noFill/>
                          </a:ln>
                          <a:solidFill>
                            <a:srgbClr val="0070C0"/>
                          </a:solidFill>
                          <a:effectLst/>
                          <a:uLnTx/>
                          <a:uFillTx/>
                          <a:latin typeface="+mn-lt"/>
                          <a:ea typeface="+mn-ea"/>
                          <a:cs typeface="+mn-cs"/>
                        </a:rPr>
                        <a:t>¿Cómo soy?:  </a:t>
                      </a:r>
                      <a:r>
                        <a:rPr kumimoji="0" lang="es-MX" sz="1000" b="0" i="0" u="none" strike="noStrike" kern="1200" cap="none" spc="0" normalizeH="0" baseline="0" noProof="0" dirty="0">
                          <a:ln>
                            <a:noFill/>
                          </a:ln>
                          <a:solidFill>
                            <a:prstClr val="black"/>
                          </a:solidFill>
                          <a:effectLst/>
                          <a:uLnTx/>
                          <a:uFillTx/>
                          <a:latin typeface="+mn-lt"/>
                          <a:ea typeface="+mn-ea"/>
                          <a:cs typeface="+mn-cs"/>
                        </a:rPr>
                        <a:t>Explicar la importancia de conocerse, proporcionar una hoja donde deben poner “Mi nombre es” y escribirlo completo.</a:t>
                      </a:r>
                    </a:p>
                  </a:txBody>
                  <a:tcPr/>
                </a:tc>
                <a:tc>
                  <a:txBody>
                    <a:bodyPr/>
                    <a:lstStyle/>
                    <a:p>
                      <a:endParaRPr lang="es-MX" sz="1000" dirty="0"/>
                    </a:p>
                  </a:txBody>
                  <a:tcPr/>
                </a:tc>
                <a:tc>
                  <a:txBody>
                    <a:bodyPr/>
                    <a:lstStyle/>
                    <a:p>
                      <a:endParaRPr lang="es-MX" sz="1000" dirty="0"/>
                    </a:p>
                  </a:txBody>
                  <a:tcPr/>
                </a:tc>
                <a:tc>
                  <a:txBody>
                    <a:bodyPr/>
                    <a:lstStyle/>
                    <a:p>
                      <a:pPr algn="ctr"/>
                      <a:r>
                        <a:rPr lang="es-MX" sz="1000" dirty="0" smtClean="0"/>
                        <a:t>•Crea y reproduce secuencias de movimientos, gestos y posturas corporales con y sin música, individualmente y en coordinación con otros. </a:t>
                      </a:r>
                      <a:endParaRPr lang="es-MX" sz="1000" b="1" dirty="0" smtClean="0">
                        <a:solidFill>
                          <a:schemeClr val="tx1"/>
                        </a:solidFill>
                      </a:endParaRPr>
                    </a:p>
                    <a:p>
                      <a:endParaRPr lang="es-MX" sz="1000" dirty="0"/>
                    </a:p>
                  </a:txBody>
                  <a:tcPr/>
                </a:tc>
                <a:extLst>
                  <a:ext uri="{0D108BD9-81ED-4DB2-BD59-A6C34878D82A}">
                    <a16:rowId xmlns:a16="http://schemas.microsoft.com/office/drawing/2014/main" xmlns="" val="1779154925"/>
                  </a:ext>
                </a:extLst>
              </a:tr>
            </a:tbl>
          </a:graphicData>
        </a:graphic>
      </p:graphicFrame>
    </p:spTree>
    <p:extLst>
      <p:ext uri="{BB962C8B-B14F-4D97-AF65-F5344CB8AC3E}">
        <p14:creationId xmlns:p14="http://schemas.microsoft.com/office/powerpoint/2010/main" val="826503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xmlns="" id="{B4517102-AE9E-4EBC-AB6D-11615F8BF624}"/>
              </a:ext>
            </a:extLst>
          </p:cNvPr>
          <p:cNvPicPr>
            <a:picLocks noChangeAspect="1"/>
          </p:cNvPicPr>
          <p:nvPr/>
        </p:nvPicPr>
        <p:blipFill>
          <a:blip r:embed="rId2"/>
          <a:stretch>
            <a:fillRect/>
          </a:stretch>
        </p:blipFill>
        <p:spPr>
          <a:xfrm>
            <a:off x="-1" y="0"/>
            <a:ext cx="6858001" cy="9144000"/>
          </a:xfrm>
          <a:prstGeom prst="rect">
            <a:avLst/>
          </a:prstGeom>
        </p:spPr>
      </p:pic>
      <p:pic>
        <p:nvPicPr>
          <p:cNvPr id="3" name="Imagen 2">
            <a:extLst>
              <a:ext uri="{FF2B5EF4-FFF2-40B4-BE49-F238E27FC236}">
                <a16:creationId xmlns:a16="http://schemas.microsoft.com/office/drawing/2014/main" xmlns="" id="{38439741-D6DB-4284-80DE-68A5441B71A3}"/>
              </a:ext>
            </a:extLst>
          </p:cNvPr>
          <p:cNvPicPr>
            <a:picLocks noChangeAspect="1"/>
          </p:cNvPicPr>
          <p:nvPr/>
        </p:nvPicPr>
        <p:blipFill>
          <a:blip r:embed="rId3"/>
          <a:stretch>
            <a:fillRect/>
          </a:stretch>
        </p:blipFill>
        <p:spPr>
          <a:xfrm>
            <a:off x="249826" y="241203"/>
            <a:ext cx="6358346" cy="8540847"/>
          </a:xfrm>
          <a:prstGeom prst="rect">
            <a:avLst/>
          </a:prstGeom>
        </p:spPr>
      </p:pic>
      <p:graphicFrame>
        <p:nvGraphicFramePr>
          <p:cNvPr id="11" name="Tabla 10">
            <a:extLst>
              <a:ext uri="{FF2B5EF4-FFF2-40B4-BE49-F238E27FC236}">
                <a16:creationId xmlns:a16="http://schemas.microsoft.com/office/drawing/2014/main" xmlns="" id="{12F2C67C-CE7A-4759-B6F9-E19DE6DD4D01}"/>
              </a:ext>
            </a:extLst>
          </p:cNvPr>
          <p:cNvGraphicFramePr>
            <a:graphicFrameLocks noGrp="1"/>
          </p:cNvGraphicFramePr>
          <p:nvPr>
            <p:extLst>
              <p:ext uri="{D42A27DB-BD31-4B8C-83A1-F6EECF244321}">
                <p14:modId xmlns:p14="http://schemas.microsoft.com/office/powerpoint/2010/main" val="483081676"/>
              </p:ext>
            </p:extLst>
          </p:nvPr>
        </p:nvGraphicFramePr>
        <p:xfrm>
          <a:off x="408561" y="450797"/>
          <a:ext cx="6053575" cy="9022080"/>
        </p:xfrm>
        <a:graphic>
          <a:graphicData uri="http://schemas.openxmlformats.org/drawingml/2006/table">
            <a:tbl>
              <a:tblPr firstRow="1" bandRow="1">
                <a:tableStyleId>{5940675A-B579-460E-94D1-54222C63F5DA}</a:tableStyleId>
              </a:tblPr>
              <a:tblGrid>
                <a:gridCol w="220980">
                  <a:extLst>
                    <a:ext uri="{9D8B030D-6E8A-4147-A177-3AD203B41FA5}">
                      <a16:colId xmlns:a16="http://schemas.microsoft.com/office/drawing/2014/main" xmlns="" val="3037671104"/>
                    </a:ext>
                  </a:extLst>
                </a:gridCol>
                <a:gridCol w="2548980">
                  <a:extLst>
                    <a:ext uri="{9D8B030D-6E8A-4147-A177-3AD203B41FA5}">
                      <a16:colId xmlns:a16="http://schemas.microsoft.com/office/drawing/2014/main" xmlns="" val="2424579152"/>
                    </a:ext>
                  </a:extLst>
                </a:gridCol>
                <a:gridCol w="1621331">
                  <a:extLst>
                    <a:ext uri="{9D8B030D-6E8A-4147-A177-3AD203B41FA5}">
                      <a16:colId xmlns:a16="http://schemas.microsoft.com/office/drawing/2014/main" xmlns="" val="3006001305"/>
                    </a:ext>
                  </a:extLst>
                </a:gridCol>
                <a:gridCol w="591671">
                  <a:extLst>
                    <a:ext uri="{9D8B030D-6E8A-4147-A177-3AD203B41FA5}">
                      <a16:colId xmlns:a16="http://schemas.microsoft.com/office/drawing/2014/main" xmlns="" val="1598846979"/>
                    </a:ext>
                  </a:extLst>
                </a:gridCol>
                <a:gridCol w="1070613">
                  <a:extLst>
                    <a:ext uri="{9D8B030D-6E8A-4147-A177-3AD203B41FA5}">
                      <a16:colId xmlns:a16="http://schemas.microsoft.com/office/drawing/2014/main" xmlns="" val="1656256220"/>
                    </a:ext>
                  </a:extLst>
                </a:gridCol>
              </a:tblGrid>
              <a:tr h="3515848">
                <a:tc>
                  <a:txBody>
                    <a:bodyPr/>
                    <a:lstStyle/>
                    <a:p>
                      <a:endParaRPr lang="es-MX" dirty="0"/>
                    </a:p>
                  </a:txBody>
                  <a:tcPr/>
                </a:tc>
                <a:tc>
                  <a:txBody>
                    <a:bodyPr/>
                    <a:lstStyle/>
                    <a:p>
                      <a:r>
                        <a:rPr lang="es-MX" sz="1000" dirty="0"/>
                        <a:t>Mencionar a cada alumno que tiene 1 minuto para observarse ene l espejo ubicado dentro del salón, posteriormente dibujarse y describir cómo se observan</a:t>
                      </a:r>
                    </a:p>
                    <a:p>
                      <a:r>
                        <a:rPr lang="es-MX" sz="1000" b="1" dirty="0">
                          <a:solidFill>
                            <a:srgbClr val="0070C0"/>
                          </a:solidFill>
                        </a:rPr>
                        <a:t>Crea un cuento</a:t>
                      </a:r>
                      <a:r>
                        <a:rPr lang="es-MX" sz="1000" dirty="0">
                          <a:solidFill>
                            <a:srgbClr val="0070C0"/>
                          </a:solidFill>
                        </a:rPr>
                        <a:t>: </a:t>
                      </a:r>
                      <a:r>
                        <a:rPr lang="es-MX" sz="1000" dirty="0"/>
                        <a:t>Mencionar que deben elaborar un cuento en base a los dibujos presentados, en la historia incluir una noción de gusto, sorpresa, miedo, etc.</a:t>
                      </a:r>
                    </a:p>
                    <a:p>
                      <a:r>
                        <a:rPr lang="es-MX" sz="1000" dirty="0"/>
                        <a:t>Responde ¿Cómo empezarías el cuento? ¿De quién tratará? ¿Dónde se encuentra? ¿Qué está haciendo? ¿Cómo te gustaría que terminara?</a:t>
                      </a:r>
                    </a:p>
                    <a:p>
                      <a:r>
                        <a:rPr lang="es-MX" sz="1000" dirty="0"/>
                        <a:t>Escribe el cuento en una hoja de máquina.</a:t>
                      </a:r>
                    </a:p>
                    <a:p>
                      <a:r>
                        <a:rPr lang="es-MX" sz="1000" b="1" dirty="0">
                          <a:solidFill>
                            <a:srgbClr val="0070C0"/>
                          </a:solidFill>
                        </a:rPr>
                        <a:t>Adivina quién soy: </a:t>
                      </a:r>
                      <a:r>
                        <a:rPr lang="es-MX" sz="1000" dirty="0">
                          <a:solidFill>
                            <a:srgbClr val="0070C0"/>
                          </a:solidFill>
                        </a:rPr>
                        <a:t> </a:t>
                      </a:r>
                      <a:r>
                        <a:rPr lang="es-MX" sz="1000" dirty="0"/>
                        <a:t>Cada integrante de equipo debe sacar a su superhéroe favorito, observar detalladamente cuáles son sus características principales.</a:t>
                      </a:r>
                    </a:p>
                    <a:p>
                      <a:r>
                        <a:rPr lang="es-MX" sz="1000" b="1" dirty="0">
                          <a:solidFill>
                            <a:srgbClr val="0070C0"/>
                          </a:solidFill>
                        </a:rPr>
                        <a:t>Frasco de la felicidad: </a:t>
                      </a:r>
                      <a:r>
                        <a:rPr lang="es-MX" sz="1000" dirty="0"/>
                        <a:t>Leer el cuento “Tito el gatito feliz” y posteriormente responde ¿Por qué Tito era feliz? ¿Que te hace feliz a ti?</a:t>
                      </a:r>
                    </a:p>
                    <a:p>
                      <a:r>
                        <a:rPr lang="es-MX" sz="1000" b="1" dirty="0">
                          <a:solidFill>
                            <a:srgbClr val="0070C0"/>
                          </a:solidFill>
                        </a:rPr>
                        <a:t>¿Dónde viven los animales?: </a:t>
                      </a:r>
                      <a:r>
                        <a:rPr lang="es-MX" sz="1000" dirty="0"/>
                        <a:t>Organizado el grupo en 4 equipos observar el video de los animales y sus hábitats.</a:t>
                      </a:r>
                    </a:p>
                    <a:p>
                      <a:r>
                        <a:rPr lang="es-MX" sz="1000" b="1" dirty="0">
                          <a:solidFill>
                            <a:srgbClr val="0070C0"/>
                          </a:solidFill>
                        </a:rPr>
                        <a:t>Mi yo artista: </a:t>
                      </a:r>
                      <a:r>
                        <a:rPr lang="es-MX" sz="1000" b="0" dirty="0">
                          <a:solidFill>
                            <a:schemeClr val="tx1"/>
                          </a:solidFill>
                        </a:rPr>
                        <a:t>En una mesa estarán materiales como hojas, cartoncillo, crayolas, etc. Los alumnos pasaran de manera ordenada a tomar el material que mas les guste para trabajar.</a:t>
                      </a:r>
                    </a:p>
                  </a:txBody>
                  <a:tcPr/>
                </a:tc>
                <a:tc>
                  <a:txBody>
                    <a:bodyPr/>
                    <a:lstStyle/>
                    <a:p>
                      <a:endParaRPr lang="es-MX"/>
                    </a:p>
                  </a:txBody>
                  <a:tcPr/>
                </a:tc>
                <a:tc>
                  <a:txBody>
                    <a:bodyPr/>
                    <a:lstStyle/>
                    <a:p>
                      <a:endParaRPr lang="es-MX" dirty="0"/>
                    </a:p>
                  </a:txBody>
                  <a:tcPr/>
                </a:tc>
                <a:tc>
                  <a:txBody>
                    <a:bodyPr/>
                    <a:lstStyle/>
                    <a:p>
                      <a:endParaRPr lang="es-MX"/>
                    </a:p>
                  </a:txBody>
                  <a:tcPr/>
                </a:tc>
                <a:extLst>
                  <a:ext uri="{0D108BD9-81ED-4DB2-BD59-A6C34878D82A}">
                    <a16:rowId xmlns:a16="http://schemas.microsoft.com/office/drawing/2014/main" xmlns="" val="3034751787"/>
                  </a:ext>
                </a:extLst>
              </a:tr>
              <a:tr h="4654841">
                <a:tc>
                  <a:txBody>
                    <a:bodyPr/>
                    <a:lstStyle/>
                    <a:p>
                      <a:r>
                        <a:rPr lang="es-MX" sz="1000" dirty="0"/>
                        <a:t>CIERRE</a:t>
                      </a:r>
                    </a:p>
                  </a:txBody>
                  <a:tcPr/>
                </a:tc>
                <a:tc>
                  <a:txBody>
                    <a:bodyPr/>
                    <a:lstStyle/>
                    <a:p>
                      <a:r>
                        <a:rPr kumimoji="0" lang="es-MX" sz="1000" b="1" i="0" u="none" strike="noStrike" kern="1200" cap="none" spc="0" normalizeH="0" baseline="0" noProof="0" dirty="0">
                          <a:ln>
                            <a:noFill/>
                          </a:ln>
                          <a:solidFill>
                            <a:srgbClr val="0070C0"/>
                          </a:solidFill>
                          <a:effectLst/>
                          <a:uLnTx/>
                          <a:uFillTx/>
                          <a:latin typeface="+mn-lt"/>
                          <a:ea typeface="+mn-ea"/>
                          <a:cs typeface="+mn-cs"/>
                        </a:rPr>
                        <a:t>Leemos noticias: </a:t>
                      </a:r>
                      <a:r>
                        <a:rPr kumimoji="0" lang="es-MX" sz="1000" b="0" i="0" u="none" strike="noStrike" kern="1200" cap="none" spc="0" normalizeH="0" baseline="0" noProof="0" dirty="0">
                          <a:ln>
                            <a:noFill/>
                          </a:ln>
                          <a:solidFill>
                            <a:schemeClr val="tx1"/>
                          </a:solidFill>
                          <a:effectLst/>
                          <a:uLnTx/>
                          <a:uFillTx/>
                          <a:latin typeface="+mn-lt"/>
                          <a:ea typeface="+mn-ea"/>
                          <a:cs typeface="+mn-cs"/>
                        </a:rPr>
                        <a:t>Comenta la noticia escuchada , respondiendo ¿Qué te pareció? ¿Qué piensas de eso?</a:t>
                      </a:r>
                    </a:p>
                    <a:p>
                      <a:r>
                        <a:rPr lang="es-MX" sz="1000" b="1" dirty="0">
                          <a:solidFill>
                            <a:srgbClr val="0070C0"/>
                          </a:solidFill>
                        </a:rPr>
                        <a:t>Yo soy lo mejor de mi: </a:t>
                      </a:r>
                      <a:r>
                        <a:rPr lang="es-MX" sz="1000" b="0" dirty="0">
                          <a:solidFill>
                            <a:schemeClr val="tx1"/>
                          </a:solidFill>
                        </a:rPr>
                        <a:t>Pasa al frente y lee lo que escribiste de ti mismo y lo que tus compañeros escribieron.</a:t>
                      </a:r>
                    </a:p>
                    <a:p>
                      <a:r>
                        <a:rPr kumimoji="0" lang="es-MX" sz="1000" b="1" i="0" u="none" strike="noStrike" kern="1200" cap="none" spc="0" normalizeH="0" baseline="0" noProof="0" dirty="0">
                          <a:ln>
                            <a:noFill/>
                          </a:ln>
                          <a:solidFill>
                            <a:srgbClr val="0070C0"/>
                          </a:solidFill>
                          <a:effectLst/>
                          <a:uLnTx/>
                          <a:uFillTx/>
                          <a:latin typeface="+mn-lt"/>
                          <a:ea typeface="+mn-ea"/>
                          <a:cs typeface="+mn-cs"/>
                        </a:rPr>
                        <a:t>Hay bichitos en mis manos</a:t>
                      </a:r>
                      <a:r>
                        <a:rPr kumimoji="0" lang="es-MX" sz="1000" b="0" i="0" u="none" strike="noStrike" kern="1200" cap="none" spc="0" normalizeH="0" baseline="0" noProof="0" dirty="0">
                          <a:ln>
                            <a:noFill/>
                          </a:ln>
                          <a:solidFill>
                            <a:srgbClr val="0070C0"/>
                          </a:solidFill>
                          <a:effectLst/>
                          <a:uLnTx/>
                          <a:uFillTx/>
                          <a:latin typeface="+mn-lt"/>
                          <a:ea typeface="+mn-ea"/>
                          <a:cs typeface="+mn-cs"/>
                        </a:rPr>
                        <a:t>: </a:t>
                      </a:r>
                      <a:r>
                        <a:rPr kumimoji="0" lang="es-MX" sz="1000" b="0" i="0" u="none" strike="noStrike" kern="1200" cap="none" spc="0" normalizeH="0" baseline="0" noProof="0" dirty="0">
                          <a:ln>
                            <a:noFill/>
                          </a:ln>
                          <a:solidFill>
                            <a:schemeClr val="tx1"/>
                          </a:solidFill>
                          <a:effectLst/>
                          <a:uLnTx/>
                          <a:uFillTx/>
                          <a:latin typeface="+mn-lt"/>
                          <a:ea typeface="+mn-ea"/>
                          <a:cs typeface="+mn-cs"/>
                        </a:rPr>
                        <a:t>Comenta la importancia de lavarte las manos y porque debemos de hacerlo seguido?</a:t>
                      </a:r>
                      <a:endParaRPr lang="es-MX" sz="1000" b="0" dirty="0">
                        <a:solidFill>
                          <a:schemeClr val="tx1"/>
                        </a:solidFill>
                      </a:endParaRPr>
                    </a:p>
                    <a:p>
                      <a:r>
                        <a:rPr kumimoji="0" lang="es-MX" sz="1000" b="1" i="0" u="none" strike="noStrike" kern="1200" cap="none" spc="0" normalizeH="0" baseline="0" noProof="0" dirty="0">
                          <a:ln>
                            <a:noFill/>
                          </a:ln>
                          <a:solidFill>
                            <a:srgbClr val="0070C0"/>
                          </a:solidFill>
                          <a:effectLst/>
                          <a:uLnTx/>
                          <a:uFillTx/>
                          <a:latin typeface="+mn-lt"/>
                          <a:ea typeface="+mn-ea"/>
                          <a:cs typeface="+mn-cs"/>
                        </a:rPr>
                        <a:t>Bailo para expresarme: </a:t>
                      </a:r>
                      <a:r>
                        <a:rPr kumimoji="0" lang="es-MX" sz="1000" b="0" i="0" u="none" strike="noStrike" kern="1200" cap="none" spc="0" normalizeH="0" baseline="0" noProof="0" dirty="0">
                          <a:ln>
                            <a:noFill/>
                          </a:ln>
                          <a:solidFill>
                            <a:schemeClr val="tx1"/>
                          </a:solidFill>
                          <a:effectLst/>
                          <a:uLnTx/>
                          <a:uFillTx/>
                          <a:latin typeface="+mn-lt"/>
                          <a:ea typeface="+mn-ea"/>
                          <a:cs typeface="+mn-cs"/>
                        </a:rPr>
                        <a:t>Dibuja lo que sentiste al estar al centro bailando</a:t>
                      </a:r>
                    </a:p>
                    <a:p>
                      <a:r>
                        <a:rPr lang="es-MX" sz="1000" b="1" dirty="0">
                          <a:solidFill>
                            <a:srgbClr val="0070C0"/>
                          </a:solidFill>
                        </a:rPr>
                        <a:t>El conejo plasmado en la luna: </a:t>
                      </a:r>
                      <a:r>
                        <a:rPr lang="es-MX" sz="1000" b="0" dirty="0">
                          <a:solidFill>
                            <a:schemeClr val="tx1"/>
                          </a:solidFill>
                        </a:rPr>
                        <a:t>Sin comentar con tus compañeros, dibuja como te haz imaginado los personajes, el paisaje y coloréalos.</a:t>
                      </a:r>
                    </a:p>
                    <a:p>
                      <a:r>
                        <a:rPr lang="es-MX" sz="1000" b="1" dirty="0">
                          <a:solidFill>
                            <a:srgbClr val="0070C0"/>
                          </a:solidFill>
                        </a:rPr>
                        <a:t>Las emociones: </a:t>
                      </a:r>
                      <a:r>
                        <a:rPr lang="es-MX" sz="1000" b="0" dirty="0">
                          <a:solidFill>
                            <a:schemeClr val="tx1"/>
                          </a:solidFill>
                        </a:rPr>
                        <a:t>Toma tu hoja de registro, tus colores y dibuja en cada recuadro una situación que te haga sentir la emoción mencionada.</a:t>
                      </a:r>
                    </a:p>
                    <a:p>
                      <a:r>
                        <a:rPr lang="es-MX" sz="1000" b="1" dirty="0">
                          <a:solidFill>
                            <a:srgbClr val="0070C0"/>
                          </a:solidFill>
                        </a:rPr>
                        <a:t>Las estaciones de los números: </a:t>
                      </a:r>
                      <a:r>
                        <a:rPr lang="es-MX" sz="1000" b="0" dirty="0">
                          <a:solidFill>
                            <a:schemeClr val="tx1"/>
                          </a:solidFill>
                        </a:rPr>
                        <a:t>Siéntate en una de las 4 estaciones y espera las indicaciones de la educadora.</a:t>
                      </a:r>
                    </a:p>
                    <a:p>
                      <a:r>
                        <a:rPr lang="es-MX" sz="1000" b="0" dirty="0">
                          <a:solidFill>
                            <a:schemeClr val="tx1"/>
                          </a:solidFill>
                        </a:rPr>
                        <a:t>1- Pizza: Acomoda las pizzas dependiendo del numero dentro del pepperoni</a:t>
                      </a:r>
                    </a:p>
                    <a:p>
                      <a:r>
                        <a:rPr lang="es-MX" sz="1000" b="0" dirty="0">
                          <a:solidFill>
                            <a:schemeClr val="tx1"/>
                          </a:solidFill>
                        </a:rPr>
                        <a:t>2- Helados: Coloca la bola de nieve dependiendo del numero dentro del cono</a:t>
                      </a:r>
                    </a:p>
                    <a:p>
                      <a:r>
                        <a:rPr lang="es-MX" sz="1000" b="0" dirty="0">
                          <a:solidFill>
                            <a:schemeClr val="tx1"/>
                          </a:solidFill>
                        </a:rPr>
                        <a:t>3- Pompones: Agrega pompones a cada capacillo dependiendo del número que tenga.</a:t>
                      </a:r>
                    </a:p>
                    <a:p>
                      <a:r>
                        <a:rPr lang="es-MX" sz="1000" b="0" dirty="0">
                          <a:solidFill>
                            <a:schemeClr val="tx1"/>
                          </a:solidFill>
                        </a:rPr>
                        <a:t>4- Ficha: Coloca la ficha según el número que</a:t>
                      </a:r>
                    </a:p>
                  </a:txBody>
                  <a:tcPr/>
                </a:tc>
                <a:tc>
                  <a:txBody>
                    <a:bodyPr/>
                    <a:lstStyle/>
                    <a:p>
                      <a:endParaRPr lang="es-MX"/>
                    </a:p>
                  </a:txBody>
                  <a:tcPr/>
                </a:tc>
                <a:tc>
                  <a:txBody>
                    <a:bodyPr/>
                    <a:lstStyle/>
                    <a:p>
                      <a:endParaRPr lang="es-MX" dirty="0"/>
                    </a:p>
                  </a:txBody>
                  <a:tcPr/>
                </a:tc>
                <a:tc>
                  <a:txBody>
                    <a:bodyPr/>
                    <a:lstStyle/>
                    <a:p>
                      <a:pPr marL="285750" marR="0" indent="-285750" algn="l" defTabSz="685800" rtl="0" eaLnBrk="1" fontAlgn="auto" latinLnBrk="0" hangingPunct="1">
                        <a:lnSpc>
                          <a:spcPct val="100000"/>
                        </a:lnSpc>
                        <a:spcBef>
                          <a:spcPts val="0"/>
                        </a:spcBef>
                        <a:spcAft>
                          <a:spcPts val="0"/>
                        </a:spcAft>
                        <a:buClrTx/>
                        <a:buSzTx/>
                        <a:buFont typeface="Arial" pitchFamily="34" charset="0"/>
                        <a:buChar char="•"/>
                        <a:tabLst/>
                        <a:defRPr/>
                      </a:pPr>
                      <a:r>
                        <a:rPr lang="es-MX" sz="1000" dirty="0" smtClean="0">
                          <a:latin typeface="+mn-lt"/>
                          <a:cs typeface="Arial" pitchFamily="34" charset="0"/>
                        </a:rPr>
                        <a:t>Expresa con eficacia sus ideas acerca de diversos temas y atiende lo que se dice en interacciones con otras personas.</a:t>
                      </a:r>
                    </a:p>
                    <a:p>
                      <a:endParaRPr lang="es-MX" dirty="0"/>
                    </a:p>
                  </a:txBody>
                  <a:tcPr/>
                </a:tc>
                <a:extLst>
                  <a:ext uri="{0D108BD9-81ED-4DB2-BD59-A6C34878D82A}">
                    <a16:rowId xmlns:a16="http://schemas.microsoft.com/office/drawing/2014/main" xmlns="" val="2214988990"/>
                  </a:ext>
                </a:extLst>
              </a:tr>
            </a:tbl>
          </a:graphicData>
        </a:graphic>
      </p:graphicFrame>
    </p:spTree>
    <p:extLst>
      <p:ext uri="{BB962C8B-B14F-4D97-AF65-F5344CB8AC3E}">
        <p14:creationId xmlns:p14="http://schemas.microsoft.com/office/powerpoint/2010/main" val="2009847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xmlns="" id="{B4517102-AE9E-4EBC-AB6D-11615F8BF624}"/>
              </a:ext>
            </a:extLst>
          </p:cNvPr>
          <p:cNvPicPr>
            <a:picLocks noChangeAspect="1"/>
          </p:cNvPicPr>
          <p:nvPr/>
        </p:nvPicPr>
        <p:blipFill>
          <a:blip r:embed="rId2"/>
          <a:stretch>
            <a:fillRect/>
          </a:stretch>
        </p:blipFill>
        <p:spPr>
          <a:xfrm>
            <a:off x="-1" y="0"/>
            <a:ext cx="6858001" cy="9144000"/>
          </a:xfrm>
          <a:prstGeom prst="rect">
            <a:avLst/>
          </a:prstGeom>
        </p:spPr>
      </p:pic>
      <p:pic>
        <p:nvPicPr>
          <p:cNvPr id="3" name="Imagen 2">
            <a:extLst>
              <a:ext uri="{FF2B5EF4-FFF2-40B4-BE49-F238E27FC236}">
                <a16:creationId xmlns:a16="http://schemas.microsoft.com/office/drawing/2014/main" xmlns="" id="{38439741-D6DB-4284-80DE-68A5441B71A3}"/>
              </a:ext>
            </a:extLst>
          </p:cNvPr>
          <p:cNvPicPr>
            <a:picLocks noChangeAspect="1"/>
          </p:cNvPicPr>
          <p:nvPr/>
        </p:nvPicPr>
        <p:blipFill>
          <a:blip r:embed="rId3"/>
          <a:stretch>
            <a:fillRect/>
          </a:stretch>
        </p:blipFill>
        <p:spPr>
          <a:xfrm>
            <a:off x="249826" y="241203"/>
            <a:ext cx="6358346" cy="8540847"/>
          </a:xfrm>
          <a:prstGeom prst="rect">
            <a:avLst/>
          </a:prstGeom>
        </p:spPr>
      </p:pic>
      <p:graphicFrame>
        <p:nvGraphicFramePr>
          <p:cNvPr id="11" name="Tabla 10">
            <a:extLst>
              <a:ext uri="{FF2B5EF4-FFF2-40B4-BE49-F238E27FC236}">
                <a16:creationId xmlns:a16="http://schemas.microsoft.com/office/drawing/2014/main" xmlns="" id="{12F2C67C-CE7A-4759-B6F9-E19DE6DD4D01}"/>
              </a:ext>
            </a:extLst>
          </p:cNvPr>
          <p:cNvGraphicFramePr>
            <a:graphicFrameLocks noGrp="1"/>
          </p:cNvGraphicFramePr>
          <p:nvPr>
            <p:extLst>
              <p:ext uri="{D42A27DB-BD31-4B8C-83A1-F6EECF244321}">
                <p14:modId xmlns:p14="http://schemas.microsoft.com/office/powerpoint/2010/main" val="3844554413"/>
              </p:ext>
            </p:extLst>
          </p:nvPr>
        </p:nvGraphicFramePr>
        <p:xfrm>
          <a:off x="408561" y="450797"/>
          <a:ext cx="6053575" cy="5577840"/>
        </p:xfrm>
        <a:graphic>
          <a:graphicData uri="http://schemas.openxmlformats.org/drawingml/2006/table">
            <a:tbl>
              <a:tblPr firstRow="1" bandRow="1">
                <a:tableStyleId>{5940675A-B579-460E-94D1-54222C63F5DA}</a:tableStyleId>
              </a:tblPr>
              <a:tblGrid>
                <a:gridCol w="220980">
                  <a:extLst>
                    <a:ext uri="{9D8B030D-6E8A-4147-A177-3AD203B41FA5}">
                      <a16:colId xmlns:a16="http://schemas.microsoft.com/office/drawing/2014/main" xmlns="" val="3037671104"/>
                    </a:ext>
                  </a:extLst>
                </a:gridCol>
                <a:gridCol w="2548980">
                  <a:extLst>
                    <a:ext uri="{9D8B030D-6E8A-4147-A177-3AD203B41FA5}">
                      <a16:colId xmlns:a16="http://schemas.microsoft.com/office/drawing/2014/main" xmlns="" val="2424579152"/>
                    </a:ext>
                  </a:extLst>
                </a:gridCol>
                <a:gridCol w="1621331">
                  <a:extLst>
                    <a:ext uri="{9D8B030D-6E8A-4147-A177-3AD203B41FA5}">
                      <a16:colId xmlns:a16="http://schemas.microsoft.com/office/drawing/2014/main" xmlns="" val="3006001305"/>
                    </a:ext>
                  </a:extLst>
                </a:gridCol>
                <a:gridCol w="591671">
                  <a:extLst>
                    <a:ext uri="{9D8B030D-6E8A-4147-A177-3AD203B41FA5}">
                      <a16:colId xmlns:a16="http://schemas.microsoft.com/office/drawing/2014/main" xmlns="" val="1598846979"/>
                    </a:ext>
                  </a:extLst>
                </a:gridCol>
                <a:gridCol w="1070613">
                  <a:extLst>
                    <a:ext uri="{9D8B030D-6E8A-4147-A177-3AD203B41FA5}">
                      <a16:colId xmlns:a16="http://schemas.microsoft.com/office/drawing/2014/main" xmlns="" val="1656256220"/>
                    </a:ext>
                  </a:extLst>
                </a:gridCol>
              </a:tblGrid>
              <a:tr h="3515848">
                <a:tc>
                  <a:txBody>
                    <a:bodyPr/>
                    <a:lstStyle/>
                    <a:p>
                      <a:endParaRPr lang="es-MX" dirty="0"/>
                    </a:p>
                  </a:txBody>
                  <a:tcPr/>
                </a:tc>
                <a:tc>
                  <a:txBody>
                    <a:bodyPr/>
                    <a:lstStyle/>
                    <a:p>
                      <a:r>
                        <a:rPr lang="es-MX" sz="1000" b="0" dirty="0">
                          <a:solidFill>
                            <a:schemeClr val="tx1"/>
                          </a:solidFill>
                        </a:rPr>
                        <a:t>dependiendo del numero dentro del cono</a:t>
                      </a:r>
                    </a:p>
                    <a:p>
                      <a:r>
                        <a:rPr lang="es-MX" sz="1000" b="0" dirty="0">
                          <a:solidFill>
                            <a:schemeClr val="tx1"/>
                          </a:solidFill>
                        </a:rPr>
                        <a:t>3- Pompones: Agrega pompones a cada capacillo dependiendo del número que tenga.</a:t>
                      </a:r>
                    </a:p>
                    <a:p>
                      <a:r>
                        <a:rPr lang="es-MX" sz="1000" b="0" dirty="0">
                          <a:solidFill>
                            <a:schemeClr val="tx1"/>
                          </a:solidFill>
                        </a:rPr>
                        <a:t>4- Ficha: Coloca la ficha según el número que</a:t>
                      </a:r>
                      <a:endParaRPr lang="es-MX" sz="1000" dirty="0"/>
                    </a:p>
                    <a:p>
                      <a:r>
                        <a:rPr lang="es-MX" sz="1000" dirty="0"/>
                        <a:t>aparezca al costado.</a:t>
                      </a:r>
                    </a:p>
                    <a:p>
                      <a:r>
                        <a:rPr lang="es-MX" sz="1000" b="1" dirty="0">
                          <a:solidFill>
                            <a:srgbClr val="0070C0"/>
                          </a:solidFill>
                        </a:rPr>
                        <a:t>Pinocho: </a:t>
                      </a:r>
                      <a:r>
                        <a:rPr lang="es-MX" sz="1000" b="0" dirty="0">
                          <a:solidFill>
                            <a:schemeClr val="tx1"/>
                          </a:solidFill>
                        </a:rPr>
                        <a:t>Responde ¿Qué cuento leímos?¿Cual fue la historia?¿Cual fue la problemática del cuento?¿En que parte del cuento te sorprendiste?¿Donde se perdió pinocho?¿Que sentirías si te pierdes?¿Que pasó en el barco? ¿Cómo termino el cuento?¿Que parte del cuento te gustó mas?¿Donde sentiste tristeza?</a:t>
                      </a:r>
                    </a:p>
                    <a:p>
                      <a:r>
                        <a:rPr kumimoji="0" lang="es-MX" sz="1000" b="1" i="0" u="none" strike="noStrike" kern="1200" cap="none" spc="0" normalizeH="0" baseline="0" noProof="0" dirty="0">
                          <a:ln>
                            <a:noFill/>
                          </a:ln>
                          <a:solidFill>
                            <a:srgbClr val="0070C0"/>
                          </a:solidFill>
                          <a:effectLst/>
                          <a:uLnTx/>
                          <a:uFillTx/>
                          <a:latin typeface="+mn-lt"/>
                          <a:ea typeface="+mn-ea"/>
                          <a:cs typeface="+mn-cs"/>
                        </a:rPr>
                        <a:t>¿Cómo soy?: </a:t>
                      </a:r>
                      <a:r>
                        <a:rPr kumimoji="0" lang="es-MX" sz="1000" b="0" i="0" u="none" strike="noStrike" kern="1200" cap="none" spc="0" normalizeH="0" baseline="0" noProof="0" dirty="0">
                          <a:ln>
                            <a:noFill/>
                          </a:ln>
                          <a:solidFill>
                            <a:schemeClr val="tx1"/>
                          </a:solidFill>
                          <a:effectLst/>
                          <a:uLnTx/>
                          <a:uFillTx/>
                          <a:latin typeface="+mn-lt"/>
                          <a:ea typeface="+mn-ea"/>
                          <a:cs typeface="+mn-cs"/>
                        </a:rPr>
                        <a:t>Al finalizar el dibujo se da la oportunidad para que los alumnos pasen al frente y mencionen somo son explicando el dibujo realizado.</a:t>
                      </a:r>
                    </a:p>
                    <a:p>
                      <a:r>
                        <a:rPr lang="es-MX" sz="1000" b="1" dirty="0">
                          <a:solidFill>
                            <a:srgbClr val="0070C0"/>
                          </a:solidFill>
                        </a:rPr>
                        <a:t>Crea un cuento: </a:t>
                      </a:r>
                      <a:r>
                        <a:rPr lang="es-MX" sz="1000" b="0" dirty="0">
                          <a:solidFill>
                            <a:schemeClr val="tx1"/>
                          </a:solidFill>
                        </a:rPr>
                        <a:t>Lee el cuento completo y responde: ¿Qué nombre le pondrás? Realizar portada del cuento y decorarla.</a:t>
                      </a:r>
                      <a:endParaRPr kumimoji="0" lang="es-MX" sz="1000" b="0" i="0" u="none" strike="noStrike" kern="1200" cap="none" spc="0" normalizeH="0" baseline="0" noProof="0" dirty="0">
                        <a:ln>
                          <a:noFill/>
                        </a:ln>
                        <a:solidFill>
                          <a:schemeClr val="tx1"/>
                        </a:solidFill>
                        <a:effectLst/>
                        <a:uLnTx/>
                        <a:uFillTx/>
                        <a:latin typeface="+mn-lt"/>
                        <a:ea typeface="+mn-ea"/>
                        <a:cs typeface="+mn-cs"/>
                      </a:endParaRPr>
                    </a:p>
                    <a:p>
                      <a:r>
                        <a:rPr lang="es-MX" sz="1000" b="1" dirty="0">
                          <a:solidFill>
                            <a:srgbClr val="0070C0"/>
                          </a:solidFill>
                        </a:rPr>
                        <a:t>Adivina quién soy: </a:t>
                      </a:r>
                      <a:r>
                        <a:rPr lang="es-MX" sz="1000" b="0" dirty="0">
                          <a:solidFill>
                            <a:schemeClr val="tx1"/>
                          </a:solidFill>
                        </a:rPr>
                        <a:t>Comenta a tus compañeros las características de tu super héroe </a:t>
                      </a:r>
                    </a:p>
                    <a:p>
                      <a:r>
                        <a:rPr lang="es-MX" sz="1000" b="1" dirty="0">
                          <a:solidFill>
                            <a:srgbClr val="0070C0"/>
                          </a:solidFill>
                        </a:rPr>
                        <a:t>Frasco de la felicidad: </a:t>
                      </a:r>
                      <a:r>
                        <a:rPr lang="es-MX" sz="1000" b="0" dirty="0">
                          <a:solidFill>
                            <a:schemeClr val="tx1"/>
                          </a:solidFill>
                        </a:rPr>
                        <a:t>En los pales amarillos poner las cosas que nos hacen feliz, guardarlas en el frasco y cada que te sientas triste podrás ir al rasco de la felicidad y sacra uno.</a:t>
                      </a:r>
                    </a:p>
                    <a:p>
                      <a:r>
                        <a:rPr lang="es-MX" sz="1000" b="1" dirty="0">
                          <a:solidFill>
                            <a:srgbClr val="0070C0"/>
                          </a:solidFill>
                        </a:rPr>
                        <a:t>¿Dónde viven los animales?:  </a:t>
                      </a:r>
                      <a:r>
                        <a:rPr lang="es-MX" sz="1000" b="0" dirty="0">
                          <a:solidFill>
                            <a:schemeClr val="tx1"/>
                          </a:solidFill>
                        </a:rPr>
                        <a:t>Organizados en equipo se entregan 4 recortes de animales, hojas, lápices, etc. para posteriormente dibujar el hábitat al que creen que pertenece el animal de la imagen.</a:t>
                      </a:r>
                    </a:p>
                    <a:p>
                      <a:r>
                        <a:rPr lang="es-MX" sz="1000" b="1" dirty="0">
                          <a:solidFill>
                            <a:srgbClr val="0070C0"/>
                          </a:solidFill>
                        </a:rPr>
                        <a:t>Mi yo artista: </a:t>
                      </a:r>
                      <a:r>
                        <a:rPr lang="es-MX" sz="1000" b="0" dirty="0">
                          <a:solidFill>
                            <a:schemeClr val="tx1"/>
                          </a:solidFill>
                        </a:rPr>
                        <a:t>Recrea la pintura que mas te gustó utilizando el material proporcionado.</a:t>
                      </a:r>
                      <a:endParaRPr lang="es-MX" sz="1000" b="1" dirty="0">
                        <a:solidFill>
                          <a:srgbClr val="0070C0"/>
                        </a:solidFill>
                      </a:endParaRPr>
                    </a:p>
                  </a:txBody>
                  <a:tcPr/>
                </a:tc>
                <a:tc>
                  <a:txBody>
                    <a:bodyPr/>
                    <a:lstStyle/>
                    <a:p>
                      <a:endParaRPr lang="es-MX"/>
                    </a:p>
                  </a:txBody>
                  <a:tcPr/>
                </a:tc>
                <a:tc>
                  <a:txBody>
                    <a:bodyPr/>
                    <a:lstStyle/>
                    <a:p>
                      <a:endParaRPr lang="es-MX" dirty="0"/>
                    </a:p>
                  </a:txBody>
                  <a:tcPr/>
                </a:tc>
                <a:tc>
                  <a:txBody>
                    <a:bodyPr/>
                    <a:lstStyle/>
                    <a:p>
                      <a:endParaRPr lang="es-MX" dirty="0"/>
                    </a:p>
                  </a:txBody>
                  <a:tcPr/>
                </a:tc>
                <a:extLst>
                  <a:ext uri="{0D108BD9-81ED-4DB2-BD59-A6C34878D82A}">
                    <a16:rowId xmlns:a16="http://schemas.microsoft.com/office/drawing/2014/main" xmlns="" val="3034751787"/>
                  </a:ext>
                </a:extLst>
              </a:tr>
            </a:tbl>
          </a:graphicData>
        </a:graphic>
      </p:graphicFrame>
    </p:spTree>
    <p:extLst>
      <p:ext uri="{BB962C8B-B14F-4D97-AF65-F5344CB8AC3E}">
        <p14:creationId xmlns:p14="http://schemas.microsoft.com/office/powerpoint/2010/main" val="28899704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xmlns="" id="{B4517102-AE9E-4EBC-AB6D-11615F8BF624}"/>
              </a:ext>
            </a:extLst>
          </p:cNvPr>
          <p:cNvPicPr>
            <a:picLocks noChangeAspect="1"/>
          </p:cNvPicPr>
          <p:nvPr/>
        </p:nvPicPr>
        <p:blipFill>
          <a:blip r:embed="rId2"/>
          <a:stretch>
            <a:fillRect/>
          </a:stretch>
        </p:blipFill>
        <p:spPr>
          <a:xfrm>
            <a:off x="-1" y="0"/>
            <a:ext cx="6858001" cy="9144000"/>
          </a:xfrm>
          <a:prstGeom prst="rect">
            <a:avLst/>
          </a:prstGeom>
        </p:spPr>
      </p:pic>
      <p:pic>
        <p:nvPicPr>
          <p:cNvPr id="3" name="Imagen 2">
            <a:extLst>
              <a:ext uri="{FF2B5EF4-FFF2-40B4-BE49-F238E27FC236}">
                <a16:creationId xmlns:a16="http://schemas.microsoft.com/office/drawing/2014/main" xmlns="" id="{38439741-D6DB-4284-80DE-68A5441B71A3}"/>
              </a:ext>
            </a:extLst>
          </p:cNvPr>
          <p:cNvPicPr>
            <a:picLocks noChangeAspect="1"/>
          </p:cNvPicPr>
          <p:nvPr/>
        </p:nvPicPr>
        <p:blipFill>
          <a:blip r:embed="rId3"/>
          <a:stretch>
            <a:fillRect/>
          </a:stretch>
        </p:blipFill>
        <p:spPr>
          <a:xfrm>
            <a:off x="249826" y="241203"/>
            <a:ext cx="6358346" cy="8540847"/>
          </a:xfrm>
          <a:prstGeom prst="rect">
            <a:avLst/>
          </a:prstGeom>
        </p:spPr>
      </p:pic>
      <p:graphicFrame>
        <p:nvGraphicFramePr>
          <p:cNvPr id="7" name="Tabla 6">
            <a:extLst>
              <a:ext uri="{FF2B5EF4-FFF2-40B4-BE49-F238E27FC236}">
                <a16:creationId xmlns:a16="http://schemas.microsoft.com/office/drawing/2014/main" xmlns="" id="{2A7585B4-2E0F-4029-B2B1-FBBBE4570F29}"/>
              </a:ext>
            </a:extLst>
          </p:cNvPr>
          <p:cNvGraphicFramePr>
            <a:graphicFrameLocks noGrp="1"/>
          </p:cNvGraphicFramePr>
          <p:nvPr>
            <p:extLst>
              <p:ext uri="{D42A27DB-BD31-4B8C-83A1-F6EECF244321}">
                <p14:modId xmlns:p14="http://schemas.microsoft.com/office/powerpoint/2010/main" val="4074950886"/>
              </p:ext>
            </p:extLst>
          </p:nvPr>
        </p:nvGraphicFramePr>
        <p:xfrm>
          <a:off x="471487" y="2672970"/>
          <a:ext cx="5915025" cy="4052424"/>
        </p:xfrm>
        <a:graphic>
          <a:graphicData uri="http://schemas.openxmlformats.org/drawingml/2006/table">
            <a:tbl>
              <a:tblPr firstRow="1" firstCol="1" bandRow="1"/>
              <a:tblGrid>
                <a:gridCol w="556555">
                  <a:extLst>
                    <a:ext uri="{9D8B030D-6E8A-4147-A177-3AD203B41FA5}">
                      <a16:colId xmlns:a16="http://schemas.microsoft.com/office/drawing/2014/main" xmlns="" val="860943260"/>
                    </a:ext>
                  </a:extLst>
                </a:gridCol>
                <a:gridCol w="1468465">
                  <a:extLst>
                    <a:ext uri="{9D8B030D-6E8A-4147-A177-3AD203B41FA5}">
                      <a16:colId xmlns:a16="http://schemas.microsoft.com/office/drawing/2014/main" xmlns="" val="888931030"/>
                    </a:ext>
                  </a:extLst>
                </a:gridCol>
                <a:gridCol w="1488207">
                  <a:extLst>
                    <a:ext uri="{9D8B030D-6E8A-4147-A177-3AD203B41FA5}">
                      <a16:colId xmlns:a16="http://schemas.microsoft.com/office/drawing/2014/main" xmlns="" val="2521861953"/>
                    </a:ext>
                  </a:extLst>
                </a:gridCol>
                <a:gridCol w="1250464">
                  <a:extLst>
                    <a:ext uri="{9D8B030D-6E8A-4147-A177-3AD203B41FA5}">
                      <a16:colId xmlns:a16="http://schemas.microsoft.com/office/drawing/2014/main" xmlns="" val="3221167492"/>
                    </a:ext>
                  </a:extLst>
                </a:gridCol>
                <a:gridCol w="1151334">
                  <a:extLst>
                    <a:ext uri="{9D8B030D-6E8A-4147-A177-3AD203B41FA5}">
                      <a16:colId xmlns:a16="http://schemas.microsoft.com/office/drawing/2014/main" xmlns="" val="1231399852"/>
                    </a:ext>
                  </a:extLst>
                </a:gridCol>
              </a:tblGrid>
              <a:tr h="128416">
                <a:tc>
                  <a:txBody>
                    <a:bodyPr/>
                    <a:lstStyle/>
                    <a:p>
                      <a:pPr>
                        <a:lnSpc>
                          <a:spcPct val="107000"/>
                        </a:lnSpc>
                        <a:spcAft>
                          <a:spcPts val="800"/>
                        </a:spcAft>
                      </a:pPr>
                      <a:r>
                        <a:rPr lang="es-MX" sz="800">
                          <a:effectLst/>
                          <a:latin typeface="Calibri" panose="020F0502020204030204" pitchFamily="34" charset="0"/>
                          <a:ea typeface="Calibri" panose="020F0502020204030204" pitchFamily="34" charset="0"/>
                          <a:cs typeface="Arial" panose="020B0604020202020204" pitchFamily="34" charset="0"/>
                        </a:rPr>
                        <a:t>Indicador</a:t>
                      </a:r>
                      <a:r>
                        <a:rPr lang="es-MX" sz="700">
                          <a:solidFill>
                            <a:srgbClr val="000000"/>
                          </a:solidFill>
                          <a:effectLst/>
                          <a:latin typeface="Calibri" panose="020F0502020204030204" pitchFamily="34" charset="0"/>
                          <a:ea typeface="Calibri" panose="020F0502020204030204" pitchFamily="34" charset="0"/>
                          <a:cs typeface="Arial" panose="020B0604020202020204" pitchFamily="34" charset="0"/>
                        </a:rPr>
                        <a:t> </a:t>
                      </a:r>
                      <a:endParaRPr lang="es-MX" sz="700">
                        <a:effectLst/>
                        <a:latin typeface="Calibri" panose="020F0502020204030204" pitchFamily="34" charset="0"/>
                        <a:ea typeface="Calibri" panose="020F0502020204030204" pitchFamily="34" charset="0"/>
                        <a:cs typeface="Arial" panose="020B0604020202020204" pitchFamily="34" charset="0"/>
                      </a:endParaRP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E2F3"/>
                    </a:solidFill>
                  </a:tcPr>
                </a:tc>
                <a:tc>
                  <a:txBody>
                    <a:bodyPr/>
                    <a:lstStyle/>
                    <a:p>
                      <a:pPr>
                        <a:lnSpc>
                          <a:spcPct val="107000"/>
                        </a:lnSpc>
                        <a:spcAft>
                          <a:spcPts val="800"/>
                        </a:spcAft>
                      </a:pPr>
                      <a:r>
                        <a:rPr lang="es-MX" sz="700">
                          <a:solidFill>
                            <a:srgbClr val="000000"/>
                          </a:solidFill>
                          <a:effectLst/>
                          <a:latin typeface="Calibri" panose="020F0502020204030204" pitchFamily="34" charset="0"/>
                          <a:ea typeface="Calibri" panose="020F0502020204030204" pitchFamily="34" charset="0"/>
                          <a:cs typeface="Arial" panose="020B0604020202020204" pitchFamily="34" charset="0"/>
                        </a:rPr>
                        <a:t>10     </a:t>
                      </a:r>
                      <a:r>
                        <a:rPr lang="es-MX" sz="700" b="1">
                          <a:solidFill>
                            <a:srgbClr val="000000"/>
                          </a:solidFill>
                          <a:effectLst/>
                          <a:latin typeface="Calibri" panose="020F0502020204030204" pitchFamily="34" charset="0"/>
                          <a:ea typeface="Calibri" panose="020F0502020204030204" pitchFamily="34" charset="0"/>
                          <a:cs typeface="Arial" panose="020B0604020202020204" pitchFamily="34" charset="0"/>
                        </a:rPr>
                        <a:t>Competente</a:t>
                      </a:r>
                      <a:endParaRPr lang="es-MX" sz="700">
                        <a:effectLst/>
                        <a:latin typeface="Calibri" panose="020F0502020204030204" pitchFamily="34" charset="0"/>
                        <a:ea typeface="Calibri" panose="020F0502020204030204" pitchFamily="34" charset="0"/>
                        <a:cs typeface="Arial" panose="020B0604020202020204" pitchFamily="34" charset="0"/>
                      </a:endParaRP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70AD47"/>
                    </a:solidFill>
                  </a:tcPr>
                </a:tc>
                <a:tc>
                  <a:txBody>
                    <a:bodyPr/>
                    <a:lstStyle/>
                    <a:p>
                      <a:pPr>
                        <a:lnSpc>
                          <a:spcPct val="107000"/>
                        </a:lnSpc>
                        <a:spcAft>
                          <a:spcPts val="800"/>
                        </a:spcAft>
                      </a:pPr>
                      <a:r>
                        <a:rPr lang="es-MX" sz="700">
                          <a:solidFill>
                            <a:srgbClr val="000000"/>
                          </a:solidFill>
                          <a:effectLst/>
                          <a:latin typeface="Calibri" panose="020F0502020204030204" pitchFamily="34" charset="0"/>
                          <a:ea typeface="Calibri" panose="020F0502020204030204" pitchFamily="34" charset="0"/>
                          <a:cs typeface="Arial" panose="020B0604020202020204" pitchFamily="34" charset="0"/>
                        </a:rPr>
                        <a:t>8      </a:t>
                      </a:r>
                      <a:r>
                        <a:rPr lang="es-MX" sz="700" b="1">
                          <a:solidFill>
                            <a:srgbClr val="000000"/>
                          </a:solidFill>
                          <a:effectLst/>
                          <a:latin typeface="Calibri" panose="020F0502020204030204" pitchFamily="34" charset="0"/>
                          <a:ea typeface="Calibri" panose="020F0502020204030204" pitchFamily="34" charset="0"/>
                          <a:cs typeface="Arial" panose="020B0604020202020204" pitchFamily="34" charset="0"/>
                        </a:rPr>
                        <a:t>Satisfactorio</a:t>
                      </a:r>
                      <a:endParaRPr lang="es-MX" sz="700">
                        <a:effectLst/>
                        <a:latin typeface="Calibri" panose="020F0502020204030204" pitchFamily="34" charset="0"/>
                        <a:ea typeface="Calibri" panose="020F0502020204030204" pitchFamily="34" charset="0"/>
                        <a:cs typeface="Arial" panose="020B0604020202020204" pitchFamily="34" charset="0"/>
                      </a:endParaRP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66"/>
                    </a:solidFill>
                  </a:tcPr>
                </a:tc>
                <a:tc>
                  <a:txBody>
                    <a:bodyPr/>
                    <a:lstStyle/>
                    <a:p>
                      <a:pPr>
                        <a:lnSpc>
                          <a:spcPct val="107000"/>
                        </a:lnSpc>
                        <a:spcAft>
                          <a:spcPts val="800"/>
                        </a:spcAft>
                      </a:pPr>
                      <a:r>
                        <a:rPr lang="es-MX" sz="700">
                          <a:solidFill>
                            <a:srgbClr val="000000"/>
                          </a:solidFill>
                          <a:effectLst/>
                          <a:latin typeface="Calibri" panose="020F0502020204030204" pitchFamily="34" charset="0"/>
                          <a:ea typeface="Calibri" panose="020F0502020204030204" pitchFamily="34" charset="0"/>
                          <a:cs typeface="Arial" panose="020B0604020202020204" pitchFamily="34" charset="0"/>
                        </a:rPr>
                        <a:t>7</a:t>
                      </a:r>
                      <a:r>
                        <a:rPr lang="es-MX" sz="700" b="1">
                          <a:solidFill>
                            <a:srgbClr val="000000"/>
                          </a:solidFill>
                          <a:effectLst/>
                          <a:latin typeface="Calibri" panose="020F0502020204030204" pitchFamily="34" charset="0"/>
                          <a:ea typeface="Calibri" panose="020F0502020204030204" pitchFamily="34" charset="0"/>
                          <a:cs typeface="Arial" panose="020B0604020202020204" pitchFamily="34" charset="0"/>
                        </a:rPr>
                        <a:t> Regular</a:t>
                      </a:r>
                      <a:endParaRPr lang="es-MX" sz="700">
                        <a:effectLst/>
                        <a:latin typeface="Calibri" panose="020F0502020204030204" pitchFamily="34" charset="0"/>
                        <a:ea typeface="Calibri" panose="020F0502020204030204" pitchFamily="34" charset="0"/>
                        <a:cs typeface="Arial" panose="020B0604020202020204" pitchFamily="34" charset="0"/>
                      </a:endParaRP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57721"/>
                    </a:solidFill>
                  </a:tcPr>
                </a:tc>
                <a:tc>
                  <a:txBody>
                    <a:bodyPr/>
                    <a:lstStyle/>
                    <a:p>
                      <a:pPr>
                        <a:lnSpc>
                          <a:spcPct val="107000"/>
                        </a:lnSpc>
                        <a:spcAft>
                          <a:spcPts val="800"/>
                        </a:spcAft>
                      </a:pPr>
                      <a:r>
                        <a:rPr lang="es-MX" sz="700">
                          <a:solidFill>
                            <a:srgbClr val="000000"/>
                          </a:solidFill>
                          <a:effectLst/>
                          <a:latin typeface="Calibri" panose="020F0502020204030204" pitchFamily="34" charset="0"/>
                          <a:ea typeface="Calibri" panose="020F0502020204030204" pitchFamily="34" charset="0"/>
                          <a:cs typeface="Arial" panose="020B0604020202020204" pitchFamily="34" charset="0"/>
                        </a:rPr>
                        <a:t>6    </a:t>
                      </a:r>
                      <a:r>
                        <a:rPr lang="es-MX" sz="700" b="1">
                          <a:solidFill>
                            <a:srgbClr val="000000"/>
                          </a:solidFill>
                          <a:effectLst/>
                          <a:latin typeface="Calibri" panose="020F0502020204030204" pitchFamily="34" charset="0"/>
                          <a:ea typeface="Calibri" panose="020F0502020204030204" pitchFamily="34" charset="0"/>
                          <a:cs typeface="Arial" panose="020B0604020202020204" pitchFamily="34" charset="0"/>
                        </a:rPr>
                        <a:t> Básico </a:t>
                      </a:r>
                      <a:endParaRPr lang="es-MX" sz="700">
                        <a:effectLst/>
                        <a:latin typeface="Calibri" panose="020F0502020204030204" pitchFamily="34" charset="0"/>
                        <a:ea typeface="Calibri" panose="020F0502020204030204" pitchFamily="34" charset="0"/>
                        <a:cs typeface="Arial" panose="020B0604020202020204" pitchFamily="34" charset="0"/>
                      </a:endParaRP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472C4"/>
                    </a:solidFill>
                  </a:tcPr>
                </a:tc>
                <a:extLst>
                  <a:ext uri="{0D108BD9-81ED-4DB2-BD59-A6C34878D82A}">
                    <a16:rowId xmlns:a16="http://schemas.microsoft.com/office/drawing/2014/main" xmlns="" val="3486284385"/>
                  </a:ext>
                </a:extLst>
              </a:tr>
              <a:tr h="700209">
                <a:tc>
                  <a:txBody>
                    <a:bodyPr/>
                    <a:lstStyle/>
                    <a:p>
                      <a:pPr>
                        <a:lnSpc>
                          <a:spcPct val="107000"/>
                        </a:lnSpc>
                        <a:spcAft>
                          <a:spcPts val="800"/>
                        </a:spcAft>
                      </a:pPr>
                      <a:r>
                        <a:rPr lang="es-MX" sz="700" b="1">
                          <a:solidFill>
                            <a:srgbClr val="000000"/>
                          </a:solidFill>
                          <a:effectLst/>
                          <a:latin typeface="Calibri" panose="020F0502020204030204" pitchFamily="34" charset="0"/>
                          <a:ea typeface="Calibri" panose="020F0502020204030204" pitchFamily="34" charset="0"/>
                          <a:cs typeface="Arial" panose="020B0604020202020204" pitchFamily="34" charset="0"/>
                        </a:rPr>
                        <a:t>Realiza el diagnóstico </a:t>
                      </a:r>
                      <a:endParaRPr lang="es-MX" sz="700">
                        <a:effectLst/>
                        <a:latin typeface="Calibri" panose="020F0502020204030204" pitchFamily="34" charset="0"/>
                        <a:ea typeface="Calibri" panose="020F0502020204030204" pitchFamily="34" charset="0"/>
                        <a:cs typeface="Arial" panose="020B0604020202020204" pitchFamily="34" charset="0"/>
                      </a:endParaRP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ADB"/>
                    </a:solidFill>
                  </a:tcPr>
                </a:tc>
                <a:tc>
                  <a:txBody>
                    <a:bodyPr/>
                    <a:lstStyle/>
                    <a:p>
                      <a:pPr>
                        <a:lnSpc>
                          <a:spcPct val="107000"/>
                        </a:lnSpc>
                        <a:spcAft>
                          <a:spcPts val="800"/>
                        </a:spcAft>
                      </a:pPr>
                      <a:r>
                        <a:rPr lang="es-MX" sz="600">
                          <a:effectLst/>
                          <a:latin typeface="Calibri" panose="020F0502020204030204" pitchFamily="34" charset="0"/>
                          <a:ea typeface="Calibri" panose="020F0502020204030204" pitchFamily="34" charset="0"/>
                          <a:cs typeface="Arial" panose="020B0604020202020204" pitchFamily="34" charset="0"/>
                        </a:rPr>
                        <a:t>Genera  diagnósticos tomando en cuenta los conocimientos previos, la edad, el contexto social - familiar, los estilos de aprendizaje, emociones, las habilidades, conocimientos, actitudes y valores por medio de instrumentos de investigación. </a:t>
                      </a:r>
                      <a:endParaRPr lang="es-MX" sz="700">
                        <a:effectLst/>
                        <a:latin typeface="Calibri" panose="020F0502020204030204" pitchFamily="34" charset="0"/>
                        <a:ea typeface="Calibri" panose="020F0502020204030204" pitchFamily="34" charset="0"/>
                        <a:cs typeface="Arial" panose="020B0604020202020204" pitchFamily="34" charset="0"/>
                      </a:endParaRP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MX" sz="700">
                          <a:effectLst/>
                          <a:latin typeface="Calibri" panose="020F0502020204030204" pitchFamily="34" charset="0"/>
                          <a:ea typeface="Calibri" panose="020F0502020204030204" pitchFamily="34" charset="0"/>
                          <a:cs typeface="Arial" panose="020B0604020202020204" pitchFamily="34" charset="0"/>
                        </a:rPr>
                        <a:t>Argumenta el  diagnóstico tomando en cuenta los conocimientos previos, la edad, el contexto social - familiar, los estilos de aprendizaje, emociones, por medio de instrumentos de investigación.</a:t>
                      </a: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MX" sz="700">
                          <a:effectLst/>
                          <a:latin typeface="Calibri" panose="020F0502020204030204" pitchFamily="34" charset="0"/>
                          <a:ea typeface="Calibri" panose="020F0502020204030204" pitchFamily="34" charset="0"/>
                          <a:cs typeface="Arial" panose="020B0604020202020204" pitchFamily="34" charset="0"/>
                        </a:rPr>
                        <a:t>Diagnóstica tomando en cuenta algunos  conocimientos previos, características de los niños, elementos del aula, por medio de algunos  instrumentos de investigación. </a:t>
                      </a: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MX" sz="700">
                          <a:effectLst/>
                          <a:latin typeface="Calibri" panose="020F0502020204030204" pitchFamily="34" charset="0"/>
                          <a:ea typeface="Calibri" panose="020F0502020204030204" pitchFamily="34" charset="0"/>
                          <a:cs typeface="Arial" panose="020B0604020202020204" pitchFamily="34" charset="0"/>
                        </a:rPr>
                        <a:t>Selecciona registros observacionales subjetivos sin argumentos, solo  a través  de conductas, actitudes y emociones para el  diagnóstico.  </a:t>
                      </a: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82558795"/>
                  </a:ext>
                </a:extLst>
              </a:tr>
              <a:tr h="1204655">
                <a:tc>
                  <a:txBody>
                    <a:bodyPr/>
                    <a:lstStyle/>
                    <a:p>
                      <a:pPr>
                        <a:lnSpc>
                          <a:spcPct val="107000"/>
                        </a:lnSpc>
                        <a:spcAft>
                          <a:spcPts val="800"/>
                        </a:spcAft>
                      </a:pPr>
                      <a:r>
                        <a:rPr lang="es-MX" sz="700" b="1">
                          <a:solidFill>
                            <a:srgbClr val="000000"/>
                          </a:solidFill>
                          <a:effectLst/>
                          <a:latin typeface="Calibri" panose="020F0502020204030204" pitchFamily="34" charset="0"/>
                          <a:ea typeface="Calibri" panose="020F0502020204030204" pitchFamily="34" charset="0"/>
                          <a:cs typeface="Arial" panose="020B0604020202020204" pitchFamily="34" charset="0"/>
                        </a:rPr>
                        <a:t>Situación didáctica </a:t>
                      </a:r>
                      <a:endParaRPr lang="es-MX" sz="700">
                        <a:effectLst/>
                        <a:latin typeface="Calibri" panose="020F0502020204030204" pitchFamily="34" charset="0"/>
                        <a:ea typeface="Calibri" panose="020F0502020204030204" pitchFamily="34" charset="0"/>
                        <a:cs typeface="Arial" panose="020B0604020202020204" pitchFamily="34" charset="0"/>
                      </a:endParaRP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ADB"/>
                    </a:solidFill>
                  </a:tcPr>
                </a:tc>
                <a:tc>
                  <a:txBody>
                    <a:bodyPr/>
                    <a:lstStyle/>
                    <a:p>
                      <a:pPr>
                        <a:lnSpc>
                          <a:spcPct val="107000"/>
                        </a:lnSpc>
                        <a:spcAft>
                          <a:spcPts val="800"/>
                        </a:spcAft>
                      </a:pPr>
                      <a:r>
                        <a:rPr lang="es-MX" sz="600">
                          <a:effectLst/>
                          <a:latin typeface="Calibri" panose="020F0502020204030204" pitchFamily="34" charset="0"/>
                          <a:ea typeface="Calibri" panose="020F0502020204030204" pitchFamily="34" charset="0"/>
                          <a:cs typeface="Calibri" panose="020F0502020204030204" pitchFamily="34" charset="0"/>
                        </a:rPr>
                        <a:t>Propone situaciones didácticas auténticas, reales, interesantes, que desafíen la curiosidad y motiven el gusto por aprender, actividades con orden lógico articuladas entre diferentes campos de formación académica,  para la movilización de  conocimientos,</a:t>
                      </a:r>
                      <a:r>
                        <a:rPr lang="es-MX" sz="500">
                          <a:effectLst/>
                          <a:latin typeface="Calibri" panose="020F0502020204030204" pitchFamily="34" charset="0"/>
                          <a:ea typeface="Calibri" panose="020F0502020204030204" pitchFamily="34" charset="0"/>
                          <a:cs typeface="Calibri" panose="020F0502020204030204" pitchFamily="34" charset="0"/>
                        </a:rPr>
                        <a:t> </a:t>
                      </a:r>
                      <a:r>
                        <a:rPr lang="es-MX" sz="600">
                          <a:effectLst/>
                          <a:latin typeface="Calibri" panose="020F0502020204030204" pitchFamily="34" charset="0"/>
                          <a:ea typeface="Calibri" panose="020F0502020204030204" pitchFamily="34" charset="0"/>
                          <a:cs typeface="Calibri" panose="020F0502020204030204" pitchFamily="34" charset="0"/>
                        </a:rPr>
                        <a:t>procedimientos, actitudes y valores que le permita resolver situaciones conflictivas  y problemas presentes en la vida real de niño lo que debe aprender los niños.</a:t>
                      </a:r>
                      <a:endParaRPr lang="es-MX" sz="700">
                        <a:effectLst/>
                        <a:latin typeface="Calibri" panose="020F0502020204030204" pitchFamily="34" charset="0"/>
                        <a:ea typeface="Calibri" panose="020F0502020204030204" pitchFamily="34" charset="0"/>
                        <a:cs typeface="Arial" panose="020B0604020202020204" pitchFamily="34" charset="0"/>
                      </a:endParaRP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MX" sz="600">
                          <a:effectLst/>
                          <a:latin typeface="Calibri" panose="020F0502020204030204" pitchFamily="34" charset="0"/>
                          <a:ea typeface="Calibri" panose="020F0502020204030204" pitchFamily="34" charset="0"/>
                          <a:cs typeface="Calibri" panose="020F0502020204030204" pitchFamily="34" charset="0"/>
                        </a:rPr>
                        <a:t>Analiza el plan de trabajo conforme a situaciones auténticas y el aprendizaje situado en un contexto real, acorde a las necesidades del grupo y organiza acciones con intención formativa, coherente entre qué y cómo aprender con actividades organizadas de forma lógica a partir de tres momentos: inicio, desarrollo y cierre.</a:t>
                      </a:r>
                      <a:endParaRPr lang="es-MX" sz="70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s-MX" sz="600">
                          <a:effectLst/>
                          <a:latin typeface="Calibri" panose="020F0502020204030204" pitchFamily="34" charset="0"/>
                          <a:ea typeface="Calibri" panose="020F0502020204030204" pitchFamily="34" charset="0"/>
                          <a:cs typeface="Calibri" panose="020F0502020204030204" pitchFamily="34" charset="0"/>
                        </a:rPr>
                        <a:t> </a:t>
                      </a:r>
                      <a:endParaRPr lang="es-MX" sz="700">
                        <a:effectLst/>
                        <a:latin typeface="Calibri" panose="020F0502020204030204" pitchFamily="34" charset="0"/>
                        <a:ea typeface="Calibri" panose="020F0502020204030204" pitchFamily="34" charset="0"/>
                        <a:cs typeface="Arial" panose="020B0604020202020204" pitchFamily="34" charset="0"/>
                      </a:endParaRP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MX" sz="600">
                          <a:effectLst/>
                          <a:latin typeface="Calibri" panose="020F0502020204030204" pitchFamily="34" charset="0"/>
                          <a:ea typeface="Calibri" panose="020F0502020204030204" pitchFamily="34" charset="0"/>
                          <a:cs typeface="Calibri" panose="020F0502020204030204" pitchFamily="34" charset="0"/>
                        </a:rPr>
                        <a:t>Elabora un plan de trabajo conforme a situaciones sencillas para el aprendizaje  en contextos escolares  acorde a las necesidades del grupo y organiza un conjunto de actividades organizadas  de forma lógica a partir de tres momentos: inicio, desarrollo y cierre.</a:t>
                      </a:r>
                      <a:endParaRPr lang="es-MX" sz="70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s-MX" sz="700">
                          <a:effectLst/>
                          <a:latin typeface="Calibri" panose="020F0502020204030204" pitchFamily="34" charset="0"/>
                          <a:ea typeface="Calibri" panose="020F0502020204030204" pitchFamily="34" charset="0"/>
                          <a:cs typeface="Calibri" panose="020F0502020204030204" pitchFamily="34" charset="0"/>
                        </a:rPr>
                        <a:t> </a:t>
                      </a:r>
                      <a:endParaRPr lang="es-MX" sz="700">
                        <a:effectLst/>
                        <a:latin typeface="Calibri" panose="020F0502020204030204" pitchFamily="34" charset="0"/>
                        <a:ea typeface="Calibri" panose="020F0502020204030204" pitchFamily="34" charset="0"/>
                        <a:cs typeface="Arial" panose="020B0604020202020204" pitchFamily="34" charset="0"/>
                      </a:endParaRP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MX" sz="600">
                          <a:effectLst/>
                          <a:latin typeface="Calibri" panose="020F0502020204030204" pitchFamily="34" charset="0"/>
                          <a:ea typeface="Calibri" panose="020F0502020204030204" pitchFamily="34" charset="0"/>
                          <a:cs typeface="Calibri" panose="020F0502020204030204" pitchFamily="34" charset="0"/>
                        </a:rPr>
                        <a:t>Selecciona mínimos elementos o aspectos  para el diseño del plan de trabajo  y se dificulta entender el orden lógico en la secuencia de las actividades, presenta poco impacto en los aprendizajes esperados establecidos y se aleja de contextos auténticos y reales para promover aprendizajes significativos. Aunque integra los tres momentos: inicio, desarrollo y cierre.</a:t>
                      </a:r>
                      <a:endParaRPr lang="es-MX" sz="700">
                        <a:effectLst/>
                        <a:latin typeface="Calibri" panose="020F0502020204030204" pitchFamily="34" charset="0"/>
                        <a:ea typeface="Calibri" panose="020F0502020204030204" pitchFamily="34" charset="0"/>
                        <a:cs typeface="Arial" panose="020B0604020202020204" pitchFamily="34" charset="0"/>
                      </a:endParaRP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860717724"/>
                  </a:ext>
                </a:extLst>
              </a:tr>
              <a:tr h="1410030">
                <a:tc>
                  <a:txBody>
                    <a:bodyPr/>
                    <a:lstStyle/>
                    <a:p>
                      <a:pPr>
                        <a:lnSpc>
                          <a:spcPct val="107000"/>
                        </a:lnSpc>
                        <a:spcAft>
                          <a:spcPts val="800"/>
                        </a:spcAft>
                      </a:pPr>
                      <a:r>
                        <a:rPr lang="es-MX" sz="700" b="1">
                          <a:solidFill>
                            <a:srgbClr val="000000"/>
                          </a:solidFill>
                          <a:effectLst/>
                          <a:latin typeface="Calibri" panose="020F0502020204030204" pitchFamily="34" charset="0"/>
                          <a:ea typeface="Calibri" panose="020F0502020204030204" pitchFamily="34" charset="0"/>
                          <a:cs typeface="Arial" panose="020B0604020202020204" pitchFamily="34" charset="0"/>
                        </a:rPr>
                        <a:t>Elementos del plan de trabajo </a:t>
                      </a:r>
                      <a:endParaRPr lang="es-MX" sz="700">
                        <a:effectLst/>
                        <a:latin typeface="Calibri" panose="020F0502020204030204" pitchFamily="34" charset="0"/>
                        <a:ea typeface="Calibri" panose="020F0502020204030204" pitchFamily="34" charset="0"/>
                        <a:cs typeface="Arial" panose="020B0604020202020204" pitchFamily="34" charset="0"/>
                      </a:endParaRP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ADB"/>
                    </a:solidFill>
                  </a:tcPr>
                </a:tc>
                <a:tc>
                  <a:txBody>
                    <a:bodyPr/>
                    <a:lstStyle/>
                    <a:p>
                      <a:pPr>
                        <a:lnSpc>
                          <a:spcPct val="107000"/>
                        </a:lnSpc>
                        <a:spcAft>
                          <a:spcPts val="800"/>
                        </a:spcAft>
                      </a:pPr>
                      <a:r>
                        <a:rPr lang="es-MX" sz="600">
                          <a:effectLst/>
                          <a:latin typeface="Calibri" panose="020F0502020204030204" pitchFamily="34" charset="0"/>
                          <a:ea typeface="Calibri" panose="020F0502020204030204" pitchFamily="34" charset="0"/>
                          <a:cs typeface="Calibri" panose="020F0502020204030204" pitchFamily="34" charset="0"/>
                        </a:rPr>
                        <a:t>Crea situaciones didácticas tomando en cuenta  los elementos de la planeación</a:t>
                      </a:r>
                      <a:endParaRPr lang="es-MX" sz="70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s-MX" sz="600">
                          <a:effectLst/>
                          <a:latin typeface="Calibri" panose="020F0502020204030204" pitchFamily="34" charset="0"/>
                          <a:ea typeface="Calibri" panose="020F0502020204030204" pitchFamily="34" charset="0"/>
                          <a:cs typeface="Calibri" panose="020F0502020204030204" pitchFamily="34" charset="0"/>
                        </a:rPr>
                        <a:t>Datos de identificación, nombre de la estudiante, grado, sección, total de niños, H,M. nombre de la situación didáctica, campo de formación académica, OC1, OC2, aprendizajes esperados, fecha, duración, actividades de aprendizaje (inicio, desarrollo y cierre) consignas, recursos materiales, actividad permanente, organización del grupo , espacio, tiempo, rasgos a evaluar y observaciones, rubrica para valorar la situación  </a:t>
                      </a:r>
                      <a:endParaRPr lang="es-MX" sz="700">
                        <a:effectLst/>
                        <a:latin typeface="Calibri" panose="020F0502020204030204" pitchFamily="34" charset="0"/>
                        <a:ea typeface="Calibri" panose="020F0502020204030204" pitchFamily="34" charset="0"/>
                        <a:cs typeface="Arial" panose="020B0604020202020204" pitchFamily="34" charset="0"/>
                      </a:endParaRP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MX" sz="600">
                          <a:effectLst/>
                          <a:latin typeface="Calibri" panose="020F0502020204030204" pitchFamily="34" charset="0"/>
                          <a:ea typeface="Calibri" panose="020F0502020204030204" pitchFamily="34" charset="0"/>
                          <a:cs typeface="Calibri" panose="020F0502020204030204" pitchFamily="34" charset="0"/>
                        </a:rPr>
                        <a:t>Crea situaciones didácticas tomando en cuenta suficientes elementos de la planeación: Datos de identificación, nombre de la estudiante, grado, sección, total de niños, nombre de la situación didáctica, campo de formación académica, OC1, OC2,  aprendizajes esperados, actividades de aprendizaje (inicio, desarrollo y cierre) consignas, recursos materiales, actividad permanente, organización del grupo , espacio  y observaciones, rubrica para valorar la situación  </a:t>
                      </a:r>
                      <a:endParaRPr lang="es-MX" sz="700">
                        <a:effectLst/>
                        <a:latin typeface="Calibri" panose="020F0502020204030204" pitchFamily="34" charset="0"/>
                        <a:ea typeface="Calibri" panose="020F0502020204030204" pitchFamily="34" charset="0"/>
                        <a:cs typeface="Arial" panose="020B0604020202020204" pitchFamily="34" charset="0"/>
                      </a:endParaRP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MX" sz="600">
                          <a:effectLst/>
                          <a:latin typeface="Calibri" panose="020F0502020204030204" pitchFamily="34" charset="0"/>
                          <a:ea typeface="Calibri" panose="020F0502020204030204" pitchFamily="34" charset="0"/>
                          <a:cs typeface="Calibri" panose="020F0502020204030204" pitchFamily="34" charset="0"/>
                        </a:rPr>
                        <a:t>Crea situaciones didácticas, toma en cuenta algunos elementos de la planeación: Datos de identificación, nombre de la estudiante, grado, sección, nombre de la situación didáctica, campo de formación académica,  aprendizajes esperados, actividades de aprendizaje (inicio, desarrollo y cierre) consignas, recursos materiales, actividad permanente, observaciones, rubrica para valorar la situación  </a:t>
                      </a:r>
                      <a:endParaRPr lang="es-MX" sz="700">
                        <a:effectLst/>
                        <a:latin typeface="Calibri" panose="020F0502020204030204" pitchFamily="34" charset="0"/>
                        <a:ea typeface="Calibri" panose="020F0502020204030204" pitchFamily="34" charset="0"/>
                        <a:cs typeface="Arial" panose="020B0604020202020204" pitchFamily="34" charset="0"/>
                      </a:endParaRP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MX" sz="600">
                          <a:effectLst/>
                          <a:latin typeface="Calibri" panose="020F0502020204030204" pitchFamily="34" charset="0"/>
                          <a:ea typeface="Calibri" panose="020F0502020204030204" pitchFamily="34" charset="0"/>
                          <a:cs typeface="Calibri" panose="020F0502020204030204" pitchFamily="34" charset="0"/>
                        </a:rPr>
                        <a:t>Crea situaciones didácticas tomando en cuenta pocos elementos de la planeación</a:t>
                      </a:r>
                      <a:endParaRPr lang="es-MX" sz="70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s-MX" sz="600">
                          <a:effectLst/>
                          <a:latin typeface="Calibri" panose="020F0502020204030204" pitchFamily="34" charset="0"/>
                          <a:ea typeface="Calibri" panose="020F0502020204030204" pitchFamily="34" charset="0"/>
                          <a:cs typeface="Calibri" panose="020F0502020204030204" pitchFamily="34" charset="0"/>
                        </a:rPr>
                        <a:t>Datos de identificación, nombre de la estudiante, nombre de la situación didáctica, campo de formación académica,  aprendizajes esperados, fecha, duración, actividades de aprendizaje (inicio, desarrollo y cierre) consignas.</a:t>
                      </a:r>
                      <a:endParaRPr lang="es-MX" sz="700">
                        <a:effectLst/>
                        <a:latin typeface="Calibri" panose="020F0502020204030204" pitchFamily="34" charset="0"/>
                        <a:ea typeface="Calibri" panose="020F0502020204030204" pitchFamily="34" charset="0"/>
                        <a:cs typeface="Arial" panose="020B0604020202020204" pitchFamily="34" charset="0"/>
                      </a:endParaRP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28970016"/>
                  </a:ext>
                </a:extLst>
              </a:tr>
              <a:tr h="607101">
                <a:tc>
                  <a:txBody>
                    <a:bodyPr/>
                    <a:lstStyle/>
                    <a:p>
                      <a:pPr>
                        <a:lnSpc>
                          <a:spcPct val="107000"/>
                        </a:lnSpc>
                        <a:spcAft>
                          <a:spcPts val="800"/>
                        </a:spcAft>
                      </a:pPr>
                      <a:r>
                        <a:rPr lang="es-MX" sz="500">
                          <a:solidFill>
                            <a:srgbClr val="C85A99"/>
                          </a:solidFill>
                          <a:effectLst/>
                          <a:latin typeface="TheSerif-RegularCaps"/>
                          <a:ea typeface="Calibri" panose="020F0502020204030204" pitchFamily="34" charset="0"/>
                          <a:cs typeface="TheSerif-RegularCaps"/>
                        </a:rPr>
                        <a:t> </a:t>
                      </a:r>
                      <a:endParaRPr lang="es-MX" sz="70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s-MX" sz="500">
                          <a:solidFill>
                            <a:srgbClr val="C85A99"/>
                          </a:solidFill>
                          <a:effectLst/>
                          <a:latin typeface="TheSerif-RegularCaps"/>
                          <a:ea typeface="Calibri" panose="020F0502020204030204" pitchFamily="34" charset="0"/>
                          <a:cs typeface="TheSerif-RegularCaps"/>
                        </a:rPr>
                        <a:t> </a:t>
                      </a:r>
                      <a:endParaRPr lang="es-MX" sz="70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s-MX" sz="700" b="1">
                          <a:solidFill>
                            <a:srgbClr val="000000"/>
                          </a:solidFill>
                          <a:effectLst/>
                          <a:latin typeface="Calibri" panose="020F0502020204030204" pitchFamily="34" charset="0"/>
                          <a:ea typeface="Calibri" panose="020F0502020204030204" pitchFamily="34" charset="0"/>
                          <a:cs typeface="Calibri" panose="020F0502020204030204" pitchFamily="34" charset="0"/>
                        </a:rPr>
                        <a:t>Ortografía y sintaxis </a:t>
                      </a:r>
                      <a:endParaRPr lang="es-MX" sz="700">
                        <a:effectLst/>
                        <a:latin typeface="Calibri" panose="020F0502020204030204" pitchFamily="34" charset="0"/>
                        <a:ea typeface="Calibri" panose="020F0502020204030204" pitchFamily="34" charset="0"/>
                        <a:cs typeface="Arial" panose="020B0604020202020204" pitchFamily="34" charset="0"/>
                      </a:endParaRP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EAADB"/>
                    </a:solidFill>
                  </a:tcPr>
                </a:tc>
                <a:tc>
                  <a:txBody>
                    <a:bodyPr/>
                    <a:lstStyle/>
                    <a:p>
                      <a:pPr>
                        <a:lnSpc>
                          <a:spcPct val="107000"/>
                        </a:lnSpc>
                        <a:spcAft>
                          <a:spcPts val="800"/>
                        </a:spcAft>
                      </a:pPr>
                      <a:r>
                        <a:rPr lang="es-MX" sz="700">
                          <a:effectLst/>
                          <a:latin typeface="Calibri" panose="020F0502020204030204" pitchFamily="34" charset="0"/>
                          <a:ea typeface="Calibri" panose="020F0502020204030204" pitchFamily="34" charset="0"/>
                          <a:cs typeface="Arial" panose="020B0604020202020204" pitchFamily="34" charset="0"/>
                        </a:rPr>
                        <a:t>Sintaxis y ortografía correctas, lenguaje claro, Uso correcto del vocabulario técnico (preciso).</a:t>
                      </a: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MX" sz="700">
                          <a:effectLst/>
                          <a:latin typeface="Calibri" panose="020F0502020204030204" pitchFamily="34" charset="0"/>
                          <a:ea typeface="Calibri" panose="020F0502020204030204" pitchFamily="34" charset="0"/>
                          <a:cs typeface="Arial" panose="020B0604020202020204" pitchFamily="34" charset="0"/>
                        </a:rPr>
                        <a:t>Sintaxis y ortografía correctas. Lenguaje poco y ameno. Utiliza el  vocabulario técnico aunque con algunas imprecisiones.</a:t>
                      </a: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MX" sz="600">
                          <a:effectLst/>
                          <a:latin typeface="Calibri" panose="020F0502020204030204" pitchFamily="34" charset="0"/>
                          <a:ea typeface="Calibri" panose="020F0502020204030204" pitchFamily="34" charset="0"/>
                          <a:cs typeface="Arial" panose="020B0604020202020204" pitchFamily="34" charset="0"/>
                        </a:rPr>
                        <a:t>Comete escasos errores de ortografía y/o sintaxis. Lenguaje poco ameno. Utiliza el vocabulario técnico  aunque con algunas imprecisiones. </a:t>
                      </a:r>
                      <a:endParaRPr lang="es-MX" sz="700">
                        <a:effectLst/>
                        <a:latin typeface="Calibri" panose="020F0502020204030204" pitchFamily="34" charset="0"/>
                        <a:ea typeface="Calibri" panose="020F0502020204030204" pitchFamily="34" charset="0"/>
                        <a:cs typeface="Arial" panose="020B0604020202020204" pitchFamily="34" charset="0"/>
                      </a:endParaRP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800"/>
                        </a:spcAft>
                      </a:pPr>
                      <a:r>
                        <a:rPr lang="es-MX" sz="700" dirty="0">
                          <a:effectLst/>
                          <a:latin typeface="Calibri" panose="020F0502020204030204" pitchFamily="34" charset="0"/>
                          <a:ea typeface="Calibri" panose="020F0502020204030204" pitchFamily="34" charset="0"/>
                          <a:cs typeface="Arial" panose="020B0604020202020204" pitchFamily="34" charset="0"/>
                        </a:rPr>
                        <a:t>Varios errores de ortografía  y sintaxis. La lectura de los textos resulta poco amena. Utiliza poco  el vocabulario técnico </a:t>
                      </a:r>
                    </a:p>
                  </a:txBody>
                  <a:tcPr marL="45364" marR="4536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599680838"/>
                  </a:ext>
                </a:extLst>
              </a:tr>
            </a:tbl>
          </a:graphicData>
        </a:graphic>
      </p:graphicFrame>
      <p:sp>
        <p:nvSpPr>
          <p:cNvPr id="8" name="Rectangle 5">
            <a:extLst>
              <a:ext uri="{FF2B5EF4-FFF2-40B4-BE49-F238E27FC236}">
                <a16:creationId xmlns:a16="http://schemas.microsoft.com/office/drawing/2014/main" xmlns="" id="{D7E8841F-0A92-425F-8A6D-13B92CF440DC}"/>
              </a:ext>
            </a:extLst>
          </p:cNvPr>
          <p:cNvSpPr>
            <a:spLocks noChangeArrowheads="1"/>
          </p:cNvSpPr>
          <p:nvPr/>
        </p:nvSpPr>
        <p:spPr bwMode="auto">
          <a:xfrm>
            <a:off x="471488" y="3368675"/>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MX"/>
          </a:p>
        </p:txBody>
      </p:sp>
      <p:pic>
        <p:nvPicPr>
          <p:cNvPr id="4100" name="Imagen 10">
            <a:extLst>
              <a:ext uri="{FF2B5EF4-FFF2-40B4-BE49-F238E27FC236}">
                <a16:creationId xmlns:a16="http://schemas.microsoft.com/office/drawing/2014/main" xmlns="" id="{28C93BE7-27B0-4E06-9B2C-92F1B5835A1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09613" y="1024021"/>
            <a:ext cx="795337" cy="592138"/>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6">
            <a:extLst>
              <a:ext uri="{FF2B5EF4-FFF2-40B4-BE49-F238E27FC236}">
                <a16:creationId xmlns:a16="http://schemas.microsoft.com/office/drawing/2014/main" xmlns="" id="{6A2C4E0F-821E-4C90-A25C-666E10D117A8}"/>
              </a:ext>
            </a:extLst>
          </p:cNvPr>
          <p:cNvSpPr>
            <a:spLocks noChangeArrowheads="1"/>
          </p:cNvSpPr>
          <p:nvPr/>
        </p:nvSpPr>
        <p:spPr bwMode="auto">
          <a:xfrm>
            <a:off x="471488" y="800551"/>
            <a:ext cx="5579473"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1pPr>
            <a:lvl2pPr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2pPr>
            <a:lvl3pPr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3pPr>
            <a:lvl4pPr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4pPr>
            <a:lvl5pPr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5pPr>
            <a:lvl6pPr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6pPr>
            <a:lvl7pPr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7pPr>
            <a:lvl8pPr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8pPr>
            <a:lvl9pPr eaLnBrk="0" fontAlgn="base" hangingPunct="0">
              <a:spcBef>
                <a:spcPct val="0"/>
              </a:spcBef>
              <a:spcAft>
                <a:spcPct val="0"/>
              </a:spcAft>
              <a:tabLst>
                <a:tab pos="5570538" algn="l"/>
                <a:tab pos="5608638"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5570538" algn="l"/>
                <a:tab pos="5608638" algn="l"/>
              </a:tabLst>
            </a:pPr>
            <a:r>
              <a:rPr kumimoji="0" lang="es-MX" altLang="es-MX" sz="9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ESCUELA NORMAL DE EDUCACI</a:t>
            </a:r>
            <a:r>
              <a:rPr kumimoji="0" lang="es-MX" altLang="es-MX" sz="9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Ó</a:t>
            </a:r>
            <a:r>
              <a:rPr kumimoji="0" lang="es-MX" altLang="es-MX" sz="9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 PREESCOLAR</a:t>
            </a:r>
            <a:endParaRPr kumimoji="0" lang="es-MX" altLang="es-MX" sz="1200" b="0" i="0" u="none" strike="noStrike" cap="none" normalizeH="0" baseline="0" dirty="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5570538" algn="l"/>
                <a:tab pos="5608638" algn="l"/>
              </a:tabLst>
            </a:pPr>
            <a:r>
              <a:rPr kumimoji="0" lang="es-MX" altLang="es-MX" sz="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LICENCIATURA EN EDUCACI</a:t>
            </a:r>
            <a:r>
              <a:rPr kumimoji="0" lang="es-MX" altLang="es-MX" sz="800" b="1"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Ó</a:t>
            </a:r>
            <a:r>
              <a:rPr kumimoji="0" lang="es-MX" altLang="es-MX" sz="8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 PREESCOLAR</a:t>
            </a:r>
            <a:endParaRPr kumimoji="0" lang="es-MX" altLang="es-MX" sz="1200" b="0" i="0" u="none" strike="noStrike" cap="none" normalizeH="0" baseline="0" dirty="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5570538" algn="l"/>
                <a:tab pos="5608638" algn="l"/>
              </a:tabLst>
            </a:pPr>
            <a:r>
              <a:rPr kumimoji="0" lang="es-MX" altLang="es-MX" sz="8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Segundo Semestre</a:t>
            </a:r>
            <a:endParaRPr kumimoji="0" lang="es-MX" altLang="es-MX" sz="1200" b="0" i="0" u="none" strike="noStrike" cap="none" normalizeH="0" baseline="0" dirty="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5570538" algn="l"/>
                <a:tab pos="5608638" algn="l"/>
              </a:tabLst>
            </a:pPr>
            <a:r>
              <a:rPr kumimoji="0" lang="es-MX" altLang="es-MX" sz="9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CURSO:   Planeaci</a:t>
            </a:r>
            <a:r>
              <a:rPr kumimoji="0" lang="es-MX" altLang="es-MX" sz="9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ó</a:t>
            </a:r>
            <a:r>
              <a:rPr kumimoji="0" lang="es-MX" altLang="es-MX" sz="9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n y evaluaci</a:t>
            </a:r>
            <a:r>
              <a:rPr kumimoji="0" lang="es-MX" altLang="es-MX" sz="9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ó</a:t>
            </a:r>
            <a:r>
              <a:rPr kumimoji="0" lang="es-MX" altLang="es-MX" sz="9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n de la ense</a:t>
            </a:r>
            <a:r>
              <a:rPr kumimoji="0" lang="es-MX" altLang="es-MX" sz="900" b="0"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ñ</a:t>
            </a:r>
            <a:r>
              <a:rPr kumimoji="0" lang="es-MX" altLang="es-MX" sz="9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anza y el aprendizaje            </a:t>
            </a:r>
            <a:endParaRPr kumimoji="0" lang="es-MX" altLang="es-MX" sz="1200" b="0" i="0" u="none" strike="noStrike" cap="none" normalizeH="0" baseline="0" dirty="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5570538" algn="l"/>
                <a:tab pos="5608638" algn="l"/>
              </a:tabLst>
            </a:pPr>
            <a:r>
              <a:rPr kumimoji="0" lang="es-MX" altLang="es-MX" sz="900" b="0"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s-MX" altLang="es-MX" sz="1200" b="0" i="0" u="none" strike="noStrike" cap="none" normalizeH="0" baseline="0" dirty="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5570538" algn="l"/>
                <a:tab pos="5608638" algn="l"/>
              </a:tabLst>
            </a:pPr>
            <a:r>
              <a:rPr kumimoji="0" lang="es-MX" altLang="es-MX" sz="9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R</a:t>
            </a:r>
            <a:r>
              <a:rPr kumimoji="0" lang="es-MX" altLang="es-MX" sz="9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ú</a:t>
            </a:r>
            <a:r>
              <a:rPr kumimoji="0" lang="es-MX" altLang="es-MX" sz="9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brica para valorar una secuencia did</a:t>
            </a:r>
            <a:r>
              <a:rPr kumimoji="0" lang="es-MX" altLang="es-MX" sz="9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Arial" panose="020B0604020202020204" pitchFamily="34" charset="0"/>
              </a:rPr>
              <a:t>á</a:t>
            </a:r>
            <a:r>
              <a:rPr kumimoji="0" lang="es-MX" altLang="es-MX" sz="9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ctica  </a:t>
            </a:r>
            <a:endParaRPr kumimoji="0" lang="es-MX" altLang="es-MX" sz="1200" b="0" i="0" u="none" strike="noStrike" cap="none" normalizeH="0" baseline="0" dirty="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5570538" algn="l"/>
                <a:tab pos="5608638" algn="l"/>
              </a:tabLst>
            </a:pPr>
            <a:r>
              <a:rPr kumimoji="0" lang="es-MX" altLang="es-MX" sz="9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                                                                                                                                                                                             Mtro. Eva Fabiola Ruiz </a:t>
            </a:r>
            <a:r>
              <a:rPr kumimoji="0" lang="es-MX" altLang="es-MX" sz="900" b="1" i="0" u="none" strike="noStrike" cap="none" normalizeH="0" baseline="0" dirty="0" err="1">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Pradis</a:t>
            </a:r>
            <a:endParaRPr kumimoji="0" lang="es-MX" altLang="es-MX" sz="1200" b="0" i="0" u="none" strike="noStrike" cap="none" normalizeH="0" baseline="0" dirty="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5570538" algn="l"/>
                <a:tab pos="5608638" algn="l"/>
              </a:tabLst>
            </a:pPr>
            <a:r>
              <a:rPr kumimoji="0" lang="es-MX" altLang="es-MX" sz="1200" b="1" i="1"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Arial" panose="020B0604020202020204" pitchFamily="34" charset="0"/>
              </a:rPr>
              <a:t>                                                                                                         Niveles de desempeño</a:t>
            </a:r>
            <a:endParaRPr kumimoji="0" lang="es-MX" altLang="es-MX" sz="1200" b="0" i="0" u="none" strike="noStrike" cap="none" normalizeH="0" baseline="0" dirty="0">
              <a:ln>
                <a:noFill/>
              </a:ln>
              <a:solidFill>
                <a:schemeClr val="tx1"/>
              </a:solidFill>
              <a:effectLst/>
              <a:ea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5570538" algn="l"/>
                <a:tab pos="5608638" algn="l"/>
              </a:tabLst>
            </a:pPr>
            <a:endParaRPr kumimoji="0" lang="es-MX" altLang="es-MX"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06062628"/>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313</TotalTime>
  <Words>2932</Words>
  <Application>Microsoft Office PowerPoint</Application>
  <PresentationFormat>Presentación en pantalla (4:3)</PresentationFormat>
  <Paragraphs>269</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arturin_vjcaballos@hotmail.com</dc:creator>
  <cp:lastModifiedBy>Luffi</cp:lastModifiedBy>
  <cp:revision>24</cp:revision>
  <dcterms:created xsi:type="dcterms:W3CDTF">2021-06-26T05:21:17Z</dcterms:created>
  <dcterms:modified xsi:type="dcterms:W3CDTF">2021-06-27T03:42:50Z</dcterms:modified>
</cp:coreProperties>
</file>