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7"/>
  </p:notesMasterIdLst>
  <p:sldIdLst>
    <p:sldId id="256" r:id="rId5"/>
    <p:sldId id="257" r:id="rId6"/>
    <p:sldId id="258" r:id="rId7"/>
    <p:sldId id="260" r:id="rId8"/>
    <p:sldId id="278" r:id="rId9"/>
    <p:sldId id="265" r:id="rId10"/>
    <p:sldId id="259" r:id="rId11"/>
    <p:sldId id="282" r:id="rId12"/>
    <p:sldId id="283" r:id="rId13"/>
    <p:sldId id="281" r:id="rId14"/>
    <p:sldId id="261" r:id="rId15"/>
    <p:sldId id="264" r:id="rId16"/>
    <p:sldId id="284" r:id="rId17"/>
    <p:sldId id="286" r:id="rId18"/>
    <p:sldId id="287" r:id="rId19"/>
    <p:sldId id="263" r:id="rId20"/>
    <p:sldId id="285" r:id="rId21"/>
    <p:sldId id="288" r:id="rId22"/>
    <p:sldId id="289" r:id="rId23"/>
    <p:sldId id="271" r:id="rId24"/>
    <p:sldId id="274" r:id="rId25"/>
    <p:sldId id="272" r:id="rId26"/>
  </p:sldIdLst>
  <p:sldSz cx="9144000" cy="5143500" type="screen16x9"/>
  <p:notesSz cx="6858000" cy="9144000"/>
  <p:embeddedFontLst>
    <p:embeddedFont>
      <p:font typeface="Vibur" panose="020B0604020202020204" charset="0"/>
      <p:regular r:id="rId28"/>
    </p:embeddedFont>
    <p:embeddedFont>
      <p:font typeface="Comfortaa" panose="020B0604020202020204" charset="0"/>
      <p:regular r:id="rId29"/>
      <p:bold r:id="rId30"/>
    </p:embeddedFont>
    <p:embeddedFont>
      <p:font typeface="Roboto Slab Regular" panose="020B0604020202020204" charset="0"/>
      <p:regular r:id="rId31"/>
      <p:bold r:id="rId32"/>
    </p:embeddedFont>
    <p:embeddedFont>
      <p:font typeface="Catamaran"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21B9-CB0A-4633-AF81-D7B8ADDB4D9D}">
  <a:tblStyle styleId="{D49A21B9-CB0A-4633-AF81-D7B8ADDB4D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1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16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6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44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96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02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39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d768e69cfa_0_8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d768e69cfa_0_8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4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473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1" r:id="rId6"/>
    <p:sldLayoutId id="2147483664" r:id="rId7"/>
    <p:sldLayoutId id="2147483665" r:id="rId8"/>
    <p:sldLayoutId id="2147483666" r:id="rId9"/>
    <p:sldLayoutId id="2147483667" r:id="rId10"/>
    <p:sldLayoutId id="2147483668" r:id="rId11"/>
    <p:sldLayoutId id="2147483670" r:id="rId12"/>
    <p:sldLayoutId id="2147483674" r:id="rId13"/>
    <p:sldLayoutId id="2147483678"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www.youtube.com/watch?y=gO_pbw0moq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www.youtube.com/watch?v=Fe-AmoBtp_A" TargetMode="External"/><Relationship Id="rId4" Type="http://schemas.openxmlformats.org/officeDocument/2006/relationships/hyperlink" Target="http://www.youtube.com/watch?v=7VJRS5rFZA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youtu.be/FLKGw03O62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a:spLocks noGrp="1"/>
          </p:cNvSpPr>
          <p:nvPr>
            <p:ph type="subTitle" idx="1"/>
          </p:nvPr>
        </p:nvSpPr>
        <p:spPr>
          <a:xfrm>
            <a:off x="2283987" y="1648048"/>
            <a:ext cx="4746147" cy="29345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1200" dirty="0"/>
              <a:t>Licenciatura en Educación Preescolar</a:t>
            </a:r>
          </a:p>
          <a:p>
            <a:pPr marL="0" lvl="0" indent="0" algn="r" rtl="0">
              <a:spcBef>
                <a:spcPts val="0"/>
              </a:spcBef>
              <a:spcAft>
                <a:spcPts val="0"/>
              </a:spcAft>
              <a:buNone/>
            </a:pPr>
            <a:r>
              <a:rPr lang="es-MX" sz="1200" dirty="0"/>
              <a:t>Ciclo Escolar 2020 – 2021</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Eva Fabiola Ruiz Pradis</a:t>
            </a:r>
          </a:p>
          <a:p>
            <a:pPr marL="0" lvl="0" indent="0" algn="r" rtl="0">
              <a:spcBef>
                <a:spcPts val="0"/>
              </a:spcBef>
              <a:spcAft>
                <a:spcPts val="0"/>
              </a:spcAft>
              <a:buNone/>
            </a:pPr>
            <a:r>
              <a:rPr lang="es-MX" sz="1200" dirty="0"/>
              <a:t>Planeación y Evaluación de la Enseñanza y el Aprendizaje</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Jimena Wendolyn Ávila Pecina #O2</a:t>
            </a:r>
          </a:p>
          <a:p>
            <a:pPr marL="0" lvl="0" indent="0" algn="r" rtl="0">
              <a:spcBef>
                <a:spcPts val="0"/>
              </a:spcBef>
              <a:spcAft>
                <a:spcPts val="0"/>
              </a:spcAft>
              <a:buNone/>
            </a:pPr>
            <a:r>
              <a:rPr lang="es-MX" sz="1200" dirty="0"/>
              <a:t>Mónica Guadalupe Bustamante Gutiérrez #O4</a:t>
            </a:r>
          </a:p>
          <a:p>
            <a:pPr marL="0" lvl="0" indent="0" algn="r" rtl="0">
              <a:spcBef>
                <a:spcPts val="0"/>
              </a:spcBef>
              <a:spcAft>
                <a:spcPts val="0"/>
              </a:spcAft>
              <a:buNone/>
            </a:pPr>
            <a:r>
              <a:rPr lang="es-MX" sz="1200" dirty="0"/>
              <a:t>Alondra Esmeralda Cortez Albizo #O6</a:t>
            </a:r>
          </a:p>
          <a:p>
            <a:pPr marL="0" lvl="0" indent="0" algn="r" rtl="0">
              <a:spcBef>
                <a:spcPts val="0"/>
              </a:spcBef>
              <a:spcAft>
                <a:spcPts val="0"/>
              </a:spcAft>
              <a:buNone/>
            </a:pPr>
            <a:r>
              <a:rPr lang="es-MX" sz="1200" dirty="0"/>
              <a:t>Sandra Luz Flores Rodríguez #O9</a:t>
            </a:r>
          </a:p>
          <a:p>
            <a:pPr marL="0" lvl="0" indent="0" algn="r" rtl="0">
              <a:spcBef>
                <a:spcPts val="0"/>
              </a:spcBef>
              <a:spcAft>
                <a:spcPts val="0"/>
              </a:spcAft>
              <a:buNone/>
            </a:pPr>
            <a:r>
              <a:rPr lang="es-MX" sz="1200" dirty="0"/>
              <a:t>Diana Cristina Hernández Gonzalez #13</a:t>
            </a:r>
          </a:p>
          <a:p>
            <a:pPr marL="0" lvl="0" indent="0" algn="r" rtl="0">
              <a:spcBef>
                <a:spcPts val="0"/>
              </a:spcBef>
              <a:spcAft>
                <a:spcPts val="0"/>
              </a:spcAft>
              <a:buNone/>
            </a:pPr>
            <a:r>
              <a:rPr lang="pt-BR" sz="1200" dirty="0"/>
              <a:t>Evelin Medina Ramírez #17</a:t>
            </a:r>
          </a:p>
          <a:p>
            <a:pPr marL="0" lvl="0" indent="0" algn="r" rtl="0">
              <a:spcBef>
                <a:spcPts val="0"/>
              </a:spcBef>
              <a:spcAft>
                <a:spcPts val="0"/>
              </a:spcAft>
              <a:buNone/>
            </a:pPr>
            <a:r>
              <a:rPr lang="pt-BR" sz="1200" dirty="0"/>
              <a:t>Valeria Torres Gutiérrez #2O</a:t>
            </a:r>
          </a:p>
          <a:p>
            <a:pPr marL="0" lvl="0" indent="0" algn="r" rtl="0">
              <a:spcBef>
                <a:spcPts val="0"/>
              </a:spcBef>
              <a:spcAft>
                <a:spcPts val="0"/>
              </a:spcAft>
              <a:buNone/>
            </a:pPr>
            <a:r>
              <a:rPr lang="es-MX" sz="1200" dirty="0"/>
              <a:t>Primer Grado Sección “D”</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28 Junio 2021                              Saltillo, Coahuila</a:t>
            </a:r>
          </a:p>
          <a:p>
            <a:pPr marL="0" lvl="0" indent="0" algn="r" rtl="0">
              <a:spcBef>
                <a:spcPts val="0"/>
              </a:spcBef>
              <a:spcAft>
                <a:spcPts val="0"/>
              </a:spcAft>
              <a:buNone/>
            </a:pPr>
            <a:r>
              <a:rPr lang="es-MX" sz="1200" dirty="0"/>
              <a:t> </a:t>
            </a:r>
            <a:endParaRPr sz="1200" dirty="0"/>
          </a:p>
        </p:txBody>
      </p:sp>
      <p:sp>
        <p:nvSpPr>
          <p:cNvPr id="1616" name="Google Shape;1616;p37"/>
          <p:cNvSpPr txBox="1">
            <a:spLocks noGrp="1"/>
          </p:cNvSpPr>
          <p:nvPr>
            <p:ph type="title"/>
          </p:nvPr>
        </p:nvSpPr>
        <p:spPr>
          <a:xfrm>
            <a:off x="1844444" y="1073891"/>
            <a:ext cx="7225127" cy="8399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600" dirty="0"/>
              <a:t>Normal de educación preescolar </a:t>
            </a:r>
            <a:endParaRPr sz="3600" dirty="0"/>
          </a:p>
        </p:txBody>
      </p:sp>
      <p:pic>
        <p:nvPicPr>
          <p:cNvPr id="2" name="Imagen 1">
            <a:extLst>
              <a:ext uri="{FF2B5EF4-FFF2-40B4-BE49-F238E27FC236}">
                <a16:creationId xmlns:a16="http://schemas.microsoft.com/office/drawing/2014/main" id="{0C377A59-D3A3-43B8-A99E-B059345209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9" b="94483" l="9744" r="89744">
                        <a14:foregroundMark x1="30256" y1="11034" x2="40513" y2="3448"/>
                        <a14:foregroundMark x1="40513" y1="3448" x2="41026" y2="3448"/>
                        <a14:foregroundMark x1="66667" y1="90345" x2="55897" y2="94483"/>
                        <a14:foregroundMark x1="55897" y1="94483" x2="34872" y2="88966"/>
                        <a14:foregroundMark x1="40000" y1="2759" x2="24615" y2="3448"/>
                        <a14:foregroundMark x1="63077" y1="2759" x2="73333" y2="2069"/>
                      </a14:backgroundRemoval>
                    </a14:imgEffect>
                  </a14:imgLayer>
                </a14:imgProps>
              </a:ext>
            </a:extLst>
          </a:blip>
          <a:stretch>
            <a:fillRect/>
          </a:stretch>
        </p:blipFill>
        <p:spPr>
          <a:xfrm>
            <a:off x="1178202" y="1648048"/>
            <a:ext cx="1564076" cy="116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1724724" y="964459"/>
            <a:ext cx="5481900" cy="646800"/>
          </a:xfrm>
        </p:spPr>
        <p:txBody>
          <a:bodyPr/>
          <a:lstStyle/>
          <a:p>
            <a:r>
              <a:rPr lang="es-MX" dirty="0"/>
              <a:t>Secuencia de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268620202"/>
              </p:ext>
            </p:extLst>
          </p:nvPr>
        </p:nvGraphicFramePr>
        <p:xfrm>
          <a:off x="931654" y="1464034"/>
          <a:ext cx="6617465" cy="3240118"/>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2306589">
                  <a:extLst>
                    <a:ext uri="{9D8B030D-6E8A-4147-A177-3AD203B41FA5}">
                      <a16:colId xmlns:a16="http://schemas.microsoft.com/office/drawing/2014/main" val="949940870"/>
                    </a:ext>
                  </a:extLst>
                </a:gridCol>
                <a:gridCol w="949066">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Día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DESARROLLO</a:t>
                      </a:r>
                    </a:p>
                  </a:txBody>
                  <a:tcPr vert="vert270"/>
                </a:tc>
                <a:tc>
                  <a:txBody>
                    <a:bodyPr/>
                    <a:lstStyle/>
                    <a:p>
                      <a:pPr algn="l"/>
                      <a:r>
                        <a:rPr lang="es-ES" sz="1100" dirty="0"/>
                        <a:t>“La historia continuará…” </a:t>
                      </a:r>
                    </a:p>
                    <a:p>
                      <a:pPr algn="l"/>
                      <a:r>
                        <a:rPr lang="es-ES" sz="1100" dirty="0"/>
                        <a:t>Observa las imágenes del siguiente cuento para poder inventar una historia. El título del cuento sí está escrito, se titula “El ladrón de gallinas” de Béatrice Rodríguez. </a:t>
                      </a:r>
                    </a:p>
                    <a:p>
                      <a:pPr algn="l"/>
                      <a:r>
                        <a:rPr lang="es-ES" sz="1100" dirty="0"/>
                        <a:t>Las ilustraciones permiten usar la imaginación para contar la historia como quieras, puedes inventar los diálogos observando las acciones que realizan los personajes, también sus expresiones y los lugares en los que se encuentran. </a:t>
                      </a:r>
                    </a:p>
                  </a:txBody>
                  <a:tcPr/>
                </a:tc>
                <a:tc>
                  <a:txBody>
                    <a:bodyPr/>
                    <a:lstStyle/>
                    <a:p>
                      <a:pPr algn="ctr"/>
                      <a:endParaRPr lang="es-MX" dirty="0"/>
                    </a:p>
                  </a:txBody>
                  <a:tcPr/>
                </a:tc>
                <a:tc>
                  <a:txBody>
                    <a:bodyPr/>
                    <a:lstStyle/>
                    <a:p>
                      <a:pPr algn="ctr"/>
                      <a:r>
                        <a:rPr lang="es-ES"/>
                        <a:t>Martes </a:t>
                      </a:r>
                      <a:endParaRPr lang="es-MX" dirty="0"/>
                    </a:p>
                  </a:txBody>
                  <a:tcPr vert="vert270"/>
                </a:tc>
                <a:tc>
                  <a:txBody>
                    <a:bodyPr/>
                    <a:lstStyle/>
                    <a:p>
                      <a:pPr marL="0" indent="0" algn="l">
                        <a:buFont typeface="Arial" panose="020B0604020202020204" pitchFamily="34" charset="0"/>
                        <a:buNone/>
                      </a:pPr>
                      <a:r>
                        <a:rPr lang="es-MX" sz="1100" dirty="0"/>
                        <a:t>Expresar con eficacia sus ideas acerca de diversos temas y atender lo que se dice en interacciones con otras personas. </a:t>
                      </a:r>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04450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0" name="Imagen 9">
            <a:extLst>
              <a:ext uri="{FF2B5EF4-FFF2-40B4-BE49-F238E27FC236}">
                <a16:creationId xmlns:a16="http://schemas.microsoft.com/office/drawing/2014/main" id="{A8D03589-EA11-4188-8B68-71367AB73F8A}"/>
              </a:ext>
            </a:extLst>
          </p:cNvPr>
          <p:cNvPicPr>
            <a:picLocks noChangeAspect="1"/>
          </p:cNvPicPr>
          <p:nvPr/>
        </p:nvPicPr>
        <p:blipFill>
          <a:blip r:embed="rId3"/>
          <a:stretch>
            <a:fillRect/>
          </a:stretch>
        </p:blipFill>
        <p:spPr>
          <a:xfrm>
            <a:off x="6652054" y="3209401"/>
            <a:ext cx="2304488" cy="1877731"/>
          </a:xfrm>
          <a:prstGeom prst="rect">
            <a:avLst/>
          </a:prstGeom>
        </p:spPr>
      </p:pic>
      <p:pic>
        <p:nvPicPr>
          <p:cNvPr id="9" name="Imagen 8">
            <a:extLst>
              <a:ext uri="{FF2B5EF4-FFF2-40B4-BE49-F238E27FC236}">
                <a16:creationId xmlns:a16="http://schemas.microsoft.com/office/drawing/2014/main" id="{7FA65DB9-CB17-4463-9B02-B1B6B5BBB85C}"/>
              </a:ext>
            </a:extLst>
          </p:cNvPr>
          <p:cNvPicPr>
            <a:picLocks noChangeAspect="1"/>
          </p:cNvPicPr>
          <p:nvPr/>
        </p:nvPicPr>
        <p:blipFill rotWithShape="1">
          <a:blip r:embed="rId4"/>
          <a:srcRect l="72442" t="62403" r="11811" b="15229"/>
          <a:stretch/>
        </p:blipFill>
        <p:spPr>
          <a:xfrm flipH="1">
            <a:off x="-1" y="3993552"/>
            <a:ext cx="1558488" cy="1149948"/>
          </a:xfrm>
          <a:prstGeom prst="rect">
            <a:avLst/>
          </a:prstGeom>
        </p:spPr>
      </p:pic>
      <p:pic>
        <p:nvPicPr>
          <p:cNvPr id="7" name="Imagen 6">
            <a:extLst>
              <a:ext uri="{FF2B5EF4-FFF2-40B4-BE49-F238E27FC236}">
                <a16:creationId xmlns:a16="http://schemas.microsoft.com/office/drawing/2014/main" id="{C18E717E-FAE7-4C30-A1CF-BFEB1D8FE010}"/>
              </a:ext>
            </a:extLst>
          </p:cNvPr>
          <p:cNvPicPr>
            <a:picLocks noChangeAspect="1"/>
          </p:cNvPicPr>
          <p:nvPr/>
        </p:nvPicPr>
        <p:blipFill>
          <a:blip r:embed="rId5"/>
          <a:stretch>
            <a:fillRect/>
          </a:stretch>
        </p:blipFill>
        <p:spPr>
          <a:xfrm>
            <a:off x="7704107" y="1331671"/>
            <a:ext cx="1439893" cy="1877731"/>
          </a:xfrm>
          <a:prstGeom prst="rect">
            <a:avLst/>
          </a:prstGeom>
        </p:spPr>
      </p:pic>
      <p:pic>
        <p:nvPicPr>
          <p:cNvPr id="6" name="Imagen 5">
            <a:extLst>
              <a:ext uri="{FF2B5EF4-FFF2-40B4-BE49-F238E27FC236}">
                <a16:creationId xmlns:a16="http://schemas.microsoft.com/office/drawing/2014/main" id="{328FD2BB-4C41-41BB-92AF-2AC85875E948}"/>
              </a:ext>
            </a:extLst>
          </p:cNvPr>
          <p:cNvPicPr>
            <a:picLocks noChangeAspect="1"/>
          </p:cNvPicPr>
          <p:nvPr/>
        </p:nvPicPr>
        <p:blipFill>
          <a:blip r:embed="rId5"/>
          <a:stretch>
            <a:fillRect/>
          </a:stretch>
        </p:blipFill>
        <p:spPr>
          <a:xfrm>
            <a:off x="-1" y="-1"/>
            <a:ext cx="2307266" cy="1877731"/>
          </a:xfrm>
          <a:prstGeom prst="rect">
            <a:avLst/>
          </a:prstGeom>
        </p:spPr>
      </p:pic>
      <p:graphicFrame>
        <p:nvGraphicFramePr>
          <p:cNvPr id="51" name="Tabla 7">
            <a:extLst>
              <a:ext uri="{FF2B5EF4-FFF2-40B4-BE49-F238E27FC236}">
                <a16:creationId xmlns:a16="http://schemas.microsoft.com/office/drawing/2014/main" id="{DDC58497-A958-4318-A5CE-85ACC7AD688C}"/>
              </a:ext>
            </a:extLst>
          </p:cNvPr>
          <p:cNvGraphicFramePr>
            <a:graphicFrameLocks noGrp="1"/>
          </p:cNvGraphicFramePr>
          <p:nvPr>
            <p:extLst>
              <p:ext uri="{D42A27DB-BD31-4B8C-83A1-F6EECF244321}">
                <p14:modId xmlns:p14="http://schemas.microsoft.com/office/powerpoint/2010/main" val="2268211388"/>
              </p:ext>
            </p:extLst>
          </p:nvPr>
        </p:nvGraphicFramePr>
        <p:xfrm>
          <a:off x="782311" y="195956"/>
          <a:ext cx="7202738" cy="475158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“Palabras escondidas”</a:t>
                      </a:r>
                    </a:p>
                    <a:p>
                      <a:pPr algn="l"/>
                      <a:r>
                        <a:rPr lang="es-MX" sz="1100" dirty="0"/>
                        <a:t>Escribe en papeles independientes tantos nombres como quieras, para luego doblarlos de manera que no se sepa que nombre es cada uno. Por otro lado, cada jugador necesita un papel para escribir las palabras escondidas que va descubriendo. Podrás usar un cronometro para marcar el tiempo. </a:t>
                      </a:r>
                    </a:p>
                    <a:p>
                      <a:pPr algn="l"/>
                      <a:r>
                        <a:rPr lang="es-MX" sz="1100" dirty="0"/>
                        <a:t>Un jugador elige un papel, lo abre y dice el nombre qué hay escrito en alto. A partir de ahí cada jugador escribe palabras que se puedan formar con las letras de ese nombre.</a:t>
                      </a:r>
                    </a:p>
                  </a:txBody>
                  <a:tcPr/>
                </a:tc>
                <a:tc>
                  <a:txBody>
                    <a:bodyPr/>
                    <a:lstStyle/>
                    <a:p>
                      <a:pPr marL="285750" indent="-285750" algn="ctr">
                        <a:buFont typeface="Arial" panose="020B0604020202020204" pitchFamily="34" charset="0"/>
                        <a:buChar char="•"/>
                      </a:pPr>
                      <a:r>
                        <a:rPr lang="es-MX" dirty="0"/>
                        <a:t>Papel</a:t>
                      </a:r>
                    </a:p>
                    <a:p>
                      <a:pPr marL="285750" indent="-285750" algn="ctr">
                        <a:buFont typeface="Arial" panose="020B0604020202020204" pitchFamily="34" charset="0"/>
                        <a:buChar char="•"/>
                      </a:pPr>
                      <a:r>
                        <a:rPr lang="es-MX" dirty="0"/>
                        <a:t>Lápiz o pluma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dirty="0"/>
                        <a:t>Martes </a:t>
                      </a:r>
                    </a:p>
                  </a:txBody>
                  <a:tcPr/>
                </a:tc>
                <a:tc>
                  <a:txBody>
                    <a:bodyPr/>
                    <a:lstStyle/>
                    <a:p>
                      <a:pPr algn="ctr"/>
                      <a:r>
                        <a:rPr lang="es-MX" dirty="0"/>
                        <a:t>Descubre palabras escondidas entre un montón de letras.</a:t>
                      </a:r>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302100280"/>
              </p:ext>
            </p:extLst>
          </p:nvPr>
        </p:nvGraphicFramePr>
        <p:xfrm>
          <a:off x="970631" y="232771"/>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“Di por qué”</a:t>
                      </a:r>
                    </a:p>
                    <a:p>
                      <a:pPr algn="l"/>
                      <a:r>
                        <a:rPr lang="es-MX" sz="1100" dirty="0"/>
                        <a:t>Pídele a quien te acompañe que te lea el libro que se titula Cosas que me gustan de mí. La autora es </a:t>
                      </a:r>
                      <a:r>
                        <a:rPr lang="es-MX" sz="1100" dirty="0" err="1"/>
                        <a:t>Tracey</a:t>
                      </a:r>
                      <a:r>
                        <a:rPr lang="es-MX" sz="1100" dirty="0"/>
                        <a:t> </a:t>
                      </a:r>
                      <a:r>
                        <a:rPr lang="es-MX" sz="1100" dirty="0" err="1"/>
                        <a:t>Monroey</a:t>
                      </a:r>
                      <a:r>
                        <a:rPr lang="es-MX" sz="1100" dirty="0"/>
                        <a:t>.</a:t>
                      </a:r>
                    </a:p>
                    <a:p>
                      <a:pPr algn="l"/>
                      <a:r>
                        <a:rPr lang="es-MX" sz="1100" dirty="0"/>
                        <a:t>Utiliza una ruleta, identifica lo que te gusta, argumentando tus gustos y preferencias.</a:t>
                      </a:r>
                    </a:p>
                  </a:txBody>
                  <a:tcPr/>
                </a:tc>
                <a:tc>
                  <a:txBody>
                    <a:bodyPr/>
                    <a:lstStyle/>
                    <a:p>
                      <a:pPr algn="ctr"/>
                      <a:r>
                        <a:rPr lang="es-MX" dirty="0"/>
                        <a:t>Libro “cosas que me gusta de mí”</a:t>
                      </a:r>
                    </a:p>
                    <a:p>
                      <a:pPr algn="ctr"/>
                      <a:endParaRPr lang="es-MX" dirty="0"/>
                    </a:p>
                  </a:txBody>
                  <a:tcPr/>
                </a:tc>
                <a:tc>
                  <a:txBody>
                    <a:bodyPr/>
                    <a:lstStyle/>
                    <a:p>
                      <a:pPr algn="ctr"/>
                      <a:r>
                        <a:rPr lang="es-MX" dirty="0"/>
                        <a:t>Miércoles </a:t>
                      </a:r>
                    </a:p>
                  </a:txBody>
                  <a:tcPr/>
                </a:tc>
                <a:tc>
                  <a:txBody>
                    <a:bodyPr/>
                    <a:lstStyle/>
                    <a:p>
                      <a:pPr algn="ctr"/>
                      <a:r>
                        <a:rPr lang="es-MX" sz="1100" dirty="0"/>
                        <a:t>Expresar con seguridad y defender sus ideas, gustos y preferencias ante sus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819015790"/>
              </p:ext>
            </p:extLst>
          </p:nvPr>
        </p:nvGraphicFramePr>
        <p:xfrm>
          <a:off x="970631" y="232771"/>
          <a:ext cx="7091879" cy="4403024"/>
        </p:xfrm>
        <a:graphic>
          <a:graphicData uri="http://schemas.openxmlformats.org/drawingml/2006/table">
            <a:tbl>
              <a:tblPr firstRow="1" bandRow="1">
                <a:tableStyleId>{D49A21B9-CB0A-4633-AF81-D7B8ADDB4D9D}</a:tableStyleId>
              </a:tblPr>
              <a:tblGrid>
                <a:gridCol w="1059180">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“¿Qué pasó después?”</a:t>
                      </a:r>
                    </a:p>
                    <a:p>
                      <a:pPr algn="l"/>
                      <a:r>
                        <a:rPr lang="es-MX" sz="1100" dirty="0"/>
                        <a:t>Continua la narración de un cuento, a partir de un punto dado en la historia.</a:t>
                      </a:r>
                    </a:p>
                    <a:p>
                      <a:pPr algn="l"/>
                      <a:r>
                        <a:rPr lang="es-MX" sz="1100" dirty="0"/>
                        <a:t>Elige algún cuento, usando la imaginación inventa historias que den continuidad al cuento.</a:t>
                      </a:r>
                    </a:p>
                    <a:p>
                      <a:pPr algn="l"/>
                      <a:endParaRPr lang="es-MX" sz="1100" dirty="0"/>
                    </a:p>
                    <a:p>
                      <a:pPr algn="l"/>
                      <a:endParaRPr lang="es-MX" sz="1100" dirty="0"/>
                    </a:p>
                    <a:p>
                      <a:pPr algn="l"/>
                      <a:endParaRPr lang="es-MX" sz="1100" dirty="0"/>
                    </a:p>
                    <a:p>
                      <a:pPr algn="l"/>
                      <a:endParaRPr lang="es-MX" sz="1100" dirty="0"/>
                    </a:p>
                    <a:p>
                      <a:pPr algn="l"/>
                      <a:r>
                        <a:rPr lang="es-MX" sz="1100" dirty="0"/>
                        <a:t>“Imagina, imaginaba, imaginaré” </a:t>
                      </a:r>
                    </a:p>
                    <a:p>
                      <a:pPr algn="l"/>
                      <a:r>
                        <a:rPr lang="es-MX" sz="1100" dirty="0"/>
                        <a:t>Inventa una historia y sus personajes.</a:t>
                      </a:r>
                    </a:p>
                  </a:txBody>
                  <a:tcPr/>
                </a:tc>
                <a:tc>
                  <a:txBody>
                    <a:bodyPr/>
                    <a:lstStyle/>
                    <a:p>
                      <a:pPr algn="ctr"/>
                      <a:r>
                        <a:rPr lang="es-MX" dirty="0"/>
                        <a:t>Un cuento.</a:t>
                      </a:r>
                    </a:p>
                  </a:txBody>
                  <a:tcPr/>
                </a:tc>
                <a:tc>
                  <a:txBody>
                    <a:bodyPr/>
                    <a:lstStyle/>
                    <a:p>
                      <a:pPr algn="ctr"/>
                      <a:r>
                        <a:rPr lang="es-MX" dirty="0"/>
                        <a:t>Miércoles </a:t>
                      </a:r>
                    </a:p>
                  </a:txBody>
                  <a:tcPr/>
                </a:tc>
                <a:tc>
                  <a:txBody>
                    <a:bodyPr/>
                    <a:lstStyle/>
                    <a:p>
                      <a:pPr algn="ctr"/>
                      <a:r>
                        <a:rPr lang="es-MX" sz="1100" dirty="0"/>
                        <a:t>Narra historias que serán familiares, acerca de los personajes y sus características.</a:t>
                      </a:r>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r>
                        <a:rPr lang="es-MX" sz="1100" dirty="0"/>
                        <a:t>Cuenta historias de invención propia y expresa opiniones sobre las de otros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extLst>
      <p:ext uri="{BB962C8B-B14F-4D97-AF65-F5344CB8AC3E}">
        <p14:creationId xmlns:p14="http://schemas.microsoft.com/office/powerpoint/2010/main" val="308424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64230308"/>
              </p:ext>
            </p:extLst>
          </p:nvPr>
        </p:nvGraphicFramePr>
        <p:xfrm>
          <a:off x="970631" y="370238"/>
          <a:ext cx="7202738" cy="491922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1" dirty="0" smtClean="0"/>
                        <a:t>“En</a:t>
                      </a:r>
                      <a:r>
                        <a:rPr lang="es-MX" sz="1100" b="1" baseline="0" dirty="0" smtClean="0"/>
                        <a:t> la selva y en el desierto”</a:t>
                      </a:r>
                    </a:p>
                    <a:p>
                      <a:pPr algn="l"/>
                      <a:r>
                        <a:rPr lang="es-MX" sz="1100" b="0" baseline="0" dirty="0" smtClean="0"/>
                        <a:t>1.- Ver el video de YouTube en el siguiente link </a:t>
                      </a:r>
                      <a:r>
                        <a:rPr lang="es-MX" sz="1100" b="0" baseline="0" dirty="0" smtClean="0">
                          <a:hlinkClick r:id="rId4"/>
                        </a:rPr>
                        <a:t>www.youtube.com/watch?y=gO_pbw0moq4</a:t>
                      </a:r>
                      <a:endParaRPr lang="es-MX" sz="1100" b="0" baseline="0" dirty="0"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100" b="0" baseline="0" dirty="0" smtClean="0"/>
                        <a:t>2.- Explicar al niño/a sobre el desierto y la selva, pueden , pueden investigar en libros, revistas, </a:t>
                      </a:r>
                      <a:r>
                        <a:rPr lang="es-MX" sz="1100" b="0" baseline="0" dirty="0" err="1" smtClean="0"/>
                        <a:t>interntet</a:t>
                      </a:r>
                      <a:r>
                        <a:rPr lang="es-MX" sz="1100" b="0" baseline="0" dirty="0" smtClean="0"/>
                        <a:t>, etc.</a:t>
                      </a:r>
                    </a:p>
                    <a:p>
                      <a:pPr algn="l"/>
                      <a:r>
                        <a:rPr lang="es-MX" sz="1100" b="0" dirty="0" smtClean="0"/>
                        <a:t>En</a:t>
                      </a:r>
                      <a:r>
                        <a:rPr lang="es-MX" sz="1100" b="0" baseline="0" dirty="0" smtClean="0"/>
                        <a:t> una hoja de nuestro cuaderno, dividirla y del lado derecho ponerle animales del desierto y del lado izquierdo animales de la selva y ahí dibujar o pegar animales según corresponda al momento</a:t>
                      </a:r>
                    </a:p>
                    <a:p>
                      <a:pPr algn="l"/>
                      <a:endParaRPr lang="es-MX" sz="1100" b="0" baseline="0" dirty="0" smtClean="0"/>
                    </a:p>
                    <a:p>
                      <a:pPr algn="l"/>
                      <a:endParaRPr lang="es-MX" sz="1100" b="0" dirty="0"/>
                    </a:p>
                  </a:txBody>
                  <a:tcPr/>
                </a:tc>
                <a:tc>
                  <a:txBody>
                    <a:bodyPr/>
                    <a:lstStyle/>
                    <a:p>
                      <a:pPr algn="ctr"/>
                      <a:r>
                        <a:rPr lang="es-MX" dirty="0" smtClean="0"/>
                        <a:t>Lápiz</a:t>
                      </a:r>
                    </a:p>
                    <a:p>
                      <a:pPr algn="ctr"/>
                      <a:r>
                        <a:rPr lang="es-MX" dirty="0" smtClean="0"/>
                        <a:t>Cuaderno de evidencias</a:t>
                      </a:r>
                    </a:p>
                    <a:p>
                      <a:pPr algn="ctr"/>
                      <a:r>
                        <a:rPr lang="es-MX" dirty="0" smtClean="0"/>
                        <a:t>Video</a:t>
                      </a:r>
                      <a:r>
                        <a:rPr lang="es-MX" baseline="0" dirty="0" smtClean="0"/>
                        <a:t> de YouTube</a:t>
                      </a:r>
                    </a:p>
                    <a:p>
                      <a:pPr algn="ctr"/>
                      <a:r>
                        <a:rPr lang="es-MX" baseline="0" dirty="0" smtClean="0"/>
                        <a:t>Colores.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85193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900601417"/>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baseline="0" dirty="0" smtClean="0"/>
                        <a:t>de estarlos pegando, observarlos y decir alguna característica.</a:t>
                      </a:r>
                    </a:p>
                    <a:p>
                      <a:pPr algn="l"/>
                      <a:r>
                        <a:rPr lang="es-MX" sz="1100" b="0" baseline="0" dirty="0" smtClean="0"/>
                        <a:t>3.- Platicar en familia ¿Qué aprendimos hoy? ¿pudimos conocer e identificar los animales de la selva y el desierto? Anotar sus respuestas en el cuaderno de evidencias.</a:t>
                      </a:r>
                    </a:p>
                    <a:p>
                      <a:pPr algn="l"/>
                      <a:endParaRPr lang="es-MX" sz="1100" b="0" baseline="0" dirty="0" smtClean="0"/>
                    </a:p>
                    <a:p>
                      <a:pPr algn="l"/>
                      <a:endParaRPr lang="es-MX" sz="1100" b="0" dirty="0"/>
                    </a:p>
                  </a:txBody>
                  <a:tcPr/>
                </a:tc>
                <a:tc>
                  <a:txBody>
                    <a:bodyPr/>
                    <a:lstStyle/>
                    <a:p>
                      <a:pPr algn="ctr"/>
                      <a:r>
                        <a:rPr lang="es-MX" dirty="0" smtClean="0"/>
                        <a:t>Lápiz</a:t>
                      </a:r>
                    </a:p>
                    <a:p>
                      <a:pPr algn="ctr"/>
                      <a:r>
                        <a:rPr lang="es-MX" dirty="0" smtClean="0"/>
                        <a:t>Cuaderno de evidencias</a:t>
                      </a:r>
                    </a:p>
                    <a:p>
                      <a:pPr algn="ctr"/>
                      <a:r>
                        <a:rPr lang="es-MX" dirty="0" smtClean="0"/>
                        <a:t>Video</a:t>
                      </a:r>
                      <a:r>
                        <a:rPr lang="es-MX" baseline="0" dirty="0" smtClean="0"/>
                        <a:t> de YouTube</a:t>
                      </a:r>
                    </a:p>
                    <a:p>
                      <a:pPr algn="ctr"/>
                      <a:r>
                        <a:rPr lang="es-MX" baseline="0" dirty="0" smtClean="0"/>
                        <a:t>Colores.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25759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63497148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200" b="1" dirty="0" smtClean="0"/>
                        <a:t>En</a:t>
                      </a:r>
                      <a:r>
                        <a:rPr lang="es-MX" sz="1200" b="1" baseline="0" dirty="0" smtClean="0"/>
                        <a:t> la costa y en el bosque.</a:t>
                      </a:r>
                    </a:p>
                    <a:p>
                      <a:pPr algn="l"/>
                      <a:r>
                        <a:rPr lang="es-MX" sz="1200" b="0" baseline="0" dirty="0" smtClean="0"/>
                        <a:t>1-. Ver el video del siguiente link: </a:t>
                      </a:r>
                      <a:r>
                        <a:rPr lang="es-MX" sz="1200" b="0" baseline="0" dirty="0" smtClean="0">
                          <a:hlinkClick r:id="rId4"/>
                        </a:rPr>
                        <a:t>http://www.youtube.com/watch?v=7VJRS5rFZAk</a:t>
                      </a:r>
                      <a:endParaRPr lang="es-MX" sz="1200" b="0" baseline="0" dirty="0" smtClean="0"/>
                    </a:p>
                    <a:p>
                      <a:pPr algn="l"/>
                      <a:r>
                        <a:rPr lang="es-MX" sz="1200" b="0" baseline="0" dirty="0" smtClean="0">
                          <a:hlinkClick r:id="rId5"/>
                        </a:rPr>
                        <a:t>http://www.youtube.com/watch?v=Fe-AmoBtp_A</a:t>
                      </a:r>
                      <a:endParaRPr lang="es-MX" sz="1200" b="0" baseline="0" dirty="0" smtClean="0"/>
                    </a:p>
                    <a:p>
                      <a:pPr algn="l"/>
                      <a:r>
                        <a:rPr lang="es-MX" sz="1200" b="0" baseline="0" dirty="0" smtClean="0"/>
                        <a:t>2.- Explicar al niño/a sobre como es el bosque y la costa, pueden investigar en libros, revistas, </a:t>
                      </a:r>
                      <a:r>
                        <a:rPr lang="es-MX" sz="1200" b="0" baseline="0" dirty="0" err="1" smtClean="0"/>
                        <a:t>interntet</a:t>
                      </a:r>
                      <a:r>
                        <a:rPr lang="es-MX" sz="1200" b="0" baseline="0" dirty="0" smtClean="0"/>
                        <a:t>, etc.</a:t>
                      </a:r>
                    </a:p>
                    <a:p>
                      <a:pPr algn="ctr"/>
                      <a:endParaRPr lang="es-MX" sz="1200" b="1" dirty="0"/>
                    </a:p>
                  </a:txBody>
                  <a:tcPr/>
                </a:tc>
                <a:tc>
                  <a:txBody>
                    <a:bodyPr/>
                    <a:lstStyle/>
                    <a:p>
                      <a:pPr algn="ctr"/>
                      <a:r>
                        <a:rPr lang="es-MX" dirty="0" smtClean="0"/>
                        <a:t>Video de YouTube</a:t>
                      </a:r>
                    </a:p>
                    <a:p>
                      <a:pPr algn="ctr"/>
                      <a:r>
                        <a:rPr lang="es-MX" dirty="0" smtClean="0"/>
                        <a:t>Lápiz </a:t>
                      </a:r>
                    </a:p>
                    <a:p>
                      <a:pPr algn="ctr"/>
                      <a:r>
                        <a:rPr lang="es-MX" dirty="0" smtClean="0"/>
                        <a:t>Colores</a:t>
                      </a:r>
                    </a:p>
                    <a:p>
                      <a:pPr algn="ctr"/>
                      <a:r>
                        <a:rPr lang="es-MX" dirty="0" smtClean="0"/>
                        <a:t>Cuaderno de evidencias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972585986"/>
              </p:ext>
            </p:extLst>
          </p:nvPr>
        </p:nvGraphicFramePr>
        <p:xfrm>
          <a:off x="970631" y="370238"/>
          <a:ext cx="7202738" cy="441630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dirty="0" smtClean="0"/>
                        <a:t>En</a:t>
                      </a:r>
                      <a:r>
                        <a:rPr lang="es-MX" sz="1100" b="0" baseline="0" dirty="0" smtClean="0"/>
                        <a:t> una hoja de nuestro cuaderno, dividirla y del lado derecho ponerle animales del bosque y del lado izquierdo animales de la costa y ahí dibujar o pegar animales según corresponda al momento de estarlos pegando, observarlos y decir alguna característica.</a:t>
                      </a:r>
                    </a:p>
                    <a:p>
                      <a:pPr algn="l"/>
                      <a:r>
                        <a:rPr lang="es-MX" sz="1100" b="0" baseline="0" dirty="0" smtClean="0"/>
                        <a:t>3.- Platicar en familia ¿Qué aprendimos hoy? ¿pudimos conocer e identificar los animales de el bosque y la costa? Anotar sus respuestas en el cuaderno de evidencias.</a:t>
                      </a:r>
                      <a:endParaRPr lang="es-MX" sz="1100" b="0" dirty="0"/>
                    </a:p>
                  </a:txBody>
                  <a:tcPr/>
                </a:tc>
                <a:tc>
                  <a:txBody>
                    <a:bodyPr/>
                    <a:lstStyle/>
                    <a:p>
                      <a:pPr algn="ct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8667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85921239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100" b="1" dirty="0" smtClean="0"/>
                        <a:t>¿Dónde</a:t>
                      </a:r>
                      <a:r>
                        <a:rPr lang="es-MX" sz="1100" b="1" baseline="0" dirty="0" smtClean="0"/>
                        <a:t> viven?</a:t>
                      </a:r>
                      <a:endParaRPr lang="es-MX" sz="1100" b="1" dirty="0" smtClean="0"/>
                    </a:p>
                    <a:p>
                      <a:r>
                        <a:rPr lang="es-MX" sz="1100" b="0" dirty="0" smtClean="0"/>
                        <a:t>1.Con</a:t>
                      </a:r>
                      <a:r>
                        <a:rPr lang="es-MX" sz="1100" b="0" baseline="0" dirty="0" smtClean="0"/>
                        <a:t> lo de las sesiones anteriores sobre la diversidad de hábitats y de especies animales se explicara al niño que se trabajará </a:t>
                      </a:r>
                      <a:r>
                        <a:rPr lang="es-MX" sz="1400" b="0" i="0" u="none" strike="noStrike" cap="none" baseline="0" dirty="0" smtClean="0">
                          <a:solidFill>
                            <a:srgbClr val="000000"/>
                          </a:solidFill>
                          <a:latin typeface="Arial"/>
                          <a:cs typeface="Arial"/>
                          <a:sym typeface="Arial"/>
                        </a:rPr>
                        <a:t> </a:t>
                      </a:r>
                      <a:r>
                        <a:rPr lang="es-MX" sz="1100" b="0" i="0" u="none" strike="noStrike" cap="none" baseline="0" dirty="0" smtClean="0">
                          <a:solidFill>
                            <a:srgbClr val="000000"/>
                          </a:solidFill>
                          <a:latin typeface="Arial"/>
                          <a:ea typeface="Arial"/>
                          <a:cs typeface="Arial"/>
                          <a:sym typeface="Arial"/>
                        </a:rPr>
                        <a:t>el desierto, el bosque y la costa ; ¿Conoces el desierto, la selva, el bosque y la costa? ¿Sabes qué animales viven ahí? ¿Sabes qué plantas puedes encontrar ahí? ¿Qué diferencias hay entre la selva, el desierto, el bosque y la costa? </a:t>
                      </a:r>
                    </a:p>
                    <a:p>
                      <a:pPr algn="l"/>
                      <a:endParaRPr lang="es-MX" sz="1100" b="0" dirty="0"/>
                    </a:p>
                  </a:txBody>
                  <a:tcPr/>
                </a:tc>
                <a:tc>
                  <a:txBody>
                    <a:bodyPr/>
                    <a:lstStyle/>
                    <a:p>
                      <a:pPr algn="ctr"/>
                      <a:endParaRPr lang="es-MX" dirty="0"/>
                    </a:p>
                  </a:txBody>
                  <a:tcPr/>
                </a:tc>
                <a:tc>
                  <a:txBody>
                    <a:bodyPr/>
                    <a:lstStyle/>
                    <a:p>
                      <a:pPr algn="ctr"/>
                      <a:r>
                        <a:rPr lang="es-MX" dirty="0" smtClean="0"/>
                        <a:t>Viernes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58254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496594585"/>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r>
                        <a:rPr lang="es-MX" sz="1100" b="0" i="0" u="none" strike="noStrike" cap="none" baseline="0" dirty="0" smtClean="0">
                          <a:solidFill>
                            <a:srgbClr val="000000"/>
                          </a:solidFill>
                          <a:latin typeface="Arial"/>
                          <a:ea typeface="Arial"/>
                          <a:cs typeface="Arial"/>
                          <a:sym typeface="Arial"/>
                        </a:rPr>
                        <a:t>2. En base a los investigado pedir que elaboren una maqueta, la dividirán en 4 partes y colocaran mitad selva, mitad desierto, mitad bosque y mitad costa ya sea con recortes, moldeado de plastilina o con animales de plástico. </a:t>
                      </a:r>
                    </a:p>
                    <a:p>
                      <a:r>
                        <a:rPr lang="es-MX" sz="1100" b="0" i="0" u="none" strike="noStrike" cap="none" baseline="0" dirty="0" smtClean="0">
                          <a:solidFill>
                            <a:srgbClr val="000000"/>
                          </a:solidFill>
                          <a:latin typeface="Arial"/>
                          <a:ea typeface="Arial"/>
                          <a:cs typeface="Arial"/>
                          <a:sym typeface="Arial"/>
                        </a:rPr>
                        <a:t>3. Platicar ¿te gustaron las actividades? ¿Por qué? ¿Fue fácil identificar el hábitat de cada uno de los animales? ¿Por qué? </a:t>
                      </a:r>
                    </a:p>
                    <a:p>
                      <a:endParaRPr lang="es-MX" sz="1100" b="0" i="0" u="none" strike="noStrike" cap="none" baseline="0" dirty="0" smtClean="0">
                        <a:solidFill>
                          <a:srgbClr val="000000"/>
                        </a:solidFill>
                        <a:latin typeface="Arial"/>
                        <a:ea typeface="Arial"/>
                        <a:cs typeface="Arial"/>
                        <a:sym typeface="Arial"/>
                      </a:endParaRPr>
                    </a:p>
                    <a:p>
                      <a:pPr algn="l"/>
                      <a:endParaRPr lang="es-MX" sz="1100" b="0" dirty="0"/>
                    </a:p>
                  </a:txBody>
                  <a:tcPr/>
                </a:tc>
                <a:tc>
                  <a:txBody>
                    <a:bodyPr/>
                    <a:lstStyle/>
                    <a:p>
                      <a:pPr algn="ctr"/>
                      <a:endParaRPr lang="es-MX" dirty="0"/>
                    </a:p>
                  </a:txBody>
                  <a:tcPr/>
                </a:tc>
                <a:tc>
                  <a:txBody>
                    <a:bodyPr/>
                    <a:lstStyle/>
                    <a:p>
                      <a:pPr algn="ctr"/>
                      <a:r>
                        <a:rPr lang="es-MX" dirty="0" smtClean="0"/>
                        <a:t>Viernes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9431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2" name="Google Shape;1622;p38"/>
          <p:cNvSpPr txBox="1">
            <a:spLocks noGrp="1"/>
          </p:cNvSpPr>
          <p:nvPr>
            <p:ph type="body" idx="1"/>
          </p:nvPr>
        </p:nvSpPr>
        <p:spPr>
          <a:xfrm>
            <a:off x="892591" y="1423737"/>
            <a:ext cx="7358817" cy="28611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A5A5A"/>
              </a:buClr>
              <a:buSzPts val="1100"/>
              <a:buFont typeface="Arial"/>
              <a:buNone/>
            </a:pPr>
            <a:r>
              <a:rPr lang="es-MX" b="1" dirty="0"/>
              <a:t>Propósito de la Jornada de Práctica:</a:t>
            </a:r>
          </a:p>
          <a:p>
            <a:pPr marL="0" lvl="0" indent="0" algn="l" rtl="0">
              <a:spcBef>
                <a:spcPts val="0"/>
              </a:spcBef>
              <a:spcAft>
                <a:spcPts val="0"/>
              </a:spcAft>
              <a:buClr>
                <a:srgbClr val="5A5A5A"/>
              </a:buClr>
              <a:buSzPts val="1100"/>
              <a:buFont typeface="Arial"/>
              <a:buNone/>
            </a:pPr>
            <a:endParaRPr lang="es-MX" dirty="0"/>
          </a:p>
          <a:p>
            <a:pPr marL="0" lvl="0" indent="0" algn="l" rtl="0">
              <a:spcBef>
                <a:spcPts val="0"/>
              </a:spcBef>
              <a:spcAft>
                <a:spcPts val="0"/>
              </a:spcAft>
              <a:buClr>
                <a:srgbClr val="5A5A5A"/>
              </a:buClr>
              <a:buSzPts val="1100"/>
              <a:buFont typeface="Arial"/>
              <a:buNone/>
            </a:pPr>
            <a:r>
              <a:rPr lang="es-MX" b="1" dirty="0"/>
              <a:t>Propósito de la Situación Didáctica:</a:t>
            </a:r>
          </a:p>
          <a:p>
            <a:pPr marL="0" lvl="0" indent="0" algn="l" rtl="0">
              <a:spcBef>
                <a:spcPts val="0"/>
              </a:spcBef>
              <a:spcAft>
                <a:spcPts val="0"/>
              </a:spcAft>
              <a:buClr>
                <a:srgbClr val="5A5A5A"/>
              </a:buClr>
              <a:buSzPts val="1100"/>
              <a:buFont typeface="Arial"/>
              <a:buNone/>
            </a:pPr>
            <a:endParaRPr lang="es-MX" dirty="0"/>
          </a:p>
          <a:p>
            <a:pPr marL="0" lvl="0" indent="0" algn="l" rtl="0">
              <a:spcBef>
                <a:spcPts val="0"/>
              </a:spcBef>
              <a:spcAft>
                <a:spcPts val="0"/>
              </a:spcAft>
              <a:buClr>
                <a:srgbClr val="5A5A5A"/>
              </a:buClr>
              <a:buSzPts val="1100"/>
              <a:buFont typeface="Arial"/>
              <a:buNone/>
            </a:pPr>
            <a:r>
              <a:rPr lang="es-MX" b="1" dirty="0"/>
              <a:t>Nombre Situación Didáctica:</a:t>
            </a:r>
          </a:p>
          <a:p>
            <a:pPr marL="0" lvl="0" indent="0" algn="l" rtl="0">
              <a:spcBef>
                <a:spcPts val="0"/>
              </a:spcBef>
              <a:spcAft>
                <a:spcPts val="0"/>
              </a:spcAft>
              <a:buClr>
                <a:srgbClr val="5A5A5A"/>
              </a:buClr>
              <a:buSzPts val="1100"/>
              <a:buFont typeface="Arial"/>
              <a:buNone/>
            </a:pPr>
            <a:r>
              <a:rPr lang="es-MX" b="1" dirty="0"/>
              <a:t>Fecha:</a:t>
            </a:r>
          </a:p>
          <a:p>
            <a:pPr marL="0" lvl="0" indent="0" algn="l" rtl="0">
              <a:spcBef>
                <a:spcPts val="0"/>
              </a:spcBef>
              <a:spcAft>
                <a:spcPts val="0"/>
              </a:spcAft>
              <a:buClr>
                <a:srgbClr val="5A5A5A"/>
              </a:buClr>
              <a:buSzPts val="1100"/>
              <a:buFont typeface="Arial"/>
              <a:buNone/>
            </a:pPr>
            <a:endParaRPr b="1" dirty="0"/>
          </a:p>
        </p:txBody>
      </p:sp>
      <p:sp>
        <p:nvSpPr>
          <p:cNvPr id="1623" name="Google Shape;1623;p38"/>
          <p:cNvSpPr/>
          <p:nvPr/>
        </p:nvSpPr>
        <p:spPr>
          <a:xfrm>
            <a:off x="8420100" y="4572025"/>
            <a:ext cx="723900" cy="54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1045327" y="1335525"/>
            <a:ext cx="6763725" cy="3337800"/>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9" name="Google Shape;2239;p52"/>
          <p:cNvCxnSpPr>
            <a:cxnSpLocks/>
          </p:cNvCxnSpPr>
          <p:nvPr/>
        </p:nvCxnSpPr>
        <p:spPr>
          <a:xfrm>
            <a:off x="950326" y="1917169"/>
            <a:ext cx="6858726" cy="0"/>
          </a:xfrm>
          <a:prstGeom prst="straightConnector1">
            <a:avLst/>
          </a:prstGeom>
          <a:noFill/>
          <a:ln w="19050" cap="flat" cmpd="sng">
            <a:solidFill>
              <a:schemeClr val="dk1"/>
            </a:solidFill>
            <a:prstDash val="solid"/>
            <a:round/>
            <a:headEnd type="none" w="med" len="med"/>
            <a:tailEnd type="none" w="med" len="med"/>
          </a:ln>
        </p:spPr>
      </p:cxnSp>
      <p:sp>
        <p:nvSpPr>
          <p:cNvPr id="2240" name="Google Shape;2240;p52"/>
          <p:cNvSpPr/>
          <p:nvPr/>
        </p:nvSpPr>
        <p:spPr>
          <a:xfrm>
            <a:off x="950315" y="1421600"/>
            <a:ext cx="6858738"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2"/>
          <p:cNvSpPr txBox="1"/>
          <p:nvPr/>
        </p:nvSpPr>
        <p:spPr>
          <a:xfrm>
            <a:off x="950315" y="1429535"/>
            <a:ext cx="6763725" cy="47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dirty="0">
                <a:solidFill>
                  <a:schemeClr val="dk1"/>
                </a:solidFill>
                <a:latin typeface="Vibur"/>
                <a:ea typeface="Vibur"/>
                <a:cs typeface="Vibur"/>
                <a:sym typeface="Vibur"/>
              </a:rPr>
              <a:t>Actividades para el estudio del caso</a:t>
            </a:r>
            <a:endParaRPr sz="2200" dirty="0">
              <a:solidFill>
                <a:schemeClr val="dk1"/>
              </a:solidFill>
              <a:latin typeface="Vibur"/>
              <a:ea typeface="Vibur"/>
              <a:cs typeface="Vibur"/>
              <a:sym typeface="Vibur"/>
            </a:endParaRPr>
          </a:p>
        </p:txBody>
      </p:sp>
      <p:sp>
        <p:nvSpPr>
          <p:cNvPr id="2244" name="Google Shape;2244;p5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Adecuacion curricular</a:t>
            </a:r>
            <a:endParaRPr dirty="0"/>
          </a:p>
        </p:txBody>
      </p:sp>
      <p:sp>
        <p:nvSpPr>
          <p:cNvPr id="2253" name="Google Shape;2253;p52"/>
          <p:cNvSpPr txBox="1"/>
          <p:nvPr/>
        </p:nvSpPr>
        <p:spPr>
          <a:xfrm>
            <a:off x="1339710" y="2022837"/>
            <a:ext cx="6294474" cy="2650485"/>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dirty="0">
                <a:solidFill>
                  <a:schemeClr val="dk1"/>
                </a:solidFill>
                <a:latin typeface="Comfortaa"/>
                <a:ea typeface="Comfortaa"/>
                <a:cs typeface="Comfortaa"/>
                <a:sym typeface="Comfortaa"/>
              </a:rPr>
              <a:t>TEXTO</a:t>
            </a:r>
            <a:endParaRPr dirty="0">
              <a:solidFill>
                <a:schemeClr val="dk1"/>
              </a:solidFill>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12" name="Google Shape;2234;p52">
            <a:extLst>
              <a:ext uri="{FF2B5EF4-FFF2-40B4-BE49-F238E27FC236}">
                <a16:creationId xmlns:a16="http://schemas.microsoft.com/office/drawing/2014/main" id="{95ADE198-D006-4C53-8377-26599DB8E476}"/>
              </a:ext>
            </a:extLst>
          </p:cNvPr>
          <p:cNvSpPr/>
          <p:nvPr/>
        </p:nvSpPr>
        <p:spPr>
          <a:xfrm>
            <a:off x="1190137" y="1335522"/>
            <a:ext cx="6763725" cy="3337800"/>
          </a:xfrm>
          <a:prstGeom prst="roundRect">
            <a:avLst>
              <a:gd name="adj" fmla="val 6328"/>
            </a:avLst>
          </a:prstGeom>
          <a:solidFill>
            <a:schemeClr val="accent4">
              <a:lumMod val="60000"/>
              <a:lumOff val="40000"/>
            </a:schemeClr>
          </a:solidFill>
          <a:ln>
            <a:solidFill>
              <a:schemeClr val="accent4">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2239;p52">
            <a:extLst>
              <a:ext uri="{FF2B5EF4-FFF2-40B4-BE49-F238E27FC236}">
                <a16:creationId xmlns:a16="http://schemas.microsoft.com/office/drawing/2014/main" id="{55DBE322-88F6-4526-A7B2-E136F505BCC1}"/>
              </a:ext>
            </a:extLst>
          </p:cNvPr>
          <p:cNvCxnSpPr>
            <a:cxnSpLocks/>
          </p:cNvCxnSpPr>
          <p:nvPr/>
        </p:nvCxnSpPr>
        <p:spPr>
          <a:xfrm>
            <a:off x="1095125" y="1909235"/>
            <a:ext cx="6858726" cy="0"/>
          </a:xfrm>
          <a:prstGeom prst="straightConnector1">
            <a:avLst/>
          </a:prstGeom>
          <a:noFill/>
          <a:ln w="19050" cap="flat" cmpd="sng">
            <a:solidFill>
              <a:schemeClr val="dk1"/>
            </a:solidFill>
            <a:prstDash val="solid"/>
            <a:round/>
            <a:headEnd type="none" w="med" len="med"/>
            <a:tailEnd type="none" w="med" len="med"/>
          </a:ln>
        </p:spPr>
      </p:cxnSp>
      <p:sp>
        <p:nvSpPr>
          <p:cNvPr id="114" name="Google Shape;2240;p52">
            <a:extLst>
              <a:ext uri="{FF2B5EF4-FFF2-40B4-BE49-F238E27FC236}">
                <a16:creationId xmlns:a16="http://schemas.microsoft.com/office/drawing/2014/main" id="{97D393C2-4353-4F53-8FA4-74040A4E876A}"/>
              </a:ext>
            </a:extLst>
          </p:cNvPr>
          <p:cNvSpPr/>
          <p:nvPr/>
        </p:nvSpPr>
        <p:spPr>
          <a:xfrm>
            <a:off x="1095113" y="1429535"/>
            <a:ext cx="6858738"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3;p52">
            <a:extLst>
              <a:ext uri="{FF2B5EF4-FFF2-40B4-BE49-F238E27FC236}">
                <a16:creationId xmlns:a16="http://schemas.microsoft.com/office/drawing/2014/main" id="{6C090FD4-C091-4726-A45E-DD4FC84644B8}"/>
              </a:ext>
            </a:extLst>
          </p:cNvPr>
          <p:cNvSpPr txBox="1"/>
          <p:nvPr/>
        </p:nvSpPr>
        <p:spPr>
          <a:xfrm>
            <a:off x="1095102" y="1429535"/>
            <a:ext cx="6763725" cy="47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dirty="0">
                <a:solidFill>
                  <a:schemeClr val="dk1"/>
                </a:solidFill>
                <a:latin typeface="Vibur"/>
                <a:ea typeface="Vibur"/>
                <a:cs typeface="Vibur"/>
                <a:sym typeface="Vibur"/>
              </a:rPr>
              <a:t>Observaciones </a:t>
            </a:r>
            <a:endParaRPr sz="2200" dirty="0">
              <a:solidFill>
                <a:schemeClr val="dk1"/>
              </a:solidFill>
              <a:latin typeface="Vibur"/>
              <a:ea typeface="Vibur"/>
              <a:cs typeface="Vibur"/>
              <a:sym typeface="Vibur"/>
            </a:endParaRPr>
          </a:p>
        </p:txBody>
      </p:sp>
      <p:sp>
        <p:nvSpPr>
          <p:cNvPr id="116" name="Google Shape;2253;p52">
            <a:extLst>
              <a:ext uri="{FF2B5EF4-FFF2-40B4-BE49-F238E27FC236}">
                <a16:creationId xmlns:a16="http://schemas.microsoft.com/office/drawing/2014/main" id="{C6F5016E-A0DB-410F-98DB-2E7FDC63AA15}"/>
              </a:ext>
            </a:extLst>
          </p:cNvPr>
          <p:cNvSpPr txBox="1"/>
          <p:nvPr/>
        </p:nvSpPr>
        <p:spPr>
          <a:xfrm>
            <a:off x="1377245" y="2022837"/>
            <a:ext cx="6294474" cy="2650485"/>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dirty="0">
                <a:solidFill>
                  <a:schemeClr val="dk1"/>
                </a:solidFill>
                <a:latin typeface="Comfortaa"/>
                <a:ea typeface="Comfortaa"/>
                <a:cs typeface="Comfortaa"/>
                <a:sym typeface="Comfortaa"/>
              </a:rPr>
              <a:t>TEXTO</a:t>
            </a:r>
            <a:endParaRPr dirty="0">
              <a:solidFill>
                <a:schemeClr val="dk1"/>
              </a:solidFill>
              <a:latin typeface="Comfortaa"/>
              <a:ea typeface="Comfortaa"/>
              <a:cs typeface="Comfortaa"/>
              <a:sym typeface="Comforta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1031985" y="1928381"/>
            <a:ext cx="2587500"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Fin del Proyecto </a:t>
            </a:r>
            <a:endParaRPr sz="4400" dirty="0"/>
          </a:p>
        </p:txBody>
      </p:sp>
      <p:sp>
        <p:nvSpPr>
          <p:cNvPr id="2275" name="Google Shape;2275;p53"/>
          <p:cNvSpPr txBox="1">
            <a:spLocks noGrp="1"/>
          </p:cNvSpPr>
          <p:nvPr>
            <p:ph type="subTitle" idx="1"/>
          </p:nvPr>
        </p:nvSpPr>
        <p:spPr>
          <a:xfrm>
            <a:off x="1363650" y="3518763"/>
            <a:ext cx="2759100" cy="5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G</a:t>
            </a:r>
            <a:r>
              <a:rPr lang="en" dirty="0"/>
              <a:t>racias</a:t>
            </a:r>
            <a:endParaRPr dirty="0"/>
          </a:p>
        </p:txBody>
      </p:sp>
      <p:grpSp>
        <p:nvGrpSpPr>
          <p:cNvPr id="2277" name="Google Shape;2277;p53"/>
          <p:cNvGrpSpPr/>
          <p:nvPr/>
        </p:nvGrpSpPr>
        <p:grpSpPr>
          <a:xfrm rot="-463557">
            <a:off x="3952083" y="1040130"/>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aphicFrame>
        <p:nvGraphicFramePr>
          <p:cNvPr id="77" name="Tabla 5">
            <a:extLst>
              <a:ext uri="{FF2B5EF4-FFF2-40B4-BE49-F238E27FC236}">
                <a16:creationId xmlns:a16="http://schemas.microsoft.com/office/drawing/2014/main" id="{88235D4A-7F07-4BEE-9FBC-0CE3F990065F}"/>
              </a:ext>
            </a:extLst>
          </p:cNvPr>
          <p:cNvGraphicFramePr>
            <a:graphicFrameLocks noGrp="1"/>
          </p:cNvGraphicFramePr>
          <p:nvPr>
            <p:extLst>
              <p:ext uri="{D42A27DB-BD31-4B8C-83A1-F6EECF244321}">
                <p14:modId xmlns:p14="http://schemas.microsoft.com/office/powerpoint/2010/main" val="1278485793"/>
              </p:ext>
            </p:extLst>
          </p:nvPr>
        </p:nvGraphicFramePr>
        <p:xfrm>
          <a:off x="962247" y="882502"/>
          <a:ext cx="6751674" cy="100584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10361">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10361">
                <a:tc rowSpan="3">
                  <a:txBody>
                    <a:bodyPr/>
                    <a:lstStyle/>
                    <a:p>
                      <a:pPr algn="ctr"/>
                      <a:r>
                        <a:rPr lang="es-MX" sz="1050" dirty="0"/>
                        <a:t>Lenguaje y Comunicación</a:t>
                      </a:r>
                    </a:p>
                  </a:txBody>
                  <a:tcPr/>
                </a:tc>
                <a:tc>
                  <a:txBody>
                    <a:bodyPr/>
                    <a:lstStyle/>
                    <a:p>
                      <a:pPr algn="ctr"/>
                      <a:r>
                        <a:rPr lang="es-MX" sz="1050" dirty="0"/>
                        <a:t>Oralidad</a:t>
                      </a:r>
                    </a:p>
                  </a:txBody>
                  <a:tcPr/>
                </a:tc>
                <a:tc rowSpan="3">
                  <a:txBody>
                    <a:bodyPr/>
                    <a:lstStyle/>
                    <a:p>
                      <a:pPr algn="ctr"/>
                      <a:r>
                        <a:rPr lang="es-MX" sz="1050" dirty="0"/>
                        <a:t>•Explica cómo es, cómo ocurrió o cómo funciona algo, ordenando las ideas para que los demás comprendan.</a:t>
                      </a:r>
                    </a:p>
                  </a:txBody>
                  <a:tcPr/>
                </a:tc>
                <a:extLst>
                  <a:ext uri="{0D108BD9-81ED-4DB2-BD59-A6C34878D82A}">
                    <a16:rowId xmlns:a16="http://schemas.microsoft.com/office/drawing/2014/main" val="3640094580"/>
                  </a:ext>
                </a:extLst>
              </a:tr>
              <a:tr h="210361">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210361">
                <a:tc vMerge="1">
                  <a:txBody>
                    <a:bodyPr/>
                    <a:lstStyle/>
                    <a:p>
                      <a:endParaRPr lang="es-MX" dirty="0"/>
                    </a:p>
                  </a:txBody>
                  <a:tcPr/>
                </a:tc>
                <a:tc>
                  <a:txBody>
                    <a:bodyPr/>
                    <a:lstStyle/>
                    <a:p>
                      <a:pPr algn="ctr"/>
                      <a:r>
                        <a:rPr lang="es-MX" sz="1050" dirty="0"/>
                        <a:t>Explicación</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8" name="Tabla 5">
            <a:extLst>
              <a:ext uri="{FF2B5EF4-FFF2-40B4-BE49-F238E27FC236}">
                <a16:creationId xmlns:a16="http://schemas.microsoft.com/office/drawing/2014/main" id="{D5079AF9-67B2-4900-96AF-B8490505696A}"/>
              </a:ext>
            </a:extLst>
          </p:cNvPr>
          <p:cNvGraphicFramePr>
            <a:graphicFrameLocks noGrp="1"/>
          </p:cNvGraphicFramePr>
          <p:nvPr>
            <p:extLst>
              <p:ext uri="{D42A27DB-BD31-4B8C-83A1-F6EECF244321}">
                <p14:modId xmlns:p14="http://schemas.microsoft.com/office/powerpoint/2010/main" val="4063825724"/>
              </p:ext>
            </p:extLst>
          </p:nvPr>
        </p:nvGraphicFramePr>
        <p:xfrm>
          <a:off x="962247" y="1952139"/>
          <a:ext cx="6751674" cy="130302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Pensamiento matemático</a:t>
                      </a:r>
                    </a:p>
                  </a:txBody>
                  <a:tcPr/>
                </a:tc>
                <a:tc>
                  <a:txBody>
                    <a:bodyPr/>
                    <a:lstStyle/>
                    <a:p>
                      <a:pPr algn="ctr"/>
                      <a:r>
                        <a:rPr lang="es-MX" sz="1050" dirty="0"/>
                        <a:t>Análisis de datos</a:t>
                      </a:r>
                    </a:p>
                  </a:txBody>
                  <a:tcPr/>
                </a:tc>
                <a:tc rowSpan="3">
                  <a:txBody>
                    <a:bodyPr/>
                    <a:lstStyle/>
                    <a:p>
                      <a:pPr algn="ctr"/>
                      <a:r>
                        <a:rPr lang="es-MX" sz="1050" dirty="0"/>
                        <a:t>•Contesta preguntas en las que necesite recabar datos, los organiza a través de tablas y pictogramas que interpreta para contestar las preguntas planteadas.</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Recolección y representación de datos</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9" name="Tabla 5">
            <a:extLst>
              <a:ext uri="{FF2B5EF4-FFF2-40B4-BE49-F238E27FC236}">
                <a16:creationId xmlns:a16="http://schemas.microsoft.com/office/drawing/2014/main" id="{D0CC241E-9C1E-4817-9024-46CB3EA5919A}"/>
              </a:ext>
            </a:extLst>
          </p:cNvPr>
          <p:cNvGraphicFramePr>
            <a:graphicFrameLocks noGrp="1"/>
          </p:cNvGraphicFramePr>
          <p:nvPr>
            <p:extLst>
              <p:ext uri="{D42A27DB-BD31-4B8C-83A1-F6EECF244321}">
                <p14:modId xmlns:p14="http://schemas.microsoft.com/office/powerpoint/2010/main" val="3717711601"/>
              </p:ext>
            </p:extLst>
          </p:nvPr>
        </p:nvGraphicFramePr>
        <p:xfrm>
          <a:off x="962247" y="3318956"/>
          <a:ext cx="6751674" cy="114300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Exploración y comprensión del mundo natural y social</a:t>
                      </a:r>
                    </a:p>
                  </a:txBody>
                  <a:tcPr/>
                </a:tc>
                <a:tc>
                  <a:txBody>
                    <a:bodyPr/>
                    <a:lstStyle/>
                    <a:p>
                      <a:pPr algn="ctr"/>
                      <a:r>
                        <a:rPr lang="es-MX" sz="1050" dirty="0"/>
                        <a:t>Mundo natural</a:t>
                      </a:r>
                    </a:p>
                  </a:txBody>
                  <a:tcPr/>
                </a:tc>
                <a:tc rowSpan="3">
                  <a:txBody>
                    <a:bodyPr/>
                    <a:lstStyle/>
                    <a:p>
                      <a:pPr algn="ctr"/>
                      <a:r>
                        <a:rPr lang="es-MX" sz="1050" dirty="0"/>
                        <a:t>•Describe y explica las características comunes que identifica entre seres vivos y elementos que observa en la naturaleza.</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Exploración de la naturaleza</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4447715" y="1668577"/>
            <a:ext cx="3472500" cy="218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s-MX" dirty="0"/>
              <a:t>Distribución de horas lectivas por semana de Campos Formativos y Áreas de Desarrollo Personal y Social.</a:t>
            </a:r>
          </a:p>
          <a:p>
            <a:pPr marL="114300" lvl="0" indent="0" algn="l" rtl="0">
              <a:spcBef>
                <a:spcPts val="0"/>
              </a:spcBef>
              <a:spcAft>
                <a:spcPts val="0"/>
              </a:spcAft>
              <a:buClr>
                <a:schemeClr val="dk1"/>
              </a:buClr>
              <a:buSzPts val="1800"/>
            </a:pPr>
            <a:endParaRPr lang="es-MX" dirty="0"/>
          </a:p>
          <a:p>
            <a:pPr marL="457200" lvl="0" indent="-342900" algn="l" rtl="0">
              <a:spcBef>
                <a:spcPts val="0"/>
              </a:spcBef>
              <a:spcAft>
                <a:spcPts val="0"/>
              </a:spcAft>
              <a:buClr>
                <a:schemeClr val="dk1"/>
              </a:buClr>
              <a:buSzPts val="1800"/>
              <a:buChar char="●"/>
            </a:pPr>
            <a:r>
              <a:rPr lang="es-MX" dirty="0"/>
              <a:t>Cronograma.</a:t>
            </a:r>
            <a:endParaRPr dirty="0"/>
          </a:p>
        </p:txBody>
      </p:sp>
      <p:grpSp>
        <p:nvGrpSpPr>
          <p:cNvPr id="1677" name="Google Shape;1677;p41"/>
          <p:cNvGrpSpPr/>
          <p:nvPr/>
        </p:nvGrpSpPr>
        <p:grpSpPr>
          <a:xfrm>
            <a:off x="984958" y="1389758"/>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57" name="Google Shape;1997;p46">
            <a:extLst>
              <a:ext uri="{FF2B5EF4-FFF2-40B4-BE49-F238E27FC236}">
                <a16:creationId xmlns:a16="http://schemas.microsoft.com/office/drawing/2014/main" id="{AFC936E5-EDF5-41D9-BDE9-4F815095C581}"/>
              </a:ext>
            </a:extLst>
          </p:cNvPr>
          <p:cNvSpPr/>
          <p:nvPr/>
        </p:nvSpPr>
        <p:spPr>
          <a:xfrm>
            <a:off x="2557455" y="518757"/>
            <a:ext cx="3522444" cy="4491196"/>
          </a:xfrm>
          <a:prstGeom prst="roundRect">
            <a:avLst>
              <a:gd name="adj" fmla="val 688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9;p46">
            <a:extLst>
              <a:ext uri="{FF2B5EF4-FFF2-40B4-BE49-F238E27FC236}">
                <a16:creationId xmlns:a16="http://schemas.microsoft.com/office/drawing/2014/main" id="{2B85AF1E-1DBA-420D-8697-7138930255BE}"/>
              </a:ext>
            </a:extLst>
          </p:cNvPr>
          <p:cNvSpPr/>
          <p:nvPr/>
        </p:nvSpPr>
        <p:spPr>
          <a:xfrm>
            <a:off x="728762" y="518758"/>
            <a:ext cx="808423" cy="4491197"/>
          </a:xfrm>
          <a:prstGeom prst="roundRect">
            <a:avLst>
              <a:gd name="adj" fmla="val 242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5;p46">
            <a:extLst>
              <a:ext uri="{FF2B5EF4-FFF2-40B4-BE49-F238E27FC236}">
                <a16:creationId xmlns:a16="http://schemas.microsoft.com/office/drawing/2014/main" id="{30D34AD9-73E3-4204-B072-9A68686F660A}"/>
              </a:ext>
            </a:extLst>
          </p:cNvPr>
          <p:cNvSpPr/>
          <p:nvPr/>
        </p:nvSpPr>
        <p:spPr>
          <a:xfrm>
            <a:off x="7159321" y="518756"/>
            <a:ext cx="907508" cy="4491199"/>
          </a:xfrm>
          <a:prstGeom prst="roundRect">
            <a:avLst>
              <a:gd name="adj" fmla="val 2372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6;p46">
            <a:extLst>
              <a:ext uri="{FF2B5EF4-FFF2-40B4-BE49-F238E27FC236}">
                <a16:creationId xmlns:a16="http://schemas.microsoft.com/office/drawing/2014/main" id="{064240F2-C26D-405E-89FC-2260E1CE4212}"/>
              </a:ext>
            </a:extLst>
          </p:cNvPr>
          <p:cNvSpPr/>
          <p:nvPr/>
        </p:nvSpPr>
        <p:spPr>
          <a:xfrm>
            <a:off x="6213247" y="133539"/>
            <a:ext cx="812726" cy="4491201"/>
          </a:xfrm>
          <a:prstGeom prst="roundRect">
            <a:avLst>
              <a:gd name="adj" fmla="val 2254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8;p46">
            <a:extLst>
              <a:ext uri="{FF2B5EF4-FFF2-40B4-BE49-F238E27FC236}">
                <a16:creationId xmlns:a16="http://schemas.microsoft.com/office/drawing/2014/main" id="{D7ABFE9B-3389-4A1B-AB73-BD195C0176E1}"/>
              </a:ext>
            </a:extLst>
          </p:cNvPr>
          <p:cNvSpPr/>
          <p:nvPr/>
        </p:nvSpPr>
        <p:spPr>
          <a:xfrm>
            <a:off x="1634447" y="133540"/>
            <a:ext cx="808423" cy="4491201"/>
          </a:xfrm>
          <a:prstGeom prst="roundRect">
            <a:avLst>
              <a:gd name="adj" fmla="val 2319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5" name="Tabla 4">
            <a:extLst>
              <a:ext uri="{FF2B5EF4-FFF2-40B4-BE49-F238E27FC236}">
                <a16:creationId xmlns:a16="http://schemas.microsoft.com/office/drawing/2014/main" id="{7B3DA35F-92B0-443A-B69B-A9E8A0EF8D7B}"/>
              </a:ext>
            </a:extLst>
          </p:cNvPr>
          <p:cNvGraphicFramePr>
            <a:graphicFrameLocks noGrp="1"/>
          </p:cNvGraphicFramePr>
          <p:nvPr>
            <p:extLst>
              <p:ext uri="{D42A27DB-BD31-4B8C-83A1-F6EECF244321}">
                <p14:modId xmlns:p14="http://schemas.microsoft.com/office/powerpoint/2010/main" val="2321702824"/>
              </p:ext>
            </p:extLst>
          </p:nvPr>
        </p:nvGraphicFramePr>
        <p:xfrm>
          <a:off x="675597" y="518758"/>
          <a:ext cx="7453420" cy="4105984"/>
        </p:xfrm>
        <a:graphic>
          <a:graphicData uri="http://schemas.openxmlformats.org/drawingml/2006/table">
            <a:tbl>
              <a:tblPr firstRow="1" bandRow="1">
                <a:tableStyleId>{D49A21B9-CB0A-4633-AF81-D7B8ADDB4D9D}</a:tableStyleId>
              </a:tblPr>
              <a:tblGrid>
                <a:gridCol w="914007">
                  <a:extLst>
                    <a:ext uri="{9D8B030D-6E8A-4147-A177-3AD203B41FA5}">
                      <a16:colId xmlns:a16="http://schemas.microsoft.com/office/drawing/2014/main" val="179512278"/>
                    </a:ext>
                  </a:extLst>
                </a:gridCol>
                <a:gridCol w="903767">
                  <a:extLst>
                    <a:ext uri="{9D8B030D-6E8A-4147-A177-3AD203B41FA5}">
                      <a16:colId xmlns:a16="http://schemas.microsoft.com/office/drawing/2014/main" val="3644175200"/>
                    </a:ext>
                  </a:extLst>
                </a:gridCol>
                <a:gridCol w="3657600">
                  <a:extLst>
                    <a:ext uri="{9D8B030D-6E8A-4147-A177-3AD203B41FA5}">
                      <a16:colId xmlns:a16="http://schemas.microsoft.com/office/drawing/2014/main" val="2287072451"/>
                    </a:ext>
                  </a:extLst>
                </a:gridCol>
                <a:gridCol w="946298">
                  <a:extLst>
                    <a:ext uri="{9D8B030D-6E8A-4147-A177-3AD203B41FA5}">
                      <a16:colId xmlns:a16="http://schemas.microsoft.com/office/drawing/2014/main" val="2974845689"/>
                    </a:ext>
                  </a:extLst>
                </a:gridCol>
                <a:gridCol w="1031748">
                  <a:extLst>
                    <a:ext uri="{9D8B030D-6E8A-4147-A177-3AD203B41FA5}">
                      <a16:colId xmlns:a16="http://schemas.microsoft.com/office/drawing/2014/main" val="341649497"/>
                    </a:ext>
                  </a:extLst>
                </a:gridCol>
              </a:tblGrid>
              <a:tr h="1585554">
                <a:tc>
                  <a:txBody>
                    <a:bodyPr/>
                    <a:lstStyle/>
                    <a:p>
                      <a:pPr algn="ctr"/>
                      <a:r>
                        <a:rPr lang="es-MX" dirty="0">
                          <a:solidFill>
                            <a:schemeClr val="bg1"/>
                          </a:solidFill>
                        </a:rPr>
                        <a:t>Periodos Anuales 1º y 2º</a:t>
                      </a:r>
                    </a:p>
                  </a:txBody>
                  <a:tcPr/>
                </a:tc>
                <a:tc>
                  <a:txBody>
                    <a:bodyPr/>
                    <a:lstStyle/>
                    <a:p>
                      <a:pPr algn="ctr"/>
                      <a:r>
                        <a:rPr lang="es-MX" dirty="0">
                          <a:solidFill>
                            <a:schemeClr val="bg1"/>
                          </a:solidFill>
                        </a:rPr>
                        <a:t>Periodos</a:t>
                      </a:r>
                    </a:p>
                    <a:p>
                      <a:pPr algn="ctr"/>
                      <a:r>
                        <a:rPr lang="es-MX" dirty="0">
                          <a:solidFill>
                            <a:schemeClr val="bg1"/>
                          </a:solidFill>
                        </a:rPr>
                        <a:t>Anuales</a:t>
                      </a:r>
                    </a:p>
                    <a:p>
                      <a:pPr algn="ctr"/>
                      <a:r>
                        <a:rPr lang="es-MX" dirty="0">
                          <a:solidFill>
                            <a:schemeClr val="bg1"/>
                          </a:solidFill>
                        </a:rPr>
                        <a:t>3º</a:t>
                      </a:r>
                    </a:p>
                  </a:txBody>
                  <a:tcPr/>
                </a:tc>
                <a:tc>
                  <a:txBody>
                    <a:bodyPr/>
                    <a:lstStyle/>
                    <a:p>
                      <a:pPr algn="ctr"/>
                      <a:r>
                        <a:rPr lang="es-MX" dirty="0">
                          <a:solidFill>
                            <a:schemeClr val="bg1"/>
                          </a:solidFill>
                        </a:rPr>
                        <a:t>Campo de Formación Académica/ Áreas de Desarrollo</a:t>
                      </a:r>
                    </a:p>
                    <a:p>
                      <a:pPr algn="ctr"/>
                      <a:r>
                        <a:rPr lang="es-MX" dirty="0">
                          <a:solidFill>
                            <a:schemeClr val="bg1"/>
                          </a:solidFill>
                        </a:rPr>
                        <a:t>Personal y Social</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1º y 2º </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3º</a:t>
                      </a:r>
                    </a:p>
                    <a:p>
                      <a:pPr algn="ctr"/>
                      <a:endParaRPr lang="es-MX" dirty="0">
                        <a:solidFill>
                          <a:schemeClr val="bg1"/>
                        </a:solidFill>
                      </a:endParaRPr>
                    </a:p>
                  </a:txBody>
                  <a:tcPr/>
                </a:tc>
                <a:extLst>
                  <a:ext uri="{0D108BD9-81ED-4DB2-BD59-A6C34878D82A}">
                    <a16:rowId xmlns:a16="http://schemas.microsoft.com/office/drawing/2014/main" val="986362459"/>
                  </a:ext>
                </a:extLst>
              </a:tr>
              <a:tr h="518354">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Lenguaje y Comunicación</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782396484"/>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Pensamiento Matemático</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790641101"/>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Exploración y Comprensión del Mundo Natural y Social</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271449498"/>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Educación Socioemocional </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520833069"/>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Artes</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2607686051"/>
                  </a:ext>
                </a:extLst>
              </a:tr>
              <a:tr h="370979">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Educación Física</a:t>
                      </a:r>
                    </a:p>
                  </a:txBody>
                  <a:tcPr/>
                </a:tc>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6562533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13551BEB-1230-4099-B2AA-A0637058C887}"/>
              </a:ext>
            </a:extLst>
          </p:cNvPr>
          <p:cNvGraphicFramePr>
            <a:graphicFrameLocks noGrp="1"/>
          </p:cNvGraphicFramePr>
          <p:nvPr>
            <p:extLst>
              <p:ext uri="{D42A27DB-BD31-4B8C-83A1-F6EECF244321}">
                <p14:modId xmlns:p14="http://schemas.microsoft.com/office/powerpoint/2010/main" val="3556925026"/>
              </p:ext>
            </p:extLst>
          </p:nvPr>
        </p:nvGraphicFramePr>
        <p:xfrm>
          <a:off x="202018" y="903768"/>
          <a:ext cx="8527311" cy="3993745"/>
        </p:xfrm>
        <a:graphic>
          <a:graphicData uri="http://schemas.openxmlformats.org/drawingml/2006/table">
            <a:tbl>
              <a:tblPr firstRow="1" bandRow="1">
                <a:tableStyleId>{D49A21B9-CB0A-4633-AF81-D7B8ADDB4D9D}</a:tableStyleId>
              </a:tblPr>
              <a:tblGrid>
                <a:gridCol w="852731">
                  <a:extLst>
                    <a:ext uri="{9D8B030D-6E8A-4147-A177-3AD203B41FA5}">
                      <a16:colId xmlns:a16="http://schemas.microsoft.com/office/drawing/2014/main" val="1433466079"/>
                    </a:ext>
                  </a:extLst>
                </a:gridCol>
                <a:gridCol w="944172">
                  <a:extLst>
                    <a:ext uri="{9D8B030D-6E8A-4147-A177-3AD203B41FA5}">
                      <a16:colId xmlns:a16="http://schemas.microsoft.com/office/drawing/2014/main" val="1785367854"/>
                    </a:ext>
                  </a:extLst>
                </a:gridCol>
                <a:gridCol w="808074">
                  <a:extLst>
                    <a:ext uri="{9D8B030D-6E8A-4147-A177-3AD203B41FA5}">
                      <a16:colId xmlns:a16="http://schemas.microsoft.com/office/drawing/2014/main" val="3602191012"/>
                    </a:ext>
                  </a:extLst>
                </a:gridCol>
                <a:gridCol w="900453">
                  <a:extLst>
                    <a:ext uri="{9D8B030D-6E8A-4147-A177-3AD203B41FA5}">
                      <a16:colId xmlns:a16="http://schemas.microsoft.com/office/drawing/2014/main" val="3173283606"/>
                    </a:ext>
                  </a:extLst>
                </a:gridCol>
                <a:gridCol w="822022">
                  <a:extLst>
                    <a:ext uri="{9D8B030D-6E8A-4147-A177-3AD203B41FA5}">
                      <a16:colId xmlns:a16="http://schemas.microsoft.com/office/drawing/2014/main" val="2677467206"/>
                    </a:ext>
                  </a:extLst>
                </a:gridCol>
                <a:gridCol w="871870">
                  <a:extLst>
                    <a:ext uri="{9D8B030D-6E8A-4147-A177-3AD203B41FA5}">
                      <a16:colId xmlns:a16="http://schemas.microsoft.com/office/drawing/2014/main" val="185243532"/>
                    </a:ext>
                  </a:extLst>
                </a:gridCol>
                <a:gridCol w="754911">
                  <a:extLst>
                    <a:ext uri="{9D8B030D-6E8A-4147-A177-3AD203B41FA5}">
                      <a16:colId xmlns:a16="http://schemas.microsoft.com/office/drawing/2014/main" val="726561748"/>
                    </a:ext>
                  </a:extLst>
                </a:gridCol>
                <a:gridCol w="903768">
                  <a:extLst>
                    <a:ext uri="{9D8B030D-6E8A-4147-A177-3AD203B41FA5}">
                      <a16:colId xmlns:a16="http://schemas.microsoft.com/office/drawing/2014/main" val="3342717704"/>
                    </a:ext>
                  </a:extLst>
                </a:gridCol>
                <a:gridCol w="701748">
                  <a:extLst>
                    <a:ext uri="{9D8B030D-6E8A-4147-A177-3AD203B41FA5}">
                      <a16:colId xmlns:a16="http://schemas.microsoft.com/office/drawing/2014/main" val="3008783768"/>
                    </a:ext>
                  </a:extLst>
                </a:gridCol>
                <a:gridCol w="967562">
                  <a:extLst>
                    <a:ext uri="{9D8B030D-6E8A-4147-A177-3AD203B41FA5}">
                      <a16:colId xmlns:a16="http://schemas.microsoft.com/office/drawing/2014/main" val="2425089078"/>
                    </a:ext>
                  </a:extLst>
                </a:gridCol>
              </a:tblGrid>
              <a:tr h="664771">
                <a:tc>
                  <a:txBody>
                    <a:bodyPr/>
                    <a:lstStyle/>
                    <a:p>
                      <a:pPr algn="ctr"/>
                      <a:r>
                        <a:rPr lang="es-MX" sz="1100" dirty="0"/>
                        <a:t>Hora</a:t>
                      </a:r>
                    </a:p>
                  </a:txBody>
                  <a:tcPr>
                    <a:solidFill>
                      <a:schemeClr val="accent2"/>
                    </a:solidFill>
                  </a:tcPr>
                </a:tc>
                <a:tc>
                  <a:txBody>
                    <a:bodyPr/>
                    <a:lstStyle/>
                    <a:p>
                      <a:pPr algn="ctr"/>
                      <a:r>
                        <a:rPr lang="es-MX" sz="1100" dirty="0"/>
                        <a:t>Lunes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Martes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Miércoles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Jueves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Viernes</a:t>
                      </a:r>
                    </a:p>
                  </a:txBody>
                  <a:tcPr>
                    <a:solidFill>
                      <a:schemeClr val="accent2"/>
                    </a:solidFill>
                  </a:tcPr>
                </a:tc>
                <a:extLst>
                  <a:ext uri="{0D108BD9-81ED-4DB2-BD59-A6C34878D82A}">
                    <a16:rowId xmlns:a16="http://schemas.microsoft.com/office/drawing/2014/main" val="286784780"/>
                  </a:ext>
                </a:extLst>
              </a:tr>
              <a:tr h="475767">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extLst>
                  <a:ext uri="{0D108BD9-81ED-4DB2-BD59-A6C34878D82A}">
                    <a16:rowId xmlns:a16="http://schemas.microsoft.com/office/drawing/2014/main" val="1460108125"/>
                  </a:ext>
                </a:extLst>
              </a:tr>
              <a:tr h="475767">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extLst>
                  <a:ext uri="{0D108BD9-81ED-4DB2-BD59-A6C34878D82A}">
                    <a16:rowId xmlns:a16="http://schemas.microsoft.com/office/drawing/2014/main" val="3522485384"/>
                  </a:ext>
                </a:extLst>
              </a:tr>
              <a:tr h="475767">
                <a:tc>
                  <a:txBody>
                    <a:bodyPr/>
                    <a:lstStyle/>
                    <a:p>
                      <a:pPr algn="ctr"/>
                      <a:r>
                        <a:rPr lang="es-MX" sz="1100" dirty="0"/>
                        <a:t>8:30 – 9:00</a:t>
                      </a:r>
                    </a:p>
                  </a:txBody>
                  <a:tcPr/>
                </a:tc>
                <a:tc>
                  <a:txBody>
                    <a:bodyPr/>
                    <a:lstStyle/>
                    <a:p>
                      <a:pPr algn="ctr"/>
                      <a:r>
                        <a:rPr lang="es-MX" sz="1100" dirty="0"/>
                        <a:t>Juego con mi nombre</a:t>
                      </a:r>
                    </a:p>
                  </a:txBody>
                  <a:tcPr/>
                </a:tc>
                <a:tc>
                  <a:txBody>
                    <a:bodyPr/>
                    <a:lstStyle/>
                    <a:p>
                      <a:pPr algn="ctr"/>
                      <a:r>
                        <a:rPr lang="es-MX" sz="1100" dirty="0"/>
                        <a:t>8:30 – 9:00</a:t>
                      </a:r>
                    </a:p>
                  </a:txBody>
                  <a:tcPr/>
                </a:tc>
                <a:tc>
                  <a:txBody>
                    <a:bodyPr/>
                    <a:lstStyle/>
                    <a:p>
                      <a:pPr algn="ctr"/>
                      <a:r>
                        <a:rPr lang="es-MX" sz="1100" dirty="0"/>
                        <a:t>Educación física</a:t>
                      </a:r>
                    </a:p>
                  </a:txBody>
                  <a:tcPr/>
                </a:tc>
                <a:tc>
                  <a:txBody>
                    <a:bodyPr/>
                    <a:lstStyle/>
                    <a:p>
                      <a:pPr algn="ctr"/>
                      <a:r>
                        <a:rPr lang="es-MX" sz="1100" dirty="0"/>
                        <a:t>8:30 – 9:00</a:t>
                      </a:r>
                    </a:p>
                  </a:txBody>
                  <a:tcPr/>
                </a:tc>
                <a:tc>
                  <a:txBody>
                    <a:bodyPr/>
                    <a:lstStyle/>
                    <a:p>
                      <a:pPr algn="ctr"/>
                      <a:r>
                        <a:rPr lang="es-MX" sz="1100" dirty="0"/>
                        <a:t>Artes</a:t>
                      </a:r>
                    </a:p>
                  </a:txBody>
                  <a:tcPr/>
                </a:tc>
                <a:tc>
                  <a:txBody>
                    <a:bodyPr/>
                    <a:lstStyle/>
                    <a:p>
                      <a:pPr algn="ctr"/>
                      <a:r>
                        <a:rPr lang="es-MX" sz="1100" dirty="0"/>
                        <a:t>8:30 – 9:15</a:t>
                      </a:r>
                    </a:p>
                  </a:txBody>
                  <a:tcPr/>
                </a:tc>
                <a:tc>
                  <a:txBody>
                    <a:bodyPr/>
                    <a:lstStyle/>
                    <a:p>
                      <a:pPr algn="ctr"/>
                      <a:r>
                        <a:rPr lang="es-MX" sz="1100" dirty="0"/>
                        <a:t>En la selva y en el desierto</a:t>
                      </a:r>
                    </a:p>
                  </a:txBody>
                  <a:tcPr/>
                </a:tc>
                <a:tc>
                  <a:txBody>
                    <a:bodyPr/>
                    <a:lstStyle/>
                    <a:p>
                      <a:pPr algn="ctr"/>
                      <a:r>
                        <a:rPr lang="es-MX" sz="1100" dirty="0"/>
                        <a:t>8:30 – 9:00</a:t>
                      </a:r>
                    </a:p>
                  </a:txBody>
                  <a:tcPr/>
                </a:tc>
                <a:tc>
                  <a:txBody>
                    <a:bodyPr/>
                    <a:lstStyle/>
                    <a:p>
                      <a:pPr algn="ctr"/>
                      <a:r>
                        <a:rPr lang="es-MX" sz="1100" dirty="0"/>
                        <a:t>Inglés</a:t>
                      </a:r>
                    </a:p>
                  </a:txBody>
                  <a:tcPr/>
                </a:tc>
                <a:extLst>
                  <a:ext uri="{0D108BD9-81ED-4DB2-BD59-A6C34878D82A}">
                    <a16:rowId xmlns:a16="http://schemas.microsoft.com/office/drawing/2014/main" val="541785939"/>
                  </a:ext>
                </a:extLst>
              </a:tr>
              <a:tr h="475767">
                <a:tc>
                  <a:txBody>
                    <a:bodyPr/>
                    <a:lstStyle/>
                    <a:p>
                      <a:pPr algn="ctr"/>
                      <a:r>
                        <a:rPr lang="es-MX" sz="1100" dirty="0"/>
                        <a:t>9:00 – 9:30</a:t>
                      </a:r>
                    </a:p>
                  </a:txBody>
                  <a:tcPr/>
                </a:tc>
                <a:tc>
                  <a:txBody>
                    <a:bodyPr/>
                    <a:lstStyle/>
                    <a:p>
                      <a:pPr algn="ctr"/>
                      <a:r>
                        <a:rPr lang="es-MX" sz="1100" dirty="0"/>
                        <a:t>En todos lados</a:t>
                      </a:r>
                    </a:p>
                  </a:txBody>
                  <a:tcPr/>
                </a:tc>
                <a:tc>
                  <a:txBody>
                    <a:bodyPr/>
                    <a:lstStyle/>
                    <a:p>
                      <a:pPr algn="ctr"/>
                      <a:r>
                        <a:rPr lang="es-MX" sz="1100" dirty="0"/>
                        <a:t>9:00 – 9:20</a:t>
                      </a:r>
                    </a:p>
                  </a:txBody>
                  <a:tcPr/>
                </a:tc>
                <a:tc>
                  <a:txBody>
                    <a:bodyPr/>
                    <a:lstStyle/>
                    <a:p>
                      <a:pPr algn="ctr"/>
                      <a:r>
                        <a:rPr lang="es-MX" sz="1100" dirty="0"/>
                        <a:t>La historia continuará…</a:t>
                      </a:r>
                    </a:p>
                  </a:txBody>
                  <a:tcPr/>
                </a:tc>
                <a:tc>
                  <a:txBody>
                    <a:bodyPr/>
                    <a:lstStyle/>
                    <a:p>
                      <a:pPr algn="ctr"/>
                      <a:r>
                        <a:rPr lang="es-MX" sz="1100" dirty="0"/>
                        <a:t>9:00 – 9:20</a:t>
                      </a:r>
                    </a:p>
                  </a:txBody>
                  <a:tcPr/>
                </a:tc>
                <a:tc>
                  <a:txBody>
                    <a:bodyPr/>
                    <a:lstStyle/>
                    <a:p>
                      <a:pPr algn="ctr"/>
                      <a:r>
                        <a:rPr lang="es-MX" sz="1100" dirty="0"/>
                        <a:t>Di por qué</a:t>
                      </a:r>
                    </a:p>
                  </a:txBody>
                  <a:tcPr/>
                </a:tc>
                <a:tc>
                  <a:txBody>
                    <a:bodyPr/>
                    <a:lstStyle/>
                    <a:p>
                      <a:pPr algn="ctr"/>
                      <a:r>
                        <a:rPr lang="es-MX" sz="1100" dirty="0"/>
                        <a:t>9:15 – 10:00</a:t>
                      </a:r>
                    </a:p>
                  </a:txBody>
                  <a:tcPr/>
                </a:tc>
                <a:tc>
                  <a:txBody>
                    <a:bodyPr/>
                    <a:lstStyle/>
                    <a:p>
                      <a:pPr algn="ctr"/>
                      <a:r>
                        <a:rPr lang="es-MX" sz="1100" dirty="0"/>
                        <a:t>En la costa y en el bosque</a:t>
                      </a:r>
                    </a:p>
                  </a:txBody>
                  <a:tcPr/>
                </a:tc>
                <a:tc>
                  <a:txBody>
                    <a:bodyPr/>
                    <a:lstStyle/>
                    <a:p>
                      <a:pPr algn="ctr"/>
                      <a:r>
                        <a:rPr lang="es-MX" sz="1100" dirty="0"/>
                        <a:t>9:00 – 9:30</a:t>
                      </a:r>
                    </a:p>
                  </a:txBody>
                  <a:tcPr/>
                </a:tc>
                <a:tc>
                  <a:txBody>
                    <a:bodyPr/>
                    <a:lstStyle/>
                    <a:p>
                      <a:pPr algn="ctr"/>
                      <a:r>
                        <a:rPr lang="es-MX" sz="1100" dirty="0"/>
                        <a:t>¿Cuántos hay?</a:t>
                      </a:r>
                    </a:p>
                  </a:txBody>
                  <a:tcPr/>
                </a:tc>
                <a:extLst>
                  <a:ext uri="{0D108BD9-81ED-4DB2-BD59-A6C34878D82A}">
                    <a16:rowId xmlns:a16="http://schemas.microsoft.com/office/drawing/2014/main" val="2456229651"/>
                  </a:ext>
                </a:extLst>
              </a:tr>
              <a:tr h="475767">
                <a:tc>
                  <a:txBody>
                    <a:bodyPr/>
                    <a:lstStyle/>
                    <a:p>
                      <a:pPr algn="ctr"/>
                      <a:r>
                        <a:rPr lang="es-MX" sz="1100" dirty="0"/>
                        <a:t>9:30 – 10:00</a:t>
                      </a:r>
                    </a:p>
                  </a:txBody>
                  <a:tcPr/>
                </a:tc>
                <a:tc>
                  <a:txBody>
                    <a:bodyPr/>
                    <a:lstStyle/>
                    <a:p>
                      <a:pPr algn="ctr"/>
                      <a:r>
                        <a:rPr lang="es-MX" sz="1100" dirty="0"/>
                        <a:t>Inventario</a:t>
                      </a:r>
                    </a:p>
                  </a:txBody>
                  <a:tcPr/>
                </a:tc>
                <a:tc>
                  <a:txBody>
                    <a:bodyPr/>
                    <a:lstStyle/>
                    <a:p>
                      <a:pPr algn="ctr"/>
                      <a:r>
                        <a:rPr lang="es-MX" sz="1100" dirty="0"/>
                        <a:t>9:20 – 10:00</a:t>
                      </a:r>
                    </a:p>
                  </a:txBody>
                  <a:tcPr/>
                </a:tc>
                <a:tc>
                  <a:txBody>
                    <a:bodyPr/>
                    <a:lstStyle/>
                    <a:p>
                      <a:pPr algn="ctr"/>
                      <a:r>
                        <a:rPr lang="es-MX" sz="1100" dirty="0"/>
                        <a:t>Palabras escondidas</a:t>
                      </a:r>
                    </a:p>
                  </a:txBody>
                  <a:tcPr/>
                </a:tc>
                <a:tc>
                  <a:txBody>
                    <a:bodyPr/>
                    <a:lstStyle/>
                    <a:p>
                      <a:pPr algn="ctr"/>
                      <a:r>
                        <a:rPr lang="es-MX" sz="1100" dirty="0"/>
                        <a:t>9:20 – 9:40</a:t>
                      </a:r>
                    </a:p>
                  </a:txBody>
                  <a:tcPr/>
                </a:tc>
                <a:tc>
                  <a:txBody>
                    <a:bodyPr/>
                    <a:lstStyle/>
                    <a:p>
                      <a:pPr algn="ctr"/>
                      <a:r>
                        <a:rPr lang="es-MX" sz="1100" dirty="0"/>
                        <a:t>¿Qué pasó después?</a:t>
                      </a:r>
                    </a:p>
                  </a:txBody>
                  <a:tcPr/>
                </a:tc>
                <a:tc>
                  <a:txBody>
                    <a:bodyPr/>
                    <a:lstStyle/>
                    <a:p>
                      <a:pPr algn="ctr"/>
                      <a:r>
                        <a:rPr lang="es-MX" sz="1100" dirty="0"/>
                        <a:t>10:00 – 10:30</a:t>
                      </a:r>
                    </a:p>
                  </a:txBody>
                  <a:tcPr/>
                </a:tc>
                <a:tc>
                  <a:txBody>
                    <a:bodyPr/>
                    <a:lstStyle/>
                    <a:p>
                      <a:pPr algn="ctr"/>
                      <a:r>
                        <a:rPr lang="es-MX" sz="1100" dirty="0"/>
                        <a:t>¿Dónde viven?</a:t>
                      </a:r>
                    </a:p>
                  </a:txBody>
                  <a:tcPr/>
                </a:tc>
                <a:tc>
                  <a:txBody>
                    <a:bodyPr/>
                    <a:lstStyle/>
                    <a:p>
                      <a:pPr algn="ctr"/>
                      <a:r>
                        <a:rPr lang="es-MX" sz="1100" dirty="0"/>
                        <a:t>9:30 – 10:00</a:t>
                      </a:r>
                    </a:p>
                  </a:txBody>
                  <a:tcPr/>
                </a:tc>
                <a:tc>
                  <a:txBody>
                    <a:bodyPr/>
                    <a:lstStyle/>
                    <a:p>
                      <a:pPr algn="ctr"/>
                      <a:r>
                        <a:rPr lang="es-MX" sz="1100" dirty="0"/>
                        <a:t>Organizamos nuestras colecciones</a:t>
                      </a:r>
                    </a:p>
                  </a:txBody>
                  <a:tcPr/>
                </a:tc>
                <a:extLst>
                  <a:ext uri="{0D108BD9-81ED-4DB2-BD59-A6C34878D82A}">
                    <a16:rowId xmlns:a16="http://schemas.microsoft.com/office/drawing/2014/main" val="2017447462"/>
                  </a:ext>
                </a:extLst>
              </a:tr>
              <a:tr h="475767">
                <a:tc>
                  <a:txBody>
                    <a:bodyPr/>
                    <a:lstStyle/>
                    <a:p>
                      <a:pPr algn="ctr"/>
                      <a:r>
                        <a:rPr lang="es-MX" sz="1100" dirty="0"/>
                        <a:t>10:00 – 10:30</a:t>
                      </a:r>
                    </a:p>
                  </a:txBody>
                  <a:tcPr/>
                </a:tc>
                <a:tc>
                  <a:txBody>
                    <a:bodyPr/>
                    <a:lstStyle/>
                    <a:p>
                      <a:pPr algn="ctr"/>
                      <a:r>
                        <a:rPr lang="es-MX" sz="1100" dirty="0"/>
                        <a:t>El cuarto de juegos</a:t>
                      </a:r>
                    </a:p>
                  </a:txBody>
                  <a:tcPr/>
                </a:tc>
                <a:tc>
                  <a:txBody>
                    <a:bodyPr/>
                    <a:lstStyle/>
                    <a:p>
                      <a:pPr algn="ctr"/>
                      <a:r>
                        <a:rPr lang="es-MX" sz="1100" dirty="0"/>
                        <a:t>10:00 – 10:30</a:t>
                      </a:r>
                    </a:p>
                  </a:txBody>
                  <a:tcPr/>
                </a:tc>
                <a:tc>
                  <a:txBody>
                    <a:bodyPr/>
                    <a:lstStyle/>
                    <a:p>
                      <a:pPr algn="ctr"/>
                      <a:r>
                        <a:rPr lang="es-MX" sz="1100" dirty="0"/>
                        <a:t>Mi carta</a:t>
                      </a:r>
                    </a:p>
                  </a:txBody>
                  <a:tcPr/>
                </a:tc>
                <a:tc>
                  <a:txBody>
                    <a:bodyPr/>
                    <a:lstStyle/>
                    <a:p>
                      <a:pPr algn="ctr"/>
                      <a:r>
                        <a:rPr lang="es-MX" sz="1100" dirty="0"/>
                        <a:t>9:40 – 10:30</a:t>
                      </a:r>
                    </a:p>
                  </a:txBody>
                  <a:tcPr/>
                </a:tc>
                <a:tc>
                  <a:txBody>
                    <a:bodyPr/>
                    <a:lstStyle/>
                    <a:p>
                      <a:pPr algn="ctr"/>
                      <a:r>
                        <a:rPr lang="es-MX" sz="1100" dirty="0"/>
                        <a:t>Imagina, imaginaba, imaginaré</a:t>
                      </a:r>
                    </a:p>
                  </a:txBody>
                  <a:tcPr/>
                </a:tc>
                <a:tc>
                  <a:txBody>
                    <a:bodyPr/>
                    <a:lstStyle/>
                    <a:p>
                      <a:pPr algn="ctr"/>
                      <a:endParaRPr lang="es-MX" sz="1100"/>
                    </a:p>
                  </a:txBody>
                  <a:tcPr/>
                </a:tc>
                <a:tc>
                  <a:txBody>
                    <a:bodyPr/>
                    <a:lstStyle/>
                    <a:p>
                      <a:pPr algn="ctr"/>
                      <a:endParaRPr lang="es-MX" sz="1100"/>
                    </a:p>
                  </a:txBody>
                  <a:tcPr/>
                </a:tc>
                <a:tc>
                  <a:txBody>
                    <a:bodyPr/>
                    <a:lstStyle/>
                    <a:p>
                      <a:pPr algn="ctr"/>
                      <a:r>
                        <a:rPr lang="es-MX" sz="1100" dirty="0"/>
                        <a:t>10:00 – 10:30</a:t>
                      </a:r>
                    </a:p>
                  </a:txBody>
                  <a:tcPr/>
                </a:tc>
                <a:tc>
                  <a:txBody>
                    <a:bodyPr/>
                    <a:lstStyle/>
                    <a:p>
                      <a:pPr algn="ctr"/>
                      <a:r>
                        <a:rPr lang="es-MX" sz="1100" dirty="0"/>
                        <a:t>Pócimas mágicas</a:t>
                      </a:r>
                    </a:p>
                  </a:txBody>
                  <a:tcPr/>
                </a:tc>
                <a:extLst>
                  <a:ext uri="{0D108BD9-81ED-4DB2-BD59-A6C34878D82A}">
                    <a16:rowId xmlns:a16="http://schemas.microsoft.com/office/drawing/2014/main" val="1139234038"/>
                  </a:ext>
                </a:extLst>
              </a:tr>
            </a:tbl>
          </a:graphicData>
        </a:graphic>
      </p:graphicFrame>
      <p:sp>
        <p:nvSpPr>
          <p:cNvPr id="51" name="Google Shape;1669;p40">
            <a:extLst>
              <a:ext uri="{FF2B5EF4-FFF2-40B4-BE49-F238E27FC236}">
                <a16:creationId xmlns:a16="http://schemas.microsoft.com/office/drawing/2014/main" id="{C9EFC6FB-62F4-4E86-982C-CA38E60D1A3A}"/>
              </a:ext>
            </a:extLst>
          </p:cNvPr>
          <p:cNvSpPr txBox="1">
            <a:spLocks noGrp="1"/>
          </p:cNvSpPr>
          <p:nvPr>
            <p:ph type="title"/>
          </p:nvPr>
        </p:nvSpPr>
        <p:spPr>
          <a:xfrm>
            <a:off x="1343215" y="131968"/>
            <a:ext cx="5585700" cy="718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cronograma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231667" y="228402"/>
            <a:ext cx="5481900" cy="646800"/>
          </a:xfrm>
        </p:spPr>
        <p:txBody>
          <a:bodyPr/>
          <a:lstStyle/>
          <a:p>
            <a:r>
              <a:rPr lang="es-MX" dirty="0"/>
              <a:t>Secuencia de</a:t>
            </a:r>
          </a:p>
          <a:p>
            <a:r>
              <a:rPr lang="es-MX" dirty="0"/>
              <a:t>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442876717"/>
              </p:ext>
            </p:extLst>
          </p:nvPr>
        </p:nvGraphicFramePr>
        <p:xfrm>
          <a:off x="1263266" y="965624"/>
          <a:ext cx="6617465" cy="3964281"/>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“Juego con mi nombre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t>Se platicará con el niño/a ¿crees que es importante tener un nombre?¿por qué?¿tu nombre es corto o largo?¿sabes qué significa tu nombre?¿quién eligió tu nombre?. Se usarán letreros de los nombres de los integrantes de la familia para recordar cuál es el de cada niño/a, en un pedazo de papel el niño/a copiará su nombre del letrero que acaba de identificar como el de él o ella, después todos los letreros los iremos recortando y dejaremos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571908" y="137401"/>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4127677571"/>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solo letra por letra las cuales usaremos como un alfabeto móvil para que el niño/a forme con las letras su nombre, puede utilizar como referente el pedazo de papel donde escribió su nombre si no recuerda alguna letra y me enviará vídeo de la actividad donde formó su nombre. Platicar ¿Qué les pareció la actividad?¿les gustó formar su nombre?¿cómo se sintieron?¿qué fue lo más difícil? Anotar sus respuestas en el cuaderno de evidencias.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85158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454950" y="122314"/>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3411893867"/>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903154">
                  <a:extLst>
                    <a:ext uri="{9D8B030D-6E8A-4147-A177-3AD203B41FA5}">
                      <a16:colId xmlns:a16="http://schemas.microsoft.com/office/drawing/2014/main" val="949940870"/>
                    </a:ext>
                  </a:extLst>
                </a:gridCol>
                <a:gridCol w="135250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“En todos lados”</a:t>
                      </a:r>
                    </a:p>
                    <a:p>
                      <a:pPr algn="l"/>
                      <a:r>
                        <a:rPr lang="es-ES" sz="1100" dirty="0"/>
                        <a:t>El alumno/a realizará recorridos para ubicar en donde está y saber cómo llegar a lugares diferentes. Realizarán en grupo la actividad “los pendientes de la mama de Paula, Julio y Alexa”. Anotar la lista de pendientes en una cartulina y después realizar el recorrido.</a:t>
                      </a:r>
                    </a:p>
                    <a:p>
                      <a:pPr algn="l"/>
                      <a:r>
                        <a:rPr lang="es-ES" sz="1100" dirty="0"/>
                        <a:t>Los alumnos observarán el vídeo de la cápsula de gato y comentarán el recorrido que realizó. Para terminar los alumnos/ as cantarán la canción de el auto feo y recordaremos los recorridos realizados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a:t>
                      </a:r>
                    </a:p>
                    <a:p>
                      <a:pPr algn="ctr"/>
                      <a:r>
                        <a:rPr lang="es-ES" dirty="0"/>
                        <a:t> letreros</a:t>
                      </a:r>
                    </a:p>
                    <a:p>
                      <a:pPr algn="ctr"/>
                      <a:r>
                        <a:rPr lang="es-MX" dirty="0">
                          <a:hlinkClick r:id="rId5"/>
                        </a:rPr>
                        <a:t>https://youtu.be/FLKGw03O62M</a:t>
                      </a:r>
                      <a:r>
                        <a:rPr lang="es-MX" dirty="0"/>
                        <a:t> </a:t>
                      </a:r>
                    </a:p>
                  </a:txBody>
                  <a:tcPr/>
                </a:tc>
                <a:tc>
                  <a:txBody>
                    <a:bodyPr/>
                    <a:lstStyle/>
                    <a:p>
                      <a:pPr algn="ctr"/>
                      <a:r>
                        <a:rPr lang="es-ES" sz="1400" dirty="0"/>
                        <a:t>LUNES</a:t>
                      </a:r>
                      <a:r>
                        <a:rPr lang="es-ES" dirty="0"/>
                        <a:t> </a:t>
                      </a:r>
                      <a:endParaRPr lang="es-MX" dirty="0"/>
                    </a:p>
                  </a:txBody>
                  <a:tcPr vert="vert270"/>
                </a:tc>
                <a:tc>
                  <a:txBody>
                    <a:bodyPr/>
                    <a:lstStyle/>
                    <a:p>
                      <a:pPr algn="ctr"/>
                      <a:r>
                        <a:rPr lang="es-ES" sz="1400" b="0" i="0" u="none" strike="noStrike" cap="none" dirty="0">
                          <a:solidFill>
                            <a:srgbClr val="000000"/>
                          </a:solidFill>
                          <a:effectLst/>
                          <a:latin typeface="Arial"/>
                          <a:ea typeface="Arial"/>
                          <a:cs typeface="Arial"/>
                          <a:sym typeface="Arial"/>
                        </a:rPr>
                        <a:t>Ubica objetos y lugares cuya ubicación desconoce, a través de la interpretación de relaciones espaciales y puntos de referencia.</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662780493"/>
      </p:ext>
    </p:extLst>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970975785E24C8B67AEC49A949F30" ma:contentTypeVersion="8" ma:contentTypeDescription="Create a new document." ma:contentTypeScope="" ma:versionID="fc961f313a81ad9467233a80e90fb370">
  <xsd:schema xmlns:xsd="http://www.w3.org/2001/XMLSchema" xmlns:xs="http://www.w3.org/2001/XMLSchema" xmlns:p="http://schemas.microsoft.com/office/2006/metadata/properties" xmlns:ns3="c4add773-11b8-468a-a785-7d2e7f138a65" xmlns:ns4="6b2d9319-2c28-451a-a993-fa787c3d113b" targetNamespace="http://schemas.microsoft.com/office/2006/metadata/properties" ma:root="true" ma:fieldsID="099e70131dc1a1f4feb64016e626f47e" ns3:_="" ns4:_="">
    <xsd:import namespace="c4add773-11b8-468a-a785-7d2e7f138a65"/>
    <xsd:import namespace="6b2d9319-2c28-451a-a993-fa787c3d11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dd773-11b8-468a-a785-7d2e7f13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2d9319-2c28-451a-a993-fa787c3d11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5E244-43F8-40D2-B3EA-C45203A706E3}">
  <ds:schemaRefs>
    <ds:schemaRef ds:uri="http://schemas.microsoft.com/office/2006/documentManagement/types"/>
    <ds:schemaRef ds:uri="http://schemas.microsoft.com/office/infopath/2007/PartnerControls"/>
    <ds:schemaRef ds:uri="http://purl.org/dc/terms/"/>
    <ds:schemaRef ds:uri="c4add773-11b8-468a-a785-7d2e7f138a65"/>
    <ds:schemaRef ds:uri="http://purl.org/dc/dcmitype/"/>
    <ds:schemaRef ds:uri="http://schemas.openxmlformats.org/package/2006/metadata/core-properties"/>
    <ds:schemaRef ds:uri="http://purl.org/dc/elements/1.1/"/>
    <ds:schemaRef ds:uri="6b2d9319-2c28-451a-a993-fa787c3d113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D2618D-6FFF-44AE-A57E-D2BCD4D20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dd773-11b8-468a-a785-7d2e7f138a65"/>
    <ds:schemaRef ds:uri="6b2d9319-2c28-451a-a993-fa787c3d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3323D-A33D-42B7-8EDA-7A971BF57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369</TotalTime>
  <Words>1867</Words>
  <Application>Microsoft Office PowerPoint</Application>
  <PresentationFormat>Presentación en pantalla (16:9)</PresentationFormat>
  <Paragraphs>362</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Vibur</vt:lpstr>
      <vt:lpstr>Comfortaa</vt:lpstr>
      <vt:lpstr>Work Sans</vt:lpstr>
      <vt:lpstr>Roboto Slab Regular</vt:lpstr>
      <vt:lpstr>Arial</vt:lpstr>
      <vt:lpstr>Catamaran</vt:lpstr>
      <vt:lpstr>Learning the Days of the Week by Slidesgo </vt:lpstr>
      <vt:lpstr>Normal de educación preescolar </vt:lpstr>
      <vt:lpstr>Presentación de PowerPoint</vt:lpstr>
      <vt:lpstr>Presentación de PowerPoint</vt:lpstr>
      <vt:lpstr>Presentación de PowerPoint</vt:lpstr>
      <vt:lpstr>Presentación de PowerPoint</vt:lpstr>
      <vt:lpstr>cronograma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Adecuacion curricular</vt:lpstr>
      <vt:lpstr>Presentación de PowerPoint</vt:lpstr>
      <vt:lpstr>Fin del Proyecto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 educación preescolar</dc:title>
  <dc:creator>ana cristina gonzalez martinez</dc:creator>
  <cp:lastModifiedBy>Admin</cp:lastModifiedBy>
  <cp:revision>31</cp:revision>
  <dcterms:modified xsi:type="dcterms:W3CDTF">2021-06-30T03:28:16Z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0x010100109970975785E24C8B67AEC49A949F30</vt:lpwstr>
  </property>
</Properties>
</file>