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5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37166B-E1CF-4F24-AA50-DC12CD1EAF37}" v="3681" dt="2021-04-27T01:01:12.2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E2A6A7-F2FB-4744-8009-69366607E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C4B60F-398B-4C6A-88FB-4FD0B4FE9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C1E3CA-3BD1-44F1-9BE1-7173027C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29/06/2021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135957-FD5A-423F-B08C-AAAAA7DC1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B5A046-7CBD-4D1B-96DF-144DDADC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972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0B9A8-D586-4A96-8DB0-EE40FA4BB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079888-DE60-41C3-9A53-394C46E35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65C899-E222-489A-BE7B-A7A45B64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29/06/2021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82A63C-80BC-4A27-A22E-FC495F4A0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F34652-3404-40F1-9E61-B65BD7666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14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A0E207-EC6E-4896-853D-3E00B2484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646A11-AB2C-47FE-80AB-CCB60C6D3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AAF1AB-B2D5-469D-9B2B-2B02FE7E6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29/06/2021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82A0C4-8912-40BB-BACC-DD11B6DC9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E83A86-540F-4BD9-91E5-65990B69E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663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683869-846C-4C06-9DD6-65A217A4A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12E428-2BEC-4B35-ADFF-308F8BCEF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C3E326-04D7-47DB-8E95-F5757DDB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29/06/2021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981235-593E-4882-8B5B-D18EEB226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573AF9-D630-44DA-BD54-7FD1D11CC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632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A2F4D0-7AF9-4A9F-A5B6-740152CA2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3EE1F8-9E2C-4BCD-9D15-AE5E27F12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FBA14E-062E-4496-9EB5-38912761B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29/06/2021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4E83D5-AA89-4E9D-B9C9-42D87F538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C52E67-3A4B-47CC-A63C-D335662F6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514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B81CFF-07FF-460B-9F1D-35E4D6593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7A18E2-3F71-4320-B964-B49A867A7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49BAB5-B286-4472-9451-46087E578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38F0AB-2ED1-40EA-9D2B-34CC13EBB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29/06/2021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68FDEA-430E-40C7-9D96-BF0040C43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7AE6E4-C431-4692-A32A-915A91C01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177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9C29F-17F0-44EE-A5AC-2F02D2D13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804FC2-D944-421E-B835-0939C10AC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4AC43D-DE5A-46D5-A291-3214D671A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1C8F7F-4DCC-4F3A-883A-2774824D50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C04FD7-3482-4982-B6A4-DA72D92482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4D7BEFE-571E-4D0C-A96C-307E4678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29/06/2021</a:t>
            </a:fld>
            <a:endParaRPr lang="es-E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4E46734-4805-45E3-910E-4BE2D576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C34ECA-1408-4479-B802-7C8315D17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435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C2C8CC-DDAA-4FDB-BB90-660E070B2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C01DE9A-0E6D-4D12-B183-EF8BE184C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29/06/2021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446EC73-A707-4129-B658-29D07431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DDAA450-DBEF-4680-B523-2CDBAE541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1661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440F60-7B7D-43A5-A21F-75B2602B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29/06/2021</a:t>
            </a:fld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1FC2BB4-7E39-43DB-AAAD-AC416A7E0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E82C8B0-7E49-4363-BCC3-FAAFCB8E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644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3F7B82-1484-4659-B1A2-33774D96D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C4746B-E5F5-44EB-88F0-9168FB8A1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5BCFB0-CC10-483A-A748-A58974CB4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3FD45D-E91A-404D-90DD-576E36A9E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29/06/2021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7DEBD2-448E-4C43-B1F9-BFED4FE6C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F8051E-53CB-403B-89FA-6C7BF43FB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0011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A66C3-DE43-4F29-AE23-73079F0A2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169E04E-BEAB-4B07-BBF9-9012A1E73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E3C002-2F10-41DF-A056-1DDAB551F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66FF6B-7577-45B0-991B-3E4533C72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BEBA-CE34-4C9F-97DB-15F0F065D777}" type="datetimeFigureOut">
              <a:rPr lang="es-ES" smtClean="0"/>
              <a:t>29/06/2021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3DE868-9AB7-4068-BB23-2E7A356B5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82B1D7-8078-473F-86F5-15A75FA5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221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40456B-DA0D-4D6C-B20F-DFAE91745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A5139C-C719-45B6-9B39-0C5314BB7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D10781-3F9F-41A5-8356-618A4EA8A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4BEBA-CE34-4C9F-97DB-15F0F065D777}" type="datetimeFigureOut">
              <a:rPr lang="es-ES" smtClean="0"/>
              <a:t>29/06/2021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6C94F3-A3E8-4C9C-9F19-43EEF85E10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F4A34A-7014-438B-82F1-B4069C5D3D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3A943-B261-4F86-9649-1DE767BA660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153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57712B-A9C5-4140-9073-5247BA020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847" y="72887"/>
            <a:ext cx="11653630" cy="6712226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s-ES" sz="2000" b="1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lang="es-E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s-ES" sz="2000" b="1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preescolar.  </a:t>
            </a:r>
            <a:endParaRPr lang="es-E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s-ES" sz="2000" b="1" dirty="0">
                <a:solidFill>
                  <a:srgbClr val="332C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Ciclo escolar 2020-2021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s-ES" sz="1300" b="1" dirty="0">
              <a:solidFill>
                <a:srgbClr val="332C33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s-ES" sz="1300" b="1" dirty="0">
              <a:solidFill>
                <a:srgbClr val="332C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s-ES" sz="1300" b="1" dirty="0">
              <a:solidFill>
                <a:srgbClr val="332C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es-ES" sz="1300" b="1" dirty="0">
              <a:solidFill>
                <a:srgbClr val="332C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es-E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b="1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Curso: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Tutoría grupal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b="1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Maestra: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Gloria Elizabeth Martínez Rivera.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b="1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Alumnas: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Leyda Estefanía Gaytán Bernal. #7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Vanessa Rico Velázquez. #16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b="1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“Tutoría de pares”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s-MX" sz="1800" b="1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Saltillo Coahuila de zaragoza                    29 de junio del 2021.</a:t>
            </a:r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D47C823-6D38-4E24-83D6-530F89885B8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4" r="14641"/>
          <a:stretch>
            <a:fillRect/>
          </a:stretch>
        </p:blipFill>
        <p:spPr bwMode="auto">
          <a:xfrm>
            <a:off x="5605671" y="1053723"/>
            <a:ext cx="1207876" cy="11593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730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6" descr="Fotos de Fondo gris, Imágenes de Fondo gris ⬇ Descargar | Depositphotos">
            <a:extLst>
              <a:ext uri="{FF2B5EF4-FFF2-40B4-BE49-F238E27FC236}">
                <a16:creationId xmlns:a16="http://schemas.microsoft.com/office/drawing/2014/main" id="{71701594-7A1D-4E9C-9365-F64B667CEE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3" y="0"/>
            <a:ext cx="121865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cto 4"/>
          <p:cNvCxnSpPr/>
          <p:nvPr/>
        </p:nvCxnSpPr>
        <p:spPr>
          <a:xfrm>
            <a:off x="-8709" y="3905250"/>
            <a:ext cx="1512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e 5"/>
          <p:cNvSpPr/>
          <p:nvPr/>
        </p:nvSpPr>
        <p:spPr>
          <a:xfrm>
            <a:off x="1479304" y="3805336"/>
            <a:ext cx="216000" cy="216000"/>
          </a:xfrm>
          <a:prstGeom prst="ellipse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Círculo: vacío 6"/>
          <p:cNvSpPr/>
          <p:nvPr/>
        </p:nvSpPr>
        <p:spPr>
          <a:xfrm>
            <a:off x="1371043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8" name="Círculo: vacío 7"/>
          <p:cNvSpPr/>
          <p:nvPr/>
        </p:nvSpPr>
        <p:spPr>
          <a:xfrm>
            <a:off x="1257661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9" name="Conector recto 8"/>
          <p:cNvCxnSpPr>
            <a:cxnSpLocks/>
          </p:cNvCxnSpPr>
          <p:nvPr/>
        </p:nvCxnSpPr>
        <p:spPr>
          <a:xfrm rot="16200000">
            <a:off x="959663" y="4838679"/>
            <a:ext cx="1224000" cy="0"/>
          </a:xfrm>
          <a:prstGeom prst="line">
            <a:avLst/>
          </a:prstGeom>
          <a:ln w="1905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o 10"/>
          <p:cNvSpPr/>
          <p:nvPr/>
        </p:nvSpPr>
        <p:spPr>
          <a:xfrm>
            <a:off x="1127976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" name="Elipse 9"/>
          <p:cNvSpPr/>
          <p:nvPr/>
        </p:nvSpPr>
        <p:spPr>
          <a:xfrm>
            <a:off x="1511369" y="5403638"/>
            <a:ext cx="108000" cy="108000"/>
          </a:xfrm>
          <a:prstGeom prst="ellipse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056255" y="3054417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336699"/>
                </a:solidFill>
              </a:rPr>
              <a:t>1857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226929" y="5488555"/>
            <a:ext cx="22649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Enseñanza libre y la ley determinará</a:t>
            </a:r>
          </a:p>
          <a:p>
            <a:pPr algn="ctr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Las profesiones que necesitan titulo.  </a:t>
            </a:r>
          </a:p>
        </p:txBody>
      </p:sp>
      <p:cxnSp>
        <p:nvCxnSpPr>
          <p:cNvPr id="14" name="Conector recto 13"/>
          <p:cNvCxnSpPr>
            <a:cxnSpLocks/>
          </p:cNvCxnSpPr>
          <p:nvPr/>
        </p:nvCxnSpPr>
        <p:spPr>
          <a:xfrm>
            <a:off x="703060" y="6702161"/>
            <a:ext cx="1332000" cy="0"/>
          </a:xfrm>
          <a:prstGeom prst="line">
            <a:avLst/>
          </a:prstGeom>
          <a:ln w="1905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1880280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3228944" y="3805336"/>
            <a:ext cx="216000" cy="21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7" name="Círculo: vacío 16"/>
          <p:cNvSpPr/>
          <p:nvPr/>
        </p:nvSpPr>
        <p:spPr>
          <a:xfrm>
            <a:off x="3120683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8" name="Círculo: vacío 17"/>
          <p:cNvSpPr/>
          <p:nvPr/>
        </p:nvSpPr>
        <p:spPr>
          <a:xfrm>
            <a:off x="3007301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20" name="Arco 19"/>
          <p:cNvSpPr/>
          <p:nvPr/>
        </p:nvSpPr>
        <p:spPr>
          <a:xfrm rot="5400000">
            <a:off x="2877616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cxnSp>
        <p:nvCxnSpPr>
          <p:cNvPr id="19" name="Conector recto 18"/>
          <p:cNvCxnSpPr>
            <a:cxnSpLocks/>
          </p:cNvCxnSpPr>
          <p:nvPr/>
        </p:nvCxnSpPr>
        <p:spPr>
          <a:xfrm rot="5400000" flipV="1">
            <a:off x="2709303" y="2988835"/>
            <a:ext cx="1224000" cy="0"/>
          </a:xfrm>
          <a:prstGeom prst="line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/>
          <p:cNvSpPr/>
          <p:nvPr/>
        </p:nvSpPr>
        <p:spPr>
          <a:xfrm flipV="1">
            <a:off x="3261009" y="2315876"/>
            <a:ext cx="108000" cy="10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805895" y="4314252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00B050"/>
                </a:solidFill>
              </a:rPr>
              <a:t>1917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1695304" y="1050260"/>
            <a:ext cx="3048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ctr"/>
            <a:r>
              <a:rPr lang="es-P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Enseñanza gratuita y laica. Estableciendo la libertad de educación, dejando fuera todo lo religioso.</a:t>
            </a:r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2452700" y="1027215"/>
            <a:ext cx="13320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3632265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ipse 47"/>
          <p:cNvSpPr/>
          <p:nvPr/>
        </p:nvSpPr>
        <p:spPr>
          <a:xfrm>
            <a:off x="4980929" y="3805336"/>
            <a:ext cx="216000" cy="216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49" name="Círculo: vacío 48"/>
          <p:cNvSpPr/>
          <p:nvPr/>
        </p:nvSpPr>
        <p:spPr>
          <a:xfrm>
            <a:off x="4872668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50" name="Círculo: vacío 49"/>
          <p:cNvSpPr/>
          <p:nvPr/>
        </p:nvSpPr>
        <p:spPr>
          <a:xfrm>
            <a:off x="4759286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51" name="Conector recto 50"/>
          <p:cNvCxnSpPr>
            <a:cxnSpLocks/>
          </p:cNvCxnSpPr>
          <p:nvPr/>
        </p:nvCxnSpPr>
        <p:spPr>
          <a:xfrm rot="16200000">
            <a:off x="4461288" y="4838679"/>
            <a:ext cx="122400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o 51"/>
          <p:cNvSpPr/>
          <p:nvPr/>
        </p:nvSpPr>
        <p:spPr>
          <a:xfrm>
            <a:off x="4629601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3" name="Elipse 52"/>
          <p:cNvSpPr/>
          <p:nvPr/>
        </p:nvSpPr>
        <p:spPr>
          <a:xfrm>
            <a:off x="5016009" y="5403638"/>
            <a:ext cx="108000" cy="1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4" name="CuadroTexto 53"/>
          <p:cNvSpPr txBox="1"/>
          <p:nvPr/>
        </p:nvSpPr>
        <p:spPr>
          <a:xfrm>
            <a:off x="4557880" y="3054417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FFC000"/>
                </a:solidFill>
              </a:rPr>
              <a:t>1934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2529123" y="5547742"/>
            <a:ext cx="45209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Educación socialista donde se busca la verdad de todas las cosas, excluyendo toda doctrina religiosa, dejando fuera el fanatismo y los prejuicios. Creando en la juventud un concepto racional y exacto del universo y la vida social.</a:t>
            </a:r>
          </a:p>
        </p:txBody>
      </p:sp>
      <p:cxnSp>
        <p:nvCxnSpPr>
          <p:cNvPr id="56" name="Conector recto 55"/>
          <p:cNvCxnSpPr>
            <a:cxnSpLocks/>
          </p:cNvCxnSpPr>
          <p:nvPr/>
        </p:nvCxnSpPr>
        <p:spPr>
          <a:xfrm>
            <a:off x="4204685" y="6702161"/>
            <a:ext cx="133200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5381905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ipse 57"/>
          <p:cNvSpPr/>
          <p:nvPr/>
        </p:nvSpPr>
        <p:spPr>
          <a:xfrm>
            <a:off x="6730569" y="3805336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9" name="Círculo: vacío 58"/>
          <p:cNvSpPr/>
          <p:nvPr/>
        </p:nvSpPr>
        <p:spPr>
          <a:xfrm>
            <a:off x="6622308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60" name="Círculo: vacío 59"/>
          <p:cNvSpPr/>
          <p:nvPr/>
        </p:nvSpPr>
        <p:spPr>
          <a:xfrm>
            <a:off x="6508926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61" name="Arco 60"/>
          <p:cNvSpPr/>
          <p:nvPr/>
        </p:nvSpPr>
        <p:spPr>
          <a:xfrm rot="5400000">
            <a:off x="6379241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cxnSp>
        <p:nvCxnSpPr>
          <p:cNvPr id="63" name="Conector recto 62"/>
          <p:cNvCxnSpPr>
            <a:cxnSpLocks/>
          </p:cNvCxnSpPr>
          <p:nvPr/>
        </p:nvCxnSpPr>
        <p:spPr>
          <a:xfrm rot="5400000" flipV="1">
            <a:off x="6210928" y="2988835"/>
            <a:ext cx="1224000" cy="0"/>
          </a:xfrm>
          <a:prstGeom prst="lin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ipse 63"/>
          <p:cNvSpPr/>
          <p:nvPr/>
        </p:nvSpPr>
        <p:spPr>
          <a:xfrm flipV="1">
            <a:off x="6765649" y="231587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5" name="CuadroTexto 64"/>
          <p:cNvSpPr txBox="1"/>
          <p:nvPr/>
        </p:nvSpPr>
        <p:spPr>
          <a:xfrm>
            <a:off x="6307520" y="4314252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FF0000"/>
                </a:solidFill>
              </a:rPr>
              <a:t>1946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4814438" y="1160350"/>
            <a:ext cx="3706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Su finalidad es crear una educación armónica y democrática, desarrollando así todas las facultades del ser humano. Además de fomentar el amor a la patria y la conciencia de la solidaridad, independencia y justicia</a:t>
            </a:r>
            <a:r>
              <a:rPr lang="es-PE" sz="11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cxnSp>
        <p:nvCxnSpPr>
          <p:cNvPr id="67" name="Conector recto 66"/>
          <p:cNvCxnSpPr>
            <a:cxnSpLocks/>
          </p:cNvCxnSpPr>
          <p:nvPr/>
        </p:nvCxnSpPr>
        <p:spPr>
          <a:xfrm>
            <a:off x="5954325" y="1027215"/>
            <a:ext cx="1332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>
            <a:off x="7127613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Elipse 89"/>
          <p:cNvSpPr/>
          <p:nvPr/>
        </p:nvSpPr>
        <p:spPr>
          <a:xfrm>
            <a:off x="8476277" y="3805336"/>
            <a:ext cx="216000" cy="216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1" name="Círculo: vacío 90"/>
          <p:cNvSpPr/>
          <p:nvPr/>
        </p:nvSpPr>
        <p:spPr>
          <a:xfrm>
            <a:off x="8368016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92" name="Círculo: vacío 91"/>
          <p:cNvSpPr/>
          <p:nvPr/>
        </p:nvSpPr>
        <p:spPr>
          <a:xfrm>
            <a:off x="8254634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93" name="Conector recto 92"/>
          <p:cNvCxnSpPr>
            <a:cxnSpLocks/>
          </p:cNvCxnSpPr>
          <p:nvPr/>
        </p:nvCxnSpPr>
        <p:spPr>
          <a:xfrm rot="16200000">
            <a:off x="7956636" y="4838679"/>
            <a:ext cx="1224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rco 93"/>
          <p:cNvSpPr/>
          <p:nvPr/>
        </p:nvSpPr>
        <p:spPr>
          <a:xfrm>
            <a:off x="8124949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5" name="Elipse 94"/>
          <p:cNvSpPr/>
          <p:nvPr/>
        </p:nvSpPr>
        <p:spPr>
          <a:xfrm>
            <a:off x="8514372" y="5403638"/>
            <a:ext cx="108000" cy="108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6" name="CuadroTexto 95"/>
          <p:cNvSpPr txBox="1"/>
          <p:nvPr/>
        </p:nvSpPr>
        <p:spPr>
          <a:xfrm>
            <a:off x="8053228" y="3054417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7030A0"/>
                </a:solidFill>
              </a:rPr>
              <a:t>1980</a:t>
            </a:r>
          </a:p>
        </p:txBody>
      </p:sp>
      <p:sp>
        <p:nvSpPr>
          <p:cNvPr id="97" name="CuadroTexto 96"/>
          <p:cNvSpPr txBox="1"/>
          <p:nvPr/>
        </p:nvSpPr>
        <p:spPr>
          <a:xfrm>
            <a:off x="6967596" y="5471273"/>
            <a:ext cx="38534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Establece el educar, investigar y difundir la cultura y autonomía, respetando la libertad de catedra, e investigación y de libre examen, y discusión de las ideas. Cada institución determinará sus fines y programas.</a:t>
            </a:r>
          </a:p>
        </p:txBody>
      </p:sp>
      <p:cxnSp>
        <p:nvCxnSpPr>
          <p:cNvPr id="98" name="Conector recto 97"/>
          <p:cNvCxnSpPr>
            <a:cxnSpLocks/>
          </p:cNvCxnSpPr>
          <p:nvPr/>
        </p:nvCxnSpPr>
        <p:spPr>
          <a:xfrm>
            <a:off x="7700033" y="6702161"/>
            <a:ext cx="1332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>
            <a:off x="8877253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Elipse 99"/>
          <p:cNvSpPr/>
          <p:nvPr/>
        </p:nvSpPr>
        <p:spPr>
          <a:xfrm>
            <a:off x="10225917" y="3805336"/>
            <a:ext cx="216000" cy="216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1" name="Círculo: vacío 100"/>
          <p:cNvSpPr/>
          <p:nvPr/>
        </p:nvSpPr>
        <p:spPr>
          <a:xfrm>
            <a:off x="10117656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02" name="Círculo: vacío 101"/>
          <p:cNvSpPr/>
          <p:nvPr/>
        </p:nvSpPr>
        <p:spPr>
          <a:xfrm>
            <a:off x="10004274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03" name="Arco 102"/>
          <p:cNvSpPr/>
          <p:nvPr/>
        </p:nvSpPr>
        <p:spPr>
          <a:xfrm rot="5400000">
            <a:off x="9874589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cxnSp>
        <p:nvCxnSpPr>
          <p:cNvPr id="105" name="Conector recto 104"/>
          <p:cNvCxnSpPr>
            <a:cxnSpLocks/>
          </p:cNvCxnSpPr>
          <p:nvPr/>
        </p:nvCxnSpPr>
        <p:spPr>
          <a:xfrm rot="5400000" flipV="1">
            <a:off x="9706276" y="2988835"/>
            <a:ext cx="1224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Elipse 105"/>
          <p:cNvSpPr/>
          <p:nvPr/>
        </p:nvSpPr>
        <p:spPr>
          <a:xfrm flipV="1">
            <a:off x="10257982" y="2315876"/>
            <a:ext cx="108000" cy="108000"/>
          </a:xfrm>
          <a:prstGeom prst="ellipse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7" name="CuadroTexto 106"/>
          <p:cNvSpPr txBox="1"/>
          <p:nvPr/>
        </p:nvSpPr>
        <p:spPr>
          <a:xfrm>
            <a:off x="9802868" y="4314252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00B0F0"/>
                </a:solidFill>
              </a:rPr>
              <a:t>1992</a:t>
            </a:r>
          </a:p>
        </p:txBody>
      </p:sp>
      <p:sp>
        <p:nvSpPr>
          <p:cNvPr id="108" name="CuadroTexto 107"/>
          <p:cNvSpPr txBox="1"/>
          <p:nvPr/>
        </p:nvSpPr>
        <p:spPr>
          <a:xfrm>
            <a:off x="8578187" y="988360"/>
            <a:ext cx="34791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Busca erradicar la ignorancia, así como los prejuicios.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Fomenta la convivencia humana, la dignidad personal, igualdad de derechos, y evita los privilegios y distinciones entre razas, grupos, sexos y religiones </a:t>
            </a:r>
            <a:endParaRPr lang="es-P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9" name="Conector recto 108"/>
          <p:cNvCxnSpPr>
            <a:cxnSpLocks/>
          </p:cNvCxnSpPr>
          <p:nvPr/>
        </p:nvCxnSpPr>
        <p:spPr>
          <a:xfrm>
            <a:off x="9449673" y="1027215"/>
            <a:ext cx="1332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/>
          <p:cNvCxnSpPr/>
          <p:nvPr/>
        </p:nvCxnSpPr>
        <p:spPr>
          <a:xfrm>
            <a:off x="10652269" y="3905250"/>
            <a:ext cx="1512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uadroTexto 120"/>
          <p:cNvSpPr txBox="1"/>
          <p:nvPr/>
        </p:nvSpPr>
        <p:spPr>
          <a:xfrm>
            <a:off x="1257661" y="230811"/>
            <a:ext cx="10129601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LÍNEA DE TIEMPO: CAMBIOS DEL SISTEMA EDUCATIVO CON EL ARTICULO 3º DE “LA CONSTITUCIÓN DE 1917” Y “LA LEY GENERAL DE LA EDUCACIÓN”.</a:t>
            </a:r>
          </a:p>
        </p:txBody>
      </p:sp>
      <p:pic>
        <p:nvPicPr>
          <p:cNvPr id="5126" name="Picture 6" descr="Resultado de imagen para imagenes de libros animados | Imagenes de libros  animados, Libro de estilo, Libros animados">
            <a:extLst>
              <a:ext uri="{FF2B5EF4-FFF2-40B4-BE49-F238E27FC236}">
                <a16:creationId xmlns:a16="http://schemas.microsoft.com/office/drawing/2014/main" id="{47383F6F-8955-4CE5-99E3-23D1DB50C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898" b="93265" l="6344" r="94562">
                        <a14:foregroundMark x1="47130" y1="5510" x2="56495" y2="85306"/>
                        <a14:foregroundMark x1="56495" y1="85306" x2="56495" y2="85306"/>
                        <a14:foregroundMark x1="22356" y1="90408" x2="57402" y2="91224"/>
                        <a14:foregroundMark x1="57402" y1="91224" x2="68580" y2="91020"/>
                        <a14:foregroundMark x1="10876" y1="86122" x2="29607" y2="87551"/>
                        <a14:foregroundMark x1="29607" y1="87551" x2="45015" y2="86327"/>
                        <a14:foregroundMark x1="8459" y1="90000" x2="49245" y2="91020"/>
                        <a14:foregroundMark x1="19940" y1="93673" x2="35045" y2="93673"/>
                        <a14:foregroundMark x1="35045" y1="93673" x2="47130" y2="93469"/>
                        <a14:foregroundMark x1="57704" y1="93469" x2="74018" y2="93673"/>
                        <a14:foregroundMark x1="90332" y1="60204" x2="94562" y2="67347"/>
                        <a14:foregroundMark x1="58006" y1="13673" x2="62840" y2="36939"/>
                        <a14:foregroundMark x1="62840" y1="36939" x2="63142" y2="37347"/>
                        <a14:foregroundMark x1="58912" y1="19592" x2="71903" y2="24898"/>
                        <a14:foregroundMark x1="71903" y1="24898" x2="82779" y2="34082"/>
                        <a14:foregroundMark x1="82779" y1="34082" x2="83384" y2="35510"/>
                        <a14:foregroundMark x1="55891" y1="25714" x2="71299" y2="27755"/>
                        <a14:foregroundMark x1="71299" y1="27755" x2="74018" y2="28776"/>
                        <a14:foregroundMark x1="26586" y1="45510" x2="49245" y2="62449"/>
                        <a14:foregroundMark x1="6344" y1="26122" x2="7251" y2="322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2" y="257579"/>
            <a:ext cx="1491168" cy="171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8366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6500"/>
                            </p:stCondLst>
                            <p:childTnLst>
                              <p:par>
                                <p:cTn id="2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7500"/>
                            </p:stCondLst>
                            <p:childTnLst>
                              <p:par>
                                <p:cTn id="2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8500"/>
                            </p:stCondLst>
                            <p:childTnLst>
                              <p:par>
                                <p:cTn id="2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9500"/>
                            </p:stCondLst>
                            <p:childTnLst>
                              <p:par>
                                <p:cTn id="2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0500"/>
                            </p:stCondLst>
                            <p:childTnLst>
                              <p:par>
                                <p:cTn id="2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1500"/>
                            </p:stCondLst>
                            <p:childTnLst>
                              <p:par>
                                <p:cTn id="2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22000"/>
                            </p:stCondLst>
                            <p:childTnLst>
                              <p:par>
                                <p:cTn id="2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2500"/>
                            </p:stCondLst>
                            <p:childTnLst>
                              <p:par>
                                <p:cTn id="2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3000"/>
                            </p:stCondLst>
                            <p:childTnLst>
                              <p:par>
                                <p:cTn id="2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3500"/>
                            </p:stCondLst>
                            <p:childTnLst>
                              <p:par>
                                <p:cTn id="2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25000"/>
                            </p:stCondLst>
                            <p:childTnLst>
                              <p:par>
                                <p:cTn id="3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25500"/>
                            </p:stCondLst>
                            <p:childTnLst>
                              <p:par>
                                <p:cTn id="3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0" grpId="0" animBg="1"/>
      <p:bldP spid="12" grpId="0"/>
      <p:bldP spid="13" grpId="0"/>
      <p:bldP spid="16" grpId="0" animBg="1"/>
      <p:bldP spid="17" grpId="0" animBg="1"/>
      <p:bldP spid="18" grpId="0" animBg="1"/>
      <p:bldP spid="20" grpId="0" animBg="1"/>
      <p:bldP spid="21" grpId="0" animBg="1"/>
      <p:bldP spid="22" grpId="0"/>
      <p:bldP spid="23" grpId="0"/>
      <p:bldP spid="48" grpId="0" animBg="1"/>
      <p:bldP spid="49" grpId="0" animBg="1"/>
      <p:bldP spid="50" grpId="0" animBg="1"/>
      <p:bldP spid="52" grpId="0" animBg="1"/>
      <p:bldP spid="53" grpId="0" animBg="1"/>
      <p:bldP spid="54" grpId="0"/>
      <p:bldP spid="55" grpId="0"/>
      <p:bldP spid="58" grpId="0" animBg="1"/>
      <p:bldP spid="59" grpId="0" animBg="1"/>
      <p:bldP spid="60" grpId="0" animBg="1"/>
      <p:bldP spid="61" grpId="0" animBg="1"/>
      <p:bldP spid="64" grpId="0" animBg="1"/>
      <p:bldP spid="65" grpId="0"/>
      <p:bldP spid="66" grpId="0"/>
      <p:bldP spid="90" grpId="0" animBg="1"/>
      <p:bldP spid="91" grpId="0" animBg="1"/>
      <p:bldP spid="92" grpId="0" animBg="1"/>
      <p:bldP spid="94" grpId="0" animBg="1"/>
      <p:bldP spid="95" grpId="0" animBg="1"/>
      <p:bldP spid="96" grpId="0"/>
      <p:bldP spid="97" grpId="0"/>
      <p:bldP spid="100" grpId="0" animBg="1"/>
      <p:bldP spid="101" grpId="0" animBg="1"/>
      <p:bldP spid="102" grpId="0" animBg="1"/>
      <p:bldP spid="103" grpId="0" animBg="1"/>
      <p:bldP spid="106" grpId="0" animBg="1"/>
      <p:bldP spid="107" grpId="0"/>
      <p:bldP spid="1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Fotos de Fondo gris, Imágenes de Fondo gris ⬇ Descargar | Depositphotos">
            <a:extLst>
              <a:ext uri="{FF2B5EF4-FFF2-40B4-BE49-F238E27FC236}">
                <a16:creationId xmlns:a16="http://schemas.microsoft.com/office/drawing/2014/main" id="{18987D2C-71F3-4396-8AAA-98A6E73FC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3" y="0"/>
            <a:ext cx="121865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cto 4"/>
          <p:cNvCxnSpPr/>
          <p:nvPr/>
        </p:nvCxnSpPr>
        <p:spPr>
          <a:xfrm>
            <a:off x="-8709" y="3905250"/>
            <a:ext cx="1512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e 5"/>
          <p:cNvSpPr/>
          <p:nvPr/>
        </p:nvSpPr>
        <p:spPr>
          <a:xfrm>
            <a:off x="1479304" y="3805336"/>
            <a:ext cx="216000" cy="216000"/>
          </a:xfrm>
          <a:prstGeom prst="ellipse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Círculo: vacío 6"/>
          <p:cNvSpPr/>
          <p:nvPr/>
        </p:nvSpPr>
        <p:spPr>
          <a:xfrm>
            <a:off x="1371043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8" name="Círculo: vacío 7"/>
          <p:cNvSpPr/>
          <p:nvPr/>
        </p:nvSpPr>
        <p:spPr>
          <a:xfrm>
            <a:off x="1257661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9" name="Conector recto 8"/>
          <p:cNvCxnSpPr>
            <a:cxnSpLocks/>
          </p:cNvCxnSpPr>
          <p:nvPr/>
        </p:nvCxnSpPr>
        <p:spPr>
          <a:xfrm rot="16200000">
            <a:off x="959663" y="4838679"/>
            <a:ext cx="1224000" cy="0"/>
          </a:xfrm>
          <a:prstGeom prst="line">
            <a:avLst/>
          </a:prstGeom>
          <a:ln w="1905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o 10"/>
          <p:cNvSpPr/>
          <p:nvPr/>
        </p:nvSpPr>
        <p:spPr>
          <a:xfrm>
            <a:off x="1127976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" name="Elipse 9"/>
          <p:cNvSpPr/>
          <p:nvPr/>
        </p:nvSpPr>
        <p:spPr>
          <a:xfrm>
            <a:off x="1511369" y="5403638"/>
            <a:ext cx="108000" cy="108000"/>
          </a:xfrm>
          <a:prstGeom prst="ellipse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056255" y="3054417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336699"/>
                </a:solidFill>
              </a:rPr>
              <a:t>1993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-95309" y="5662557"/>
            <a:ext cx="3179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Establece que todo individuo tiene el derecho de recibir educación. Determina que la educación primaria y secundaria son obligatorias y busca una enseñanza libre basada en la laicismo </a:t>
            </a:r>
          </a:p>
        </p:txBody>
      </p:sp>
      <p:cxnSp>
        <p:nvCxnSpPr>
          <p:cNvPr id="14" name="Conector recto 13"/>
          <p:cNvCxnSpPr>
            <a:cxnSpLocks/>
          </p:cNvCxnSpPr>
          <p:nvPr/>
        </p:nvCxnSpPr>
        <p:spPr>
          <a:xfrm>
            <a:off x="703060" y="6702161"/>
            <a:ext cx="1332000" cy="0"/>
          </a:xfrm>
          <a:prstGeom prst="line">
            <a:avLst/>
          </a:prstGeom>
          <a:ln w="1905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1880280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3228944" y="3805336"/>
            <a:ext cx="216000" cy="216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7" name="Círculo: vacío 16"/>
          <p:cNvSpPr/>
          <p:nvPr/>
        </p:nvSpPr>
        <p:spPr>
          <a:xfrm>
            <a:off x="3120683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8" name="Círculo: vacío 17"/>
          <p:cNvSpPr/>
          <p:nvPr/>
        </p:nvSpPr>
        <p:spPr>
          <a:xfrm>
            <a:off x="3007301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20" name="Arco 19"/>
          <p:cNvSpPr/>
          <p:nvPr/>
        </p:nvSpPr>
        <p:spPr>
          <a:xfrm rot="5400000">
            <a:off x="2877616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cxnSp>
        <p:nvCxnSpPr>
          <p:cNvPr id="19" name="Conector recto 18"/>
          <p:cNvCxnSpPr>
            <a:cxnSpLocks/>
          </p:cNvCxnSpPr>
          <p:nvPr/>
        </p:nvCxnSpPr>
        <p:spPr>
          <a:xfrm rot="5400000" flipV="1">
            <a:off x="2709303" y="2988835"/>
            <a:ext cx="1224000" cy="0"/>
          </a:xfrm>
          <a:prstGeom prst="line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/>
          <p:cNvSpPr/>
          <p:nvPr/>
        </p:nvSpPr>
        <p:spPr>
          <a:xfrm flipV="1">
            <a:off x="3261009" y="2315876"/>
            <a:ext cx="108000" cy="10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805895" y="4314252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00B050"/>
                </a:solidFill>
              </a:rPr>
              <a:t>2002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1176290" y="1090846"/>
            <a:ext cx="38907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ctr"/>
            <a:r>
              <a:rPr lang="es-P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Expone la obligatoriedad de la educación preescolar. Busca promover y atender todas la modalidades incluyendo la inicial, demás alentar el fortalecimiento de la cultura y apoyar la investigación científica y tecnológica.</a:t>
            </a:r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>
            <a:off x="2452700" y="1027215"/>
            <a:ext cx="13320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3632265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ipse 47"/>
          <p:cNvSpPr/>
          <p:nvPr/>
        </p:nvSpPr>
        <p:spPr>
          <a:xfrm>
            <a:off x="4980929" y="3805336"/>
            <a:ext cx="216000" cy="216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49" name="Círculo: vacío 48"/>
          <p:cNvSpPr/>
          <p:nvPr/>
        </p:nvSpPr>
        <p:spPr>
          <a:xfrm>
            <a:off x="4872668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50" name="Círculo: vacío 49"/>
          <p:cNvSpPr/>
          <p:nvPr/>
        </p:nvSpPr>
        <p:spPr>
          <a:xfrm>
            <a:off x="4759286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51" name="Conector recto 50"/>
          <p:cNvCxnSpPr>
            <a:cxnSpLocks/>
          </p:cNvCxnSpPr>
          <p:nvPr/>
        </p:nvCxnSpPr>
        <p:spPr>
          <a:xfrm rot="16200000">
            <a:off x="4461288" y="4838679"/>
            <a:ext cx="122400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o 51"/>
          <p:cNvSpPr/>
          <p:nvPr/>
        </p:nvSpPr>
        <p:spPr>
          <a:xfrm>
            <a:off x="4629601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3" name="Elipse 52"/>
          <p:cNvSpPr/>
          <p:nvPr/>
        </p:nvSpPr>
        <p:spPr>
          <a:xfrm>
            <a:off x="5016009" y="5403638"/>
            <a:ext cx="108000" cy="10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4" name="CuadroTexto 53"/>
          <p:cNvSpPr txBox="1"/>
          <p:nvPr/>
        </p:nvSpPr>
        <p:spPr>
          <a:xfrm>
            <a:off x="4557880" y="3054417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FFC000"/>
                </a:solidFill>
              </a:rPr>
              <a:t>2011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2874583" y="5520487"/>
            <a:ext cx="34249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La educación se basa en el respecto de la dignidad de las personas y la igualdad de derechos. Promueve la honestidad, los valores y la mejora continua del proceso de enseñanza-aprendizaje.</a:t>
            </a:r>
          </a:p>
        </p:txBody>
      </p:sp>
      <p:cxnSp>
        <p:nvCxnSpPr>
          <p:cNvPr id="56" name="Conector recto 55"/>
          <p:cNvCxnSpPr>
            <a:cxnSpLocks/>
          </p:cNvCxnSpPr>
          <p:nvPr/>
        </p:nvCxnSpPr>
        <p:spPr>
          <a:xfrm>
            <a:off x="4204685" y="6702161"/>
            <a:ext cx="133200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5381905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ipse 57"/>
          <p:cNvSpPr/>
          <p:nvPr/>
        </p:nvSpPr>
        <p:spPr>
          <a:xfrm>
            <a:off x="6730569" y="3805336"/>
            <a:ext cx="216000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9" name="Círculo: vacío 58"/>
          <p:cNvSpPr/>
          <p:nvPr/>
        </p:nvSpPr>
        <p:spPr>
          <a:xfrm>
            <a:off x="6622308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60" name="Círculo: vacío 59"/>
          <p:cNvSpPr/>
          <p:nvPr/>
        </p:nvSpPr>
        <p:spPr>
          <a:xfrm>
            <a:off x="6508926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61" name="Arco 60"/>
          <p:cNvSpPr/>
          <p:nvPr/>
        </p:nvSpPr>
        <p:spPr>
          <a:xfrm rot="5400000">
            <a:off x="6379241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cxnSp>
        <p:nvCxnSpPr>
          <p:cNvPr id="63" name="Conector recto 62"/>
          <p:cNvCxnSpPr>
            <a:cxnSpLocks/>
          </p:cNvCxnSpPr>
          <p:nvPr/>
        </p:nvCxnSpPr>
        <p:spPr>
          <a:xfrm rot="5400000" flipV="1">
            <a:off x="6210928" y="2988835"/>
            <a:ext cx="1224000" cy="0"/>
          </a:xfrm>
          <a:prstGeom prst="line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ipse 63"/>
          <p:cNvSpPr/>
          <p:nvPr/>
        </p:nvSpPr>
        <p:spPr>
          <a:xfrm flipV="1">
            <a:off x="6765649" y="2315876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5" name="CuadroTexto 64"/>
          <p:cNvSpPr txBox="1"/>
          <p:nvPr/>
        </p:nvSpPr>
        <p:spPr>
          <a:xfrm>
            <a:off x="6307520" y="4314252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FF0000"/>
                </a:solidFill>
              </a:rPr>
              <a:t>2012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4980929" y="1112468"/>
            <a:ext cx="33076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dirty="0">
                <a:latin typeface="Arial" panose="020B0604020202020204" pitchFamily="34" charset="0"/>
                <a:cs typeface="Arial" panose="020B0604020202020204" pitchFamily="34" charset="0"/>
              </a:rPr>
              <a:t>Establece la obligatoriedad de la educación superior. Se le darán los recursos necesarios a las escuelas y busca fortalecer el fortalecer el aprecio y respeto por la diversidad cultural.</a:t>
            </a:r>
          </a:p>
        </p:txBody>
      </p:sp>
      <p:cxnSp>
        <p:nvCxnSpPr>
          <p:cNvPr id="67" name="Conector recto 66"/>
          <p:cNvCxnSpPr>
            <a:cxnSpLocks/>
          </p:cNvCxnSpPr>
          <p:nvPr/>
        </p:nvCxnSpPr>
        <p:spPr>
          <a:xfrm>
            <a:off x="5954325" y="1027215"/>
            <a:ext cx="1332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>
            <a:off x="7127613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Elipse 89"/>
          <p:cNvSpPr/>
          <p:nvPr/>
        </p:nvSpPr>
        <p:spPr>
          <a:xfrm>
            <a:off x="8476277" y="3805336"/>
            <a:ext cx="216000" cy="216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1" name="Círculo: vacío 90"/>
          <p:cNvSpPr/>
          <p:nvPr/>
        </p:nvSpPr>
        <p:spPr>
          <a:xfrm>
            <a:off x="8368016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92" name="Círculo: vacío 91"/>
          <p:cNvSpPr/>
          <p:nvPr/>
        </p:nvSpPr>
        <p:spPr>
          <a:xfrm>
            <a:off x="8254634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cxnSp>
        <p:nvCxnSpPr>
          <p:cNvPr id="93" name="Conector recto 92"/>
          <p:cNvCxnSpPr>
            <a:cxnSpLocks/>
          </p:cNvCxnSpPr>
          <p:nvPr/>
        </p:nvCxnSpPr>
        <p:spPr>
          <a:xfrm rot="16200000">
            <a:off x="7956636" y="4838679"/>
            <a:ext cx="1224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rco 93"/>
          <p:cNvSpPr/>
          <p:nvPr/>
        </p:nvSpPr>
        <p:spPr>
          <a:xfrm>
            <a:off x="8124949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5" name="Elipse 94"/>
          <p:cNvSpPr/>
          <p:nvPr/>
        </p:nvSpPr>
        <p:spPr>
          <a:xfrm>
            <a:off x="8514372" y="5403638"/>
            <a:ext cx="108000" cy="108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6" name="CuadroTexto 95"/>
          <p:cNvSpPr txBox="1"/>
          <p:nvPr/>
        </p:nvSpPr>
        <p:spPr>
          <a:xfrm>
            <a:off x="8053228" y="3054417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7030A0"/>
                </a:solidFill>
              </a:rPr>
              <a:t>2013</a:t>
            </a:r>
          </a:p>
        </p:txBody>
      </p:sp>
      <p:sp>
        <p:nvSpPr>
          <p:cNvPr id="97" name="CuadroTexto 96"/>
          <p:cNvSpPr txBox="1"/>
          <p:nvPr/>
        </p:nvSpPr>
        <p:spPr>
          <a:xfrm>
            <a:off x="6190403" y="5528482"/>
            <a:ext cx="4121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Establece que la educación será nacional. Contribuye a la convivencia humana, fomenta el aprecio y respecto, sin privilegios, buscando una educación de calidad. Se incluye la evaluación para para evaluar el desempeño y resultado de los alumnos y la elección del servicio docente se llevará a cabo por medio de concursos.</a:t>
            </a:r>
          </a:p>
        </p:txBody>
      </p:sp>
      <p:cxnSp>
        <p:nvCxnSpPr>
          <p:cNvPr id="98" name="Conector recto 97"/>
          <p:cNvCxnSpPr>
            <a:cxnSpLocks/>
          </p:cNvCxnSpPr>
          <p:nvPr/>
        </p:nvCxnSpPr>
        <p:spPr>
          <a:xfrm>
            <a:off x="7700033" y="6702161"/>
            <a:ext cx="1332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>
            <a:off x="8877253" y="3905250"/>
            <a:ext cx="136456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Elipse 99"/>
          <p:cNvSpPr/>
          <p:nvPr/>
        </p:nvSpPr>
        <p:spPr>
          <a:xfrm>
            <a:off x="10225917" y="3805336"/>
            <a:ext cx="216000" cy="216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1" name="Círculo: vacío 100"/>
          <p:cNvSpPr/>
          <p:nvPr/>
        </p:nvSpPr>
        <p:spPr>
          <a:xfrm>
            <a:off x="10117656" y="3704479"/>
            <a:ext cx="428400" cy="427383"/>
          </a:xfrm>
          <a:prstGeom prst="donut">
            <a:avLst>
              <a:gd name="adj" fmla="val 737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02" name="Círculo: vacío 101"/>
          <p:cNvSpPr/>
          <p:nvPr/>
        </p:nvSpPr>
        <p:spPr>
          <a:xfrm>
            <a:off x="10004274" y="3597133"/>
            <a:ext cx="648000" cy="648000"/>
          </a:xfrm>
          <a:prstGeom prst="donut">
            <a:avLst>
              <a:gd name="adj" fmla="val 441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103" name="Arco 102"/>
          <p:cNvSpPr/>
          <p:nvPr/>
        </p:nvSpPr>
        <p:spPr>
          <a:xfrm rot="5400000">
            <a:off x="9874589" y="3466559"/>
            <a:ext cx="884628" cy="890694"/>
          </a:xfrm>
          <a:prstGeom prst="arc">
            <a:avLst>
              <a:gd name="adj1" fmla="val 5502143"/>
              <a:gd name="adj2" fmla="val 10783554"/>
            </a:avLst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cxnSp>
        <p:nvCxnSpPr>
          <p:cNvPr id="105" name="Conector recto 104"/>
          <p:cNvCxnSpPr>
            <a:cxnSpLocks/>
          </p:cNvCxnSpPr>
          <p:nvPr/>
        </p:nvCxnSpPr>
        <p:spPr>
          <a:xfrm rot="5400000" flipV="1">
            <a:off x="9706276" y="2988835"/>
            <a:ext cx="1224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Elipse 105"/>
          <p:cNvSpPr/>
          <p:nvPr/>
        </p:nvSpPr>
        <p:spPr>
          <a:xfrm flipV="1">
            <a:off x="10257982" y="2315876"/>
            <a:ext cx="108000" cy="108000"/>
          </a:xfrm>
          <a:prstGeom prst="ellipse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7" name="CuadroTexto 106"/>
          <p:cNvSpPr txBox="1"/>
          <p:nvPr/>
        </p:nvSpPr>
        <p:spPr>
          <a:xfrm>
            <a:off x="9802868" y="4314252"/>
            <a:ext cx="1018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200" b="1" dirty="0">
                <a:solidFill>
                  <a:srgbClr val="00B0F0"/>
                </a:solidFill>
              </a:rPr>
              <a:t>2019</a:t>
            </a:r>
          </a:p>
        </p:txBody>
      </p:sp>
      <p:sp>
        <p:nvSpPr>
          <p:cNvPr id="108" name="CuadroTexto 107"/>
          <p:cNvSpPr txBox="1"/>
          <p:nvPr/>
        </p:nvSpPr>
        <p:spPr>
          <a:xfrm>
            <a:off x="8146520" y="996320"/>
            <a:ext cx="406939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100" dirty="0">
                <a:latin typeface="Arial" panose="020B0604020202020204" pitchFamily="34" charset="0"/>
                <a:cs typeface="Arial" panose="020B0604020202020204" pitchFamily="34" charset="0"/>
              </a:rPr>
              <a:t>Menciona que le corresponde al estado la rectoría de la educación. Determina que la educación debe de ser universal, inclusiva, publica y gratuita y reconoce la importancia que tiene la educación inicial. Valora la contribución de los docentes en la sociedad y atribuye que la educación debe de ser una garantía y no un privilegio, fundamental para una verdadera transformación del país.</a:t>
            </a:r>
          </a:p>
        </p:txBody>
      </p:sp>
      <p:cxnSp>
        <p:nvCxnSpPr>
          <p:cNvPr id="109" name="Conector recto 108"/>
          <p:cNvCxnSpPr>
            <a:cxnSpLocks/>
          </p:cNvCxnSpPr>
          <p:nvPr/>
        </p:nvCxnSpPr>
        <p:spPr>
          <a:xfrm>
            <a:off x="9449673" y="1027215"/>
            <a:ext cx="13320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/>
          <p:cNvCxnSpPr/>
          <p:nvPr/>
        </p:nvCxnSpPr>
        <p:spPr>
          <a:xfrm>
            <a:off x="10652269" y="3905250"/>
            <a:ext cx="1512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uadroTexto 120"/>
          <p:cNvSpPr txBox="1"/>
          <p:nvPr/>
        </p:nvSpPr>
        <p:spPr>
          <a:xfrm>
            <a:off x="3369009" y="204720"/>
            <a:ext cx="5598183" cy="4616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LÍNEA DE TIEMPO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68502BEE-1A47-41D9-87DC-EE6030E1287A}"/>
              </a:ext>
            </a:extLst>
          </p:cNvPr>
          <p:cNvCxnSpPr>
            <a:cxnSpLocks/>
          </p:cNvCxnSpPr>
          <p:nvPr/>
        </p:nvCxnSpPr>
        <p:spPr>
          <a:xfrm flipH="1" flipV="1">
            <a:off x="10527220" y="3984317"/>
            <a:ext cx="648939" cy="141561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B84941F-046E-4ACD-98AC-CF73E8E7E19B}"/>
              </a:ext>
            </a:extLst>
          </p:cNvPr>
          <p:cNvSpPr txBox="1"/>
          <p:nvPr/>
        </p:nvSpPr>
        <p:spPr>
          <a:xfrm>
            <a:off x="10174440" y="5365225"/>
            <a:ext cx="20034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La ley general de la educación, menciona la participación activa de los educandos, padres de familia, docentes y actores involucrados, para extender los beneficios de la educación.</a:t>
            </a:r>
          </a:p>
        </p:txBody>
      </p:sp>
      <p:pic>
        <p:nvPicPr>
          <p:cNvPr id="72" name="Picture 2" descr="Imágenes en PNG: 4 sitios para descargar imágenes sin fondo gratis">
            <a:extLst>
              <a:ext uri="{FF2B5EF4-FFF2-40B4-BE49-F238E27FC236}">
                <a16:creationId xmlns:a16="http://schemas.microsoft.com/office/drawing/2014/main" id="{5B54A815-B84A-4812-BEF3-972CE55FB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77" b="99177" l="9135" r="99038">
                        <a14:foregroundMark x1="87500" y1="55967" x2="99519" y2="57613"/>
                        <a14:foregroundMark x1="39904" y1="11934" x2="46635" y2="13992"/>
                        <a14:foregroundMark x1="61746" y1="93099" x2="62500" y2="90947"/>
                        <a14:foregroundMark x1="41827" y1="10700" x2="55288" y2="16461"/>
                        <a14:backgroundMark x1="56250" y1="98765" x2="60096" y2="991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508" y="-76798"/>
            <a:ext cx="1430684" cy="167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0044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6500"/>
                            </p:stCondLst>
                            <p:childTnLst>
                              <p:par>
                                <p:cTn id="2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7500"/>
                            </p:stCondLst>
                            <p:childTnLst>
                              <p:par>
                                <p:cTn id="2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8500"/>
                            </p:stCondLst>
                            <p:childTnLst>
                              <p:par>
                                <p:cTn id="2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9500"/>
                            </p:stCondLst>
                            <p:childTnLst>
                              <p:par>
                                <p:cTn id="2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0500"/>
                            </p:stCondLst>
                            <p:childTnLst>
                              <p:par>
                                <p:cTn id="2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1000"/>
                            </p:stCondLst>
                            <p:childTnLst>
                              <p:par>
                                <p:cTn id="2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1500"/>
                            </p:stCondLst>
                            <p:childTnLst>
                              <p:par>
                                <p:cTn id="2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22000"/>
                            </p:stCondLst>
                            <p:childTnLst>
                              <p:par>
                                <p:cTn id="2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2500"/>
                            </p:stCondLst>
                            <p:childTnLst>
                              <p:par>
                                <p:cTn id="2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3000"/>
                            </p:stCondLst>
                            <p:childTnLst>
                              <p:par>
                                <p:cTn id="2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3500"/>
                            </p:stCondLst>
                            <p:childTnLst>
                              <p:par>
                                <p:cTn id="2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25000"/>
                            </p:stCondLst>
                            <p:childTnLst>
                              <p:par>
                                <p:cTn id="3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25500"/>
                            </p:stCondLst>
                            <p:childTnLst>
                              <p:par>
                                <p:cTn id="3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0" grpId="0" animBg="1"/>
      <p:bldP spid="12" grpId="0"/>
      <p:bldP spid="13" grpId="0"/>
      <p:bldP spid="16" grpId="0" animBg="1"/>
      <p:bldP spid="17" grpId="0" animBg="1"/>
      <p:bldP spid="18" grpId="0" animBg="1"/>
      <p:bldP spid="20" grpId="0" animBg="1"/>
      <p:bldP spid="21" grpId="0" animBg="1"/>
      <p:bldP spid="22" grpId="0"/>
      <p:bldP spid="23" grpId="0"/>
      <p:bldP spid="48" grpId="0" animBg="1"/>
      <p:bldP spid="49" grpId="0" animBg="1"/>
      <p:bldP spid="50" grpId="0" animBg="1"/>
      <p:bldP spid="52" grpId="0" animBg="1"/>
      <p:bldP spid="53" grpId="0" animBg="1"/>
      <p:bldP spid="54" grpId="0"/>
      <p:bldP spid="55" grpId="0"/>
      <p:bldP spid="58" grpId="0" animBg="1"/>
      <p:bldP spid="59" grpId="0" animBg="1"/>
      <p:bldP spid="60" grpId="0" animBg="1"/>
      <p:bldP spid="61" grpId="0" animBg="1"/>
      <p:bldP spid="64" grpId="0" animBg="1"/>
      <p:bldP spid="65" grpId="0"/>
      <p:bldP spid="66" grpId="0"/>
      <p:bldP spid="90" grpId="0" animBg="1"/>
      <p:bldP spid="91" grpId="0" animBg="1"/>
      <p:bldP spid="92" grpId="0" animBg="1"/>
      <p:bldP spid="94" grpId="0" animBg="1"/>
      <p:bldP spid="95" grpId="0" animBg="1"/>
      <p:bldP spid="96" grpId="0"/>
      <p:bldP spid="97" grpId="0"/>
      <p:bldP spid="100" grpId="0" animBg="1"/>
      <p:bldP spid="101" grpId="0" animBg="1"/>
      <p:bldP spid="102" grpId="0" animBg="1"/>
      <p:bldP spid="103" grpId="0" animBg="1"/>
      <p:bldP spid="106" grpId="0" animBg="1"/>
      <p:bldP spid="107" grpId="0"/>
      <p:bldP spid="10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567</Words>
  <Application>Microsoft Office PowerPoint</Application>
  <PresentationFormat>Panorámica</PresentationFormat>
  <Paragraphs>47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leyda gaytan bernal</dc:creator>
  <cp:lastModifiedBy>Norberto Alejandro Gaytan Bernal</cp:lastModifiedBy>
  <cp:revision>4</cp:revision>
  <dcterms:created xsi:type="dcterms:W3CDTF">2021-04-26T21:35:26Z</dcterms:created>
  <dcterms:modified xsi:type="dcterms:W3CDTF">2021-06-29T05:34:25Z</dcterms:modified>
</cp:coreProperties>
</file>