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56" r:id="rId5"/>
    <p:sldId id="261"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0" d="100"/>
          <a:sy n="50" d="100"/>
        </p:scale>
        <p:origin x="1500"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A5F27306-518E-4F82-B3EB-258147C72A1B}" type="datetimeFigureOut">
              <a:rPr lang="es-MX" smtClean="0"/>
              <a:t>30/06/2021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2989546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5F27306-518E-4F82-B3EB-258147C72A1B}" type="datetimeFigureOut">
              <a:rPr lang="es-MX" smtClean="0"/>
              <a:t>30/06/2021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2622998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5F27306-518E-4F82-B3EB-258147C72A1B}" type="datetimeFigureOut">
              <a:rPr lang="es-MX" smtClean="0"/>
              <a:t>30/06/2021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3730732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A5F27306-518E-4F82-B3EB-258147C72A1B}" type="datetimeFigureOut">
              <a:rPr lang="es-MX" smtClean="0"/>
              <a:t>30/06/2021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1951574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A5F27306-518E-4F82-B3EB-258147C72A1B}" type="datetimeFigureOut">
              <a:rPr lang="es-MX" smtClean="0"/>
              <a:t>30/06/2021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2182978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A5F27306-518E-4F82-B3EB-258147C72A1B}" type="datetimeFigureOut">
              <a:rPr lang="es-MX" smtClean="0"/>
              <a:t>30/06/2021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3647067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A5F27306-518E-4F82-B3EB-258147C72A1B}" type="datetimeFigureOut">
              <a:rPr lang="es-MX" smtClean="0"/>
              <a:t>30/06/2021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381986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A5F27306-518E-4F82-B3EB-258147C72A1B}" type="datetimeFigureOut">
              <a:rPr lang="es-MX" smtClean="0"/>
              <a:t>30/06/2021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3655840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F27306-518E-4F82-B3EB-258147C72A1B}" type="datetimeFigureOut">
              <a:rPr lang="es-MX" smtClean="0"/>
              <a:t>30/06/2021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87314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5F27306-518E-4F82-B3EB-258147C72A1B}" type="datetimeFigureOut">
              <a:rPr lang="es-MX" smtClean="0"/>
              <a:t>30/06/2021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2262737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5F27306-518E-4F82-B3EB-258147C72A1B}" type="datetimeFigureOut">
              <a:rPr lang="es-MX" smtClean="0"/>
              <a:t>30/06/2021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AC495DA-6B32-436C-A2B2-C452666CBAB8}" type="slidenum">
              <a:rPr lang="es-MX" smtClean="0"/>
              <a:t>‹Nº›</a:t>
            </a:fld>
            <a:endParaRPr lang="es-MX"/>
          </a:p>
        </p:txBody>
      </p:sp>
    </p:spTree>
    <p:extLst>
      <p:ext uri="{BB962C8B-B14F-4D97-AF65-F5344CB8AC3E}">
        <p14:creationId xmlns:p14="http://schemas.microsoft.com/office/powerpoint/2010/main" val="3941286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F27306-518E-4F82-B3EB-258147C72A1B}" type="datetimeFigureOut">
              <a:rPr lang="es-MX" smtClean="0"/>
              <a:t>30/06/2021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C495DA-6B32-436C-A2B2-C452666CBAB8}" type="slidenum">
              <a:rPr lang="es-MX" smtClean="0"/>
              <a:t>‹Nº›</a:t>
            </a:fld>
            <a:endParaRPr lang="es-MX"/>
          </a:p>
        </p:txBody>
      </p:sp>
    </p:spTree>
    <p:extLst>
      <p:ext uri="{BB962C8B-B14F-4D97-AF65-F5344CB8AC3E}">
        <p14:creationId xmlns:p14="http://schemas.microsoft.com/office/powerpoint/2010/main" val="4266759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514936" y="684433"/>
            <a:ext cx="77627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lang="es-ES_tradnl" sz="2400" b="1" dirty="0">
                <a:latin typeface="Arial" pitchFamily="34" charset="0"/>
                <a:ea typeface="Calibri" pitchFamily="34" charset="0"/>
                <a:cs typeface="Arial" pitchFamily="34" charset="0"/>
              </a:rPr>
              <a:t>ESCUELA NORMAL DE EDUCACION PREESCOLAR</a:t>
            </a:r>
            <a:endParaRPr lang="es-ES" dirty="0">
              <a:latin typeface="Arial" pitchFamily="34" charset="0"/>
              <a:cs typeface="Arial" pitchFamily="34" charset="0"/>
            </a:endParaRPr>
          </a:p>
          <a:p>
            <a:pPr algn="ctr" eaLnBrk="0" fontAlgn="base" hangingPunct="0">
              <a:spcBef>
                <a:spcPct val="0"/>
              </a:spcBef>
              <a:spcAft>
                <a:spcPct val="0"/>
              </a:spcAft>
            </a:pPr>
            <a:r>
              <a:rPr lang="es-ES_tradnl" sz="2000" dirty="0">
                <a:latin typeface="Arial" pitchFamily="34" charset="0"/>
                <a:ea typeface="Calibri" pitchFamily="34" charset="0"/>
                <a:cs typeface="Arial" pitchFamily="34" charset="0"/>
              </a:rPr>
              <a:t>Licenciatura en educación preescolar</a:t>
            </a:r>
            <a:endParaRPr lang="es-ES" dirty="0">
              <a:latin typeface="Arial" pitchFamily="34" charset="0"/>
              <a:cs typeface="Arial" pitchFamily="34" charset="0"/>
            </a:endParaRPr>
          </a:p>
          <a:p>
            <a:pPr algn="ctr" eaLnBrk="0" fontAlgn="base" hangingPunct="0">
              <a:spcBef>
                <a:spcPct val="0"/>
              </a:spcBef>
              <a:spcAft>
                <a:spcPct val="0"/>
              </a:spcAft>
            </a:pPr>
            <a:r>
              <a:rPr lang="es-ES_tradnl" sz="2000" b="1" dirty="0">
                <a:latin typeface="Arial" pitchFamily="34" charset="0"/>
                <a:ea typeface="Calibri" pitchFamily="34" charset="0"/>
                <a:cs typeface="Arial" pitchFamily="34" charset="0"/>
              </a:rPr>
              <a:t>Ciclo escolar 2020 – 2021</a:t>
            </a:r>
            <a:endParaRPr lang="es-ES" dirty="0">
              <a:latin typeface="Arial" pitchFamily="34" charset="0"/>
              <a:cs typeface="Arial" pitchFamily="34" charset="0"/>
            </a:endParaRPr>
          </a:p>
          <a:p>
            <a:pPr algn="ctr" eaLnBrk="0" fontAlgn="base" hangingPunct="0">
              <a:spcBef>
                <a:spcPct val="0"/>
              </a:spcBef>
              <a:spcAft>
                <a:spcPct val="0"/>
              </a:spcAft>
            </a:pPr>
            <a:endParaRPr lang="es-ES" sz="3200" dirty="0">
              <a:latin typeface="Arial" pitchFamily="34" charset="0"/>
              <a:cs typeface="Arial" pitchFamily="34" charset="0"/>
            </a:endParaRPr>
          </a:p>
        </p:txBody>
      </p:sp>
      <p:pic>
        <p:nvPicPr>
          <p:cNvPr id="1025" name="0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561" y="600024"/>
            <a:ext cx="1857375" cy="13811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762626" y="1981149"/>
            <a:ext cx="9267323" cy="4936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s-ES_tradnl" sz="2400" b="1" dirty="0">
                <a:latin typeface="Arial" pitchFamily="34" charset="0"/>
                <a:cs typeface="Arial" pitchFamily="34" charset="0"/>
              </a:rPr>
              <a:t>Estrategias de expresión corporal y danza en el preescolar </a:t>
            </a:r>
            <a:endParaRPr lang="es-ES" sz="2000" dirty="0">
              <a:latin typeface="Arial" pitchFamily="34" charset="0"/>
              <a:cs typeface="Arial" pitchFamily="34" charset="0"/>
            </a:endParaRPr>
          </a:p>
          <a:p>
            <a:pPr algn="ctr" eaLnBrk="0" fontAlgn="base" hangingPunct="0">
              <a:spcBef>
                <a:spcPct val="0"/>
              </a:spcBef>
              <a:spcAft>
                <a:spcPct val="0"/>
              </a:spcAft>
            </a:pPr>
            <a:r>
              <a:rPr lang="es-ES_tradnl" sz="2400" dirty="0">
                <a:latin typeface="Arial" pitchFamily="34" charset="0"/>
                <a:ea typeface="Calibri" pitchFamily="34" charset="0"/>
                <a:cs typeface="Arial" pitchFamily="34" charset="0"/>
              </a:rPr>
              <a:t>“EVIDENCIA II”</a:t>
            </a:r>
            <a:endParaRPr lang="es-ES" sz="2000" dirty="0">
              <a:latin typeface="Arial" pitchFamily="34" charset="0"/>
              <a:cs typeface="Arial" pitchFamily="34" charset="0"/>
            </a:endParaRPr>
          </a:p>
          <a:p>
            <a:pPr algn="ctr" eaLnBrk="0" fontAlgn="base" hangingPunct="0">
              <a:spcBef>
                <a:spcPct val="0"/>
              </a:spcBef>
              <a:spcAft>
                <a:spcPct val="0"/>
              </a:spcAft>
            </a:pPr>
            <a:r>
              <a:rPr lang="es-ES_tradnl" sz="2400" b="1" dirty="0">
                <a:latin typeface="Arial" pitchFamily="34" charset="0"/>
                <a:ea typeface="Calibri" pitchFamily="34" charset="0"/>
                <a:cs typeface="Arial" pitchFamily="34" charset="0"/>
              </a:rPr>
              <a:t>Maestro:  Manuel Federico Rodríguez Aguilar </a:t>
            </a:r>
          </a:p>
          <a:p>
            <a:pPr algn="ctr" eaLnBrk="0" fontAlgn="base" hangingPunct="0">
              <a:spcBef>
                <a:spcPct val="0"/>
              </a:spcBef>
              <a:spcAft>
                <a:spcPct val="0"/>
              </a:spcAft>
            </a:pPr>
            <a:r>
              <a:rPr lang="es-ES_tradnl" sz="2400" dirty="0">
                <a:latin typeface="Arial" pitchFamily="34" charset="0"/>
                <a:ea typeface="Calibri" pitchFamily="34" charset="0"/>
                <a:cs typeface="Arial" pitchFamily="34" charset="0"/>
              </a:rPr>
              <a:t>Briseida Guadalupe Medrano Gallegos #11</a:t>
            </a:r>
          </a:p>
          <a:p>
            <a:pPr lvl="0" algn="ctr" eaLnBrk="0" fontAlgn="base" hangingPunct="0">
              <a:spcBef>
                <a:spcPct val="0"/>
              </a:spcBef>
              <a:spcAft>
                <a:spcPct val="0"/>
              </a:spcAft>
            </a:pPr>
            <a:r>
              <a:rPr lang="es-ES" sz="2400" dirty="0">
                <a:latin typeface="Arial" pitchFamily="34" charset="0"/>
                <a:cs typeface="Arial" pitchFamily="34" charset="0"/>
              </a:rPr>
              <a:t>Competencias profesionales:</a:t>
            </a:r>
          </a:p>
          <a:p>
            <a:pPr marL="342900" lvl="0" indent="-342900">
              <a:lnSpc>
                <a:spcPct val="115000"/>
              </a:lnSpc>
              <a:spcBef>
                <a:spcPts val="1200"/>
              </a:spcBef>
              <a:spcAft>
                <a:spcPts val="1200"/>
              </a:spcAft>
              <a:buFont typeface="Symbol" panose="05050102010706020507" pitchFamily="18" charset="2"/>
              <a:buChar char=""/>
            </a:pPr>
            <a:r>
              <a:rPr lang="es-MX" dirty="0">
                <a:effectLst/>
                <a:latin typeface="Arial" panose="020B0604020202020204" pitchFamily="34" charset="0"/>
                <a:ea typeface="Verdana" panose="020B0604030504040204" pitchFamily="34" charset="0"/>
              </a:rPr>
              <a:t>Emplea la evaluación para intervenir en los diferentes ámbitos y momentos de la tarea educativa para mejorar los aprendizajes de sus alumnos.</a:t>
            </a:r>
            <a:endParaRPr lang="es-MX" dirty="0">
              <a:latin typeface="Arial" panose="020B0604020202020204" pitchFamily="34" charset="0"/>
              <a:ea typeface="Verdana" panose="020B0604030504040204" pitchFamily="34" charset="0"/>
            </a:endParaRPr>
          </a:p>
          <a:p>
            <a:pPr marL="342900" lvl="0" indent="-342900">
              <a:lnSpc>
                <a:spcPct val="115000"/>
              </a:lnSpc>
              <a:spcBef>
                <a:spcPts val="1200"/>
              </a:spcBef>
              <a:spcAft>
                <a:spcPts val="1200"/>
              </a:spcAft>
              <a:buFont typeface="Symbol" panose="05050102010706020507" pitchFamily="18" charset="2"/>
              <a:buChar char=""/>
            </a:pPr>
            <a:r>
              <a:rPr lang="es-MX" sz="1800" dirty="0">
                <a:effectLst/>
                <a:latin typeface="Arial" panose="020B0604020202020204" pitchFamily="34" charset="0"/>
                <a:ea typeface="Verdana" panose="020B0604030504040204" pitchFamily="34" charset="0"/>
              </a:rPr>
              <a:t>Integra recursos de la investigación educativa para enriquecer su práctica profesional, expresando su interés por el conocimiento, la ciencia y la mejora de la educación.</a:t>
            </a:r>
            <a:endParaRPr lang="es-ES" sz="2400" dirty="0">
              <a:latin typeface="Arial" pitchFamily="34" charset="0"/>
              <a:cs typeface="Arial" pitchFamily="34" charset="0"/>
            </a:endParaRPr>
          </a:p>
          <a:p>
            <a:pPr algn="ctr" eaLnBrk="0" fontAlgn="base" hangingPunct="0">
              <a:spcBef>
                <a:spcPct val="0"/>
              </a:spcBef>
              <a:spcAft>
                <a:spcPct val="0"/>
              </a:spcAft>
            </a:pPr>
            <a:r>
              <a:rPr lang="es-ES_tradnl" sz="2400" b="1" dirty="0">
                <a:latin typeface="Arial" pitchFamily="34" charset="0"/>
                <a:ea typeface="Calibri" pitchFamily="34" charset="0"/>
                <a:cs typeface="Arial" pitchFamily="34" charset="0"/>
              </a:rPr>
              <a:t>Sexto semestre sección A</a:t>
            </a:r>
            <a:endParaRPr lang="es-ES" sz="2000" dirty="0">
              <a:latin typeface="Arial" pitchFamily="34" charset="0"/>
              <a:cs typeface="Arial" pitchFamily="34" charset="0"/>
            </a:endParaRPr>
          </a:p>
          <a:p>
            <a:pPr algn="ctr" eaLnBrk="0" fontAlgn="base" hangingPunct="0">
              <a:spcBef>
                <a:spcPct val="0"/>
              </a:spcBef>
              <a:spcAft>
                <a:spcPct val="0"/>
              </a:spcAft>
            </a:pPr>
            <a:r>
              <a:rPr lang="es-ES_tradnl" sz="2400" dirty="0">
                <a:latin typeface="Arial" pitchFamily="34" charset="0"/>
                <a:ea typeface="Calibri" pitchFamily="34" charset="0"/>
                <a:cs typeface="Arial" pitchFamily="34" charset="0"/>
              </a:rPr>
              <a:t>30 de junio del 2021 </a:t>
            </a:r>
            <a:endParaRPr lang="es-ES" sz="2000" dirty="0">
              <a:latin typeface="Arial" pitchFamily="34" charset="0"/>
              <a:cs typeface="Arial" pitchFamily="34" charset="0"/>
            </a:endParaRPr>
          </a:p>
          <a:p>
            <a:pPr algn="ctr" eaLnBrk="0" fontAlgn="base" hangingPunct="0">
              <a:spcBef>
                <a:spcPct val="0"/>
              </a:spcBef>
              <a:spcAft>
                <a:spcPct val="0"/>
              </a:spcAft>
            </a:pPr>
            <a:r>
              <a:rPr lang="es-ES_tradnl" sz="2400" dirty="0">
                <a:latin typeface="Arial" pitchFamily="34" charset="0"/>
                <a:ea typeface="Calibri" pitchFamily="34" charset="0"/>
                <a:cs typeface="Arial" pitchFamily="34" charset="0"/>
              </a:rPr>
              <a:t>Saltillo, Coahuila </a:t>
            </a:r>
            <a:endParaRPr lang="es-ES_tradnl" sz="3600" dirty="0">
              <a:latin typeface="Arial" pitchFamily="34" charset="0"/>
              <a:cs typeface="Arial" pitchFamily="34" charset="0"/>
            </a:endParaRPr>
          </a:p>
        </p:txBody>
      </p:sp>
    </p:spTree>
    <p:extLst>
      <p:ext uri="{BB962C8B-B14F-4D97-AF65-F5344CB8AC3E}">
        <p14:creationId xmlns:p14="http://schemas.microsoft.com/office/powerpoint/2010/main" val="3469164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AA480CB-CAA9-4B00-830B-CC13060C3AE8}"/>
              </a:ext>
            </a:extLst>
          </p:cNvPr>
          <p:cNvPicPr>
            <a:picLocks noChangeAspect="1"/>
          </p:cNvPicPr>
          <p:nvPr/>
        </p:nvPicPr>
        <p:blipFill>
          <a:blip r:embed="rId2"/>
          <a:stretch>
            <a:fillRect/>
          </a:stretch>
        </p:blipFill>
        <p:spPr>
          <a:xfrm>
            <a:off x="0" y="-105013"/>
            <a:ext cx="12192000" cy="6858000"/>
          </a:xfrm>
          <a:prstGeom prst="rect">
            <a:avLst/>
          </a:prstGeom>
        </p:spPr>
      </p:pic>
      <p:graphicFrame>
        <p:nvGraphicFramePr>
          <p:cNvPr id="6" name="Marcador de contenido 5">
            <a:extLst>
              <a:ext uri="{FF2B5EF4-FFF2-40B4-BE49-F238E27FC236}">
                <a16:creationId xmlns:a16="http://schemas.microsoft.com/office/drawing/2014/main" id="{534BDE64-1D80-4FB6-A042-5B74088B789F}"/>
              </a:ext>
            </a:extLst>
          </p:cNvPr>
          <p:cNvGraphicFramePr>
            <a:graphicFrameLocks noGrp="1"/>
          </p:cNvGraphicFramePr>
          <p:nvPr>
            <p:ph idx="1"/>
            <p:extLst>
              <p:ext uri="{D42A27DB-BD31-4B8C-83A1-F6EECF244321}">
                <p14:modId xmlns:p14="http://schemas.microsoft.com/office/powerpoint/2010/main" val="3475671061"/>
              </p:ext>
            </p:extLst>
          </p:nvPr>
        </p:nvGraphicFramePr>
        <p:xfrm>
          <a:off x="1466850" y="6010"/>
          <a:ext cx="10439400" cy="6635953"/>
        </p:xfrm>
        <a:graphic>
          <a:graphicData uri="http://schemas.openxmlformats.org/drawingml/2006/table">
            <a:tbl>
              <a:tblPr firstRow="1" firstCol="1" bandRow="1">
                <a:tableStyleId>{5C22544A-7EE6-4342-B048-85BDC9FD1C3A}</a:tableStyleId>
              </a:tblPr>
              <a:tblGrid>
                <a:gridCol w="1605190">
                  <a:extLst>
                    <a:ext uri="{9D8B030D-6E8A-4147-A177-3AD203B41FA5}">
                      <a16:colId xmlns:a16="http://schemas.microsoft.com/office/drawing/2014/main" val="2473510408"/>
                    </a:ext>
                  </a:extLst>
                </a:gridCol>
                <a:gridCol w="5781403">
                  <a:extLst>
                    <a:ext uri="{9D8B030D-6E8A-4147-A177-3AD203B41FA5}">
                      <a16:colId xmlns:a16="http://schemas.microsoft.com/office/drawing/2014/main" val="3631590902"/>
                    </a:ext>
                  </a:extLst>
                </a:gridCol>
                <a:gridCol w="1682274">
                  <a:extLst>
                    <a:ext uri="{9D8B030D-6E8A-4147-A177-3AD203B41FA5}">
                      <a16:colId xmlns:a16="http://schemas.microsoft.com/office/drawing/2014/main" val="540617341"/>
                    </a:ext>
                  </a:extLst>
                </a:gridCol>
                <a:gridCol w="1370533">
                  <a:extLst>
                    <a:ext uri="{9D8B030D-6E8A-4147-A177-3AD203B41FA5}">
                      <a16:colId xmlns:a16="http://schemas.microsoft.com/office/drawing/2014/main" val="3351443594"/>
                    </a:ext>
                  </a:extLst>
                </a:gridCol>
              </a:tblGrid>
              <a:tr h="527697">
                <a:tc>
                  <a:txBody>
                    <a:bodyPr/>
                    <a:lstStyle/>
                    <a:p>
                      <a:pPr algn="ctr">
                        <a:lnSpc>
                          <a:spcPct val="107000"/>
                        </a:lnSpc>
                        <a:spcAft>
                          <a:spcPts val="800"/>
                        </a:spcAft>
                      </a:pPr>
                      <a:r>
                        <a:rPr lang="es-MX" sz="1600" dirty="0">
                          <a:effectLst/>
                        </a:rPr>
                        <a:t>Momentos</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gn="ctr">
                        <a:lnSpc>
                          <a:spcPct val="107000"/>
                        </a:lnSpc>
                        <a:spcAft>
                          <a:spcPts val="800"/>
                        </a:spcAft>
                      </a:pPr>
                      <a:r>
                        <a:rPr lang="es-MX" sz="1600">
                          <a:effectLst/>
                        </a:rPr>
                        <a:t>Actividades, Organización y Consignas</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gn="ctr">
                        <a:lnSpc>
                          <a:spcPct val="107000"/>
                        </a:lnSpc>
                        <a:spcAft>
                          <a:spcPts val="800"/>
                        </a:spcAft>
                      </a:pPr>
                      <a:r>
                        <a:rPr lang="es-MX" sz="1600">
                          <a:effectLst/>
                        </a:rPr>
                        <a:t>Recursos</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gn="ctr">
                        <a:lnSpc>
                          <a:spcPct val="107000"/>
                        </a:lnSpc>
                        <a:spcAft>
                          <a:spcPts val="800"/>
                        </a:spcAft>
                      </a:pPr>
                      <a:r>
                        <a:rPr lang="es-MX" sz="1600">
                          <a:effectLst/>
                        </a:rPr>
                        <a:t>Día</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2907303007"/>
                  </a:ext>
                </a:extLst>
              </a:tr>
              <a:tr h="976885">
                <a:tc>
                  <a:txBody>
                    <a:bodyPr/>
                    <a:lstStyle/>
                    <a:p>
                      <a:pPr marL="71755" marR="71755">
                        <a:lnSpc>
                          <a:spcPct val="107000"/>
                        </a:lnSpc>
                        <a:spcAft>
                          <a:spcPts val="800"/>
                        </a:spcAft>
                      </a:pPr>
                      <a:r>
                        <a:rPr lang="es-MX" sz="1600">
                          <a:effectLst/>
                        </a:rPr>
                        <a:t>INICIO</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vert="vert270"/>
                </a:tc>
                <a:tc>
                  <a:txBody>
                    <a:bodyPr/>
                    <a:lstStyle/>
                    <a:p>
                      <a:pPr>
                        <a:lnSpc>
                          <a:spcPct val="107000"/>
                        </a:lnSpc>
                        <a:spcAft>
                          <a:spcPts val="800"/>
                        </a:spcAft>
                      </a:pPr>
                      <a:r>
                        <a:rPr lang="es-MX" sz="1400">
                          <a:effectLst/>
                        </a:rPr>
                        <a:t>Observa una mesa frente al pizarrón donde se pondrá el tablero y las tarjetas de modo que todas se vean y ninguna quede tapada.</a:t>
                      </a:r>
                      <a:endParaRPr lang="es-MX" sz="1600">
                        <a:effectLst/>
                      </a:endParaRPr>
                    </a:p>
                    <a:p>
                      <a:pPr>
                        <a:lnSpc>
                          <a:spcPct val="107000"/>
                        </a:lnSpc>
                        <a:spcAft>
                          <a:spcPts val="800"/>
                        </a:spcAft>
                      </a:pPr>
                      <a:r>
                        <a:rPr lang="es-MX" sz="1400">
                          <a:effectLst/>
                        </a:rPr>
                        <a:t>Coloca mirando hacia el pizarrón y se les pregunta si saben dónde es arriba, abajo, en frente, atrás y si reconocen qué objetos están cerca y lejos. </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a:effectLst/>
                        </a:rPr>
                        <a:t>Tarjetas </a:t>
                      </a:r>
                    </a:p>
                    <a:p>
                      <a:pPr>
                        <a:lnSpc>
                          <a:spcPct val="107000"/>
                        </a:lnSpc>
                        <a:spcAft>
                          <a:spcPts val="800"/>
                        </a:spcAft>
                      </a:pPr>
                      <a:r>
                        <a:rPr lang="es-MX" sz="1600">
                          <a:effectLst/>
                        </a:rPr>
                        <a:t> </a:t>
                      </a:r>
                    </a:p>
                    <a:p>
                      <a:pPr>
                        <a:lnSpc>
                          <a:spcPct val="107000"/>
                        </a:lnSpc>
                        <a:spcAft>
                          <a:spcPts val="800"/>
                        </a:spcAft>
                      </a:pPr>
                      <a:r>
                        <a:rPr lang="es-MX" sz="1600">
                          <a:effectLst/>
                        </a:rPr>
                        <a:t> </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dirty="0">
                          <a:effectLst/>
                        </a:rPr>
                        <a:t> Grupal y individual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2038295004"/>
                  </a:ext>
                </a:extLst>
              </a:tr>
              <a:tr h="3862587">
                <a:tc>
                  <a:txBody>
                    <a:bodyPr/>
                    <a:lstStyle/>
                    <a:p>
                      <a:pPr marL="71755" marR="71755">
                        <a:lnSpc>
                          <a:spcPct val="107000"/>
                        </a:lnSpc>
                        <a:spcAft>
                          <a:spcPts val="800"/>
                        </a:spcAft>
                      </a:pPr>
                      <a:r>
                        <a:rPr lang="es-MX" sz="1600" dirty="0">
                          <a:effectLst/>
                        </a:rPr>
                        <a:t>DESARROLLO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vert="vert270"/>
                </a:tc>
                <a:tc>
                  <a:txBody>
                    <a:bodyPr/>
                    <a:lstStyle/>
                    <a:p>
                      <a:pPr>
                        <a:lnSpc>
                          <a:spcPct val="107000"/>
                        </a:lnSpc>
                        <a:spcAft>
                          <a:spcPts val="800"/>
                        </a:spcAft>
                      </a:pPr>
                      <a:r>
                        <a:rPr lang="es-MX" sz="1400" dirty="0">
                          <a:effectLst/>
                        </a:rPr>
                        <a:t>Se indica que observen bien todas las cosas que le rodean dentro y fuera del salón; cuando hayan terminado se pide que vuelvan a mirar hacia el pizarrón. o Posteriormente se enseña el tablero y se explica que hay tarjetas de diferentes objetos que se encuentran en la escuela y debemos colocarlas en el recuadro correcto, para ello se les preguntará ¿qué objetos se encuentran cerca? y en base a sus respuestas buscarán esos objetos en las tarjetas y los pegarán en el lugar correspondiente.</a:t>
                      </a:r>
                      <a:endParaRPr lang="es-MX" sz="1600" dirty="0">
                        <a:effectLst/>
                      </a:endParaRPr>
                    </a:p>
                    <a:p>
                      <a:pPr>
                        <a:lnSpc>
                          <a:spcPct val="107000"/>
                        </a:lnSpc>
                        <a:spcAft>
                          <a:spcPts val="800"/>
                        </a:spcAft>
                      </a:pPr>
                      <a:r>
                        <a:rPr lang="es-MX" sz="1400" dirty="0">
                          <a:effectLst/>
                        </a:rPr>
                        <a:t>Se elaboran más preguntas para trabajar con las cosas que se encuentran arriba, abajo, de frente, atrás, lejos, izquierda y derecha. o Posteriormente dirigirse a un punto que se encuentre cerca de los baños y ahora se hará esa misma actividad, pero cambiando la formulación de preguntas por ejemplo ¿el escritorio dónde está? (adentro del salón). De acuerdo con sus respuestas pegarán la tarjeta en el lugar correspondiente. o Por último se traslada a los columpios y las preguntas deberán cambiar ¿Qué objetos están cerca? ¿Cuáles están a la derecha?, ¿la dirección dónde se encuentra? Etcétera y se vuelven a pegar las tarjetas. o Durante la actividad se cuestiona a los niños cómo se ven los objetos desde donde están (grandes, chiquitos, solo se ve un lado etc.)</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a:effectLst/>
                        </a:rPr>
                        <a:t>Tarjetas </a:t>
                      </a:r>
                    </a:p>
                    <a:p>
                      <a:pPr>
                        <a:lnSpc>
                          <a:spcPct val="107000"/>
                        </a:lnSpc>
                        <a:spcAft>
                          <a:spcPts val="800"/>
                        </a:spcAft>
                      </a:pPr>
                      <a:r>
                        <a:rPr lang="es-MX" sz="1600">
                          <a:effectLst/>
                        </a:rPr>
                        <a:t>Cuadro</a:t>
                      </a:r>
                    </a:p>
                    <a:p>
                      <a:pPr>
                        <a:lnSpc>
                          <a:spcPct val="107000"/>
                        </a:lnSpc>
                        <a:spcAft>
                          <a:spcPts val="800"/>
                        </a:spcAft>
                      </a:pPr>
                      <a:r>
                        <a:rPr lang="es-MX" sz="1600">
                          <a:effectLst/>
                        </a:rPr>
                        <a:t>Imágenes </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600" dirty="0">
                          <a:effectLst/>
                        </a:rPr>
                        <a:t> Grupal y individual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1306178478"/>
                  </a:ext>
                </a:extLst>
              </a:tr>
              <a:tr h="1100068">
                <a:tc>
                  <a:txBody>
                    <a:bodyPr/>
                    <a:lstStyle/>
                    <a:p>
                      <a:pPr marL="71755" marR="71755">
                        <a:lnSpc>
                          <a:spcPct val="107000"/>
                        </a:lnSpc>
                        <a:spcAft>
                          <a:spcPts val="800"/>
                        </a:spcAft>
                      </a:pPr>
                      <a:r>
                        <a:rPr lang="es-MX" sz="1600">
                          <a:effectLst/>
                        </a:rPr>
                        <a:t>CIERRE</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vert="vert270"/>
                </a:tc>
                <a:tc>
                  <a:txBody>
                    <a:bodyPr/>
                    <a:lstStyle/>
                    <a:p>
                      <a:pPr>
                        <a:lnSpc>
                          <a:spcPct val="107000"/>
                        </a:lnSpc>
                        <a:spcAft>
                          <a:spcPts val="800"/>
                        </a:spcAft>
                      </a:pPr>
                      <a:r>
                        <a:rPr lang="es-MX" sz="1400">
                          <a:effectLst/>
                        </a:rPr>
                        <a:t>Se pide a los pequeños que regresen al salón y se sienten en sus sillas. o Para concluir se pregunta si recuerdan cuál es su mano derecha e izquierda y se exponen problemas similares al siguiente: si miro hacia el patio ¿Dónde se encuentra el pizarrón? ¿el escritorio dónde se encuentra?, si me volteo y miro a donde está el arreglo de mariposas ¿qué cosas hay en frente? </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a:effectLst/>
                        </a:rPr>
                        <a:t>Tarjetas </a:t>
                      </a:r>
                    </a:p>
                    <a:p>
                      <a:pPr>
                        <a:lnSpc>
                          <a:spcPct val="107000"/>
                        </a:lnSpc>
                        <a:spcAft>
                          <a:spcPts val="800"/>
                        </a:spcAft>
                      </a:pPr>
                      <a:r>
                        <a:rPr lang="es-MX" sz="1600">
                          <a:effectLst/>
                        </a:rPr>
                        <a:t> </a:t>
                      </a:r>
                    </a:p>
                    <a:p>
                      <a:pPr>
                        <a:lnSpc>
                          <a:spcPct val="107000"/>
                        </a:lnSpc>
                        <a:spcAft>
                          <a:spcPts val="800"/>
                        </a:spcAft>
                      </a:pPr>
                      <a:r>
                        <a:rPr lang="es-MX" sz="1600">
                          <a:effectLst/>
                        </a:rPr>
                        <a:t> </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600" dirty="0">
                          <a:effectLst/>
                        </a:rPr>
                        <a:t> Grupal y individual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3440955532"/>
                  </a:ext>
                </a:extLst>
              </a:tr>
            </a:tbl>
          </a:graphicData>
        </a:graphic>
      </p:graphicFrame>
      <p:sp>
        <p:nvSpPr>
          <p:cNvPr id="7" name="CuadroTexto 6">
            <a:extLst>
              <a:ext uri="{FF2B5EF4-FFF2-40B4-BE49-F238E27FC236}">
                <a16:creationId xmlns:a16="http://schemas.microsoft.com/office/drawing/2014/main" id="{63A3D32B-B0A3-4A87-88B3-6F21C783A720}"/>
              </a:ext>
            </a:extLst>
          </p:cNvPr>
          <p:cNvSpPr txBox="1"/>
          <p:nvPr/>
        </p:nvSpPr>
        <p:spPr>
          <a:xfrm>
            <a:off x="781050" y="1338827"/>
            <a:ext cx="685800" cy="3970318"/>
          </a:xfrm>
          <a:prstGeom prst="rect">
            <a:avLst/>
          </a:prstGeom>
          <a:noFill/>
        </p:spPr>
        <p:txBody>
          <a:bodyPr wrap="square" rtlCol="0">
            <a:spAutoFit/>
          </a:bodyPr>
          <a:lstStyle/>
          <a:p>
            <a:r>
              <a:rPr lang="es-MX" sz="3600" dirty="0">
                <a:latin typeface="Elephant" panose="02020904090505020303" pitchFamily="18" charset="0"/>
              </a:rPr>
              <a:t>E</a:t>
            </a:r>
          </a:p>
          <a:p>
            <a:r>
              <a:rPr lang="es-MX" sz="3600" dirty="0">
                <a:latin typeface="Elephant" panose="02020904090505020303" pitchFamily="18" charset="0"/>
              </a:rPr>
              <a:t>S</a:t>
            </a:r>
          </a:p>
          <a:p>
            <a:r>
              <a:rPr lang="es-MX" sz="3600" dirty="0">
                <a:latin typeface="Elephant" panose="02020904090505020303" pitchFamily="18" charset="0"/>
              </a:rPr>
              <a:t>P</a:t>
            </a:r>
          </a:p>
          <a:p>
            <a:r>
              <a:rPr lang="es-MX" sz="3600" dirty="0">
                <a:latin typeface="Elephant" panose="02020904090505020303" pitchFamily="18" charset="0"/>
              </a:rPr>
              <a:t>A</a:t>
            </a:r>
          </a:p>
          <a:p>
            <a:r>
              <a:rPr lang="es-MX" sz="3600" dirty="0">
                <a:latin typeface="Elephant" panose="02020904090505020303" pitchFamily="18" charset="0"/>
              </a:rPr>
              <a:t>C</a:t>
            </a:r>
          </a:p>
          <a:p>
            <a:r>
              <a:rPr lang="es-MX" sz="3600" dirty="0">
                <a:latin typeface="Elephant" panose="02020904090505020303" pitchFamily="18" charset="0"/>
              </a:rPr>
              <a:t>I </a:t>
            </a:r>
          </a:p>
          <a:p>
            <a:r>
              <a:rPr lang="es-MX" sz="3600" dirty="0">
                <a:latin typeface="Elephant" panose="02020904090505020303" pitchFamily="18" charset="0"/>
              </a:rPr>
              <a:t>O</a:t>
            </a:r>
          </a:p>
        </p:txBody>
      </p:sp>
    </p:spTree>
    <p:extLst>
      <p:ext uri="{BB962C8B-B14F-4D97-AF65-F5344CB8AC3E}">
        <p14:creationId xmlns:p14="http://schemas.microsoft.com/office/powerpoint/2010/main" val="237859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DEF03018-9184-48D8-BD8B-6B26A0572D39}"/>
              </a:ext>
            </a:extLst>
          </p:cNvPr>
          <p:cNvPicPr>
            <a:picLocks noChangeAspect="1"/>
          </p:cNvPicPr>
          <p:nvPr/>
        </p:nvPicPr>
        <p:blipFill>
          <a:blip r:embed="rId2"/>
          <a:stretch>
            <a:fillRect/>
          </a:stretch>
        </p:blipFill>
        <p:spPr>
          <a:xfrm>
            <a:off x="0" y="0"/>
            <a:ext cx="12192000" cy="6858000"/>
          </a:xfrm>
          <a:prstGeom prst="rect">
            <a:avLst/>
          </a:prstGeom>
        </p:spPr>
      </p:pic>
      <p:graphicFrame>
        <p:nvGraphicFramePr>
          <p:cNvPr id="5" name="Marcador de contenido 5">
            <a:extLst>
              <a:ext uri="{FF2B5EF4-FFF2-40B4-BE49-F238E27FC236}">
                <a16:creationId xmlns:a16="http://schemas.microsoft.com/office/drawing/2014/main" id="{E9AA3F36-DA98-467F-8402-8628A9CD3786}"/>
              </a:ext>
            </a:extLst>
          </p:cNvPr>
          <p:cNvGraphicFramePr>
            <a:graphicFrameLocks noGrp="1"/>
          </p:cNvGraphicFramePr>
          <p:nvPr>
            <p:ph idx="1"/>
            <p:extLst>
              <p:ext uri="{D42A27DB-BD31-4B8C-83A1-F6EECF244321}">
                <p14:modId xmlns:p14="http://schemas.microsoft.com/office/powerpoint/2010/main" val="2732751448"/>
              </p:ext>
            </p:extLst>
          </p:nvPr>
        </p:nvGraphicFramePr>
        <p:xfrm>
          <a:off x="1466850" y="6011"/>
          <a:ext cx="10439400" cy="6725053"/>
        </p:xfrm>
        <a:graphic>
          <a:graphicData uri="http://schemas.openxmlformats.org/drawingml/2006/table">
            <a:tbl>
              <a:tblPr firstRow="1" firstCol="1" bandRow="1">
                <a:tableStyleId>{5C22544A-7EE6-4342-B048-85BDC9FD1C3A}</a:tableStyleId>
              </a:tblPr>
              <a:tblGrid>
                <a:gridCol w="1605190">
                  <a:extLst>
                    <a:ext uri="{9D8B030D-6E8A-4147-A177-3AD203B41FA5}">
                      <a16:colId xmlns:a16="http://schemas.microsoft.com/office/drawing/2014/main" val="2473510408"/>
                    </a:ext>
                  </a:extLst>
                </a:gridCol>
                <a:gridCol w="5781403">
                  <a:extLst>
                    <a:ext uri="{9D8B030D-6E8A-4147-A177-3AD203B41FA5}">
                      <a16:colId xmlns:a16="http://schemas.microsoft.com/office/drawing/2014/main" val="3631590902"/>
                    </a:ext>
                  </a:extLst>
                </a:gridCol>
                <a:gridCol w="1682274">
                  <a:extLst>
                    <a:ext uri="{9D8B030D-6E8A-4147-A177-3AD203B41FA5}">
                      <a16:colId xmlns:a16="http://schemas.microsoft.com/office/drawing/2014/main" val="540617341"/>
                    </a:ext>
                  </a:extLst>
                </a:gridCol>
                <a:gridCol w="1370533">
                  <a:extLst>
                    <a:ext uri="{9D8B030D-6E8A-4147-A177-3AD203B41FA5}">
                      <a16:colId xmlns:a16="http://schemas.microsoft.com/office/drawing/2014/main" val="3351443594"/>
                    </a:ext>
                  </a:extLst>
                </a:gridCol>
              </a:tblGrid>
              <a:tr h="447823">
                <a:tc>
                  <a:txBody>
                    <a:bodyPr/>
                    <a:lstStyle/>
                    <a:p>
                      <a:pPr algn="ctr">
                        <a:lnSpc>
                          <a:spcPct val="107000"/>
                        </a:lnSpc>
                        <a:spcAft>
                          <a:spcPts val="800"/>
                        </a:spcAft>
                      </a:pPr>
                      <a:r>
                        <a:rPr lang="es-MX" sz="1600" dirty="0">
                          <a:effectLst/>
                        </a:rPr>
                        <a:t>Momentos</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gn="ctr">
                        <a:lnSpc>
                          <a:spcPct val="107000"/>
                        </a:lnSpc>
                        <a:spcAft>
                          <a:spcPts val="800"/>
                        </a:spcAft>
                      </a:pPr>
                      <a:r>
                        <a:rPr lang="es-MX" sz="1600">
                          <a:effectLst/>
                        </a:rPr>
                        <a:t>Actividades, Organización y Consignas</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gn="ctr">
                        <a:lnSpc>
                          <a:spcPct val="107000"/>
                        </a:lnSpc>
                        <a:spcAft>
                          <a:spcPts val="800"/>
                        </a:spcAft>
                      </a:pPr>
                      <a:r>
                        <a:rPr lang="es-MX" sz="1600">
                          <a:effectLst/>
                        </a:rPr>
                        <a:t>Recursos</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gn="ctr">
                        <a:lnSpc>
                          <a:spcPct val="107000"/>
                        </a:lnSpc>
                        <a:spcAft>
                          <a:spcPts val="800"/>
                        </a:spcAft>
                      </a:pPr>
                      <a:r>
                        <a:rPr lang="es-MX" sz="1600">
                          <a:effectLst/>
                        </a:rPr>
                        <a:t>Día</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2907303007"/>
                  </a:ext>
                </a:extLst>
              </a:tr>
              <a:tr h="1082924">
                <a:tc>
                  <a:txBody>
                    <a:bodyPr/>
                    <a:lstStyle/>
                    <a:p>
                      <a:pPr marL="71755" marR="71755">
                        <a:lnSpc>
                          <a:spcPct val="107000"/>
                        </a:lnSpc>
                        <a:spcAft>
                          <a:spcPts val="800"/>
                        </a:spcAft>
                      </a:pPr>
                      <a:r>
                        <a:rPr lang="es-MX" sz="1600">
                          <a:effectLst/>
                        </a:rPr>
                        <a:t>INICIO</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vert="vert270"/>
                </a:tc>
                <a:tc>
                  <a:txBody>
                    <a:bodyPr/>
                    <a:lstStyle/>
                    <a:p>
                      <a:pPr>
                        <a:lnSpc>
                          <a:spcPct val="107000"/>
                        </a:lnSpc>
                        <a:spcAft>
                          <a:spcPts val="800"/>
                        </a:spcAft>
                      </a:pPr>
                      <a:r>
                        <a:rPr lang="es-MX" sz="1400" dirty="0">
                          <a:effectLst/>
                        </a:rPr>
                        <a:t>. </a:t>
                      </a:r>
                      <a:r>
                        <a:rPr lang="es-MX" sz="1800" b="0" i="0" kern="1200" dirty="0">
                          <a:solidFill>
                            <a:schemeClr val="dk1"/>
                          </a:solidFill>
                          <a:effectLst/>
                          <a:latin typeface="+mn-lt"/>
                          <a:ea typeface="+mn-ea"/>
                          <a:cs typeface="+mn-cs"/>
                        </a:rPr>
                        <a:t> Realizar ejercicios de flexibilidad de manera individual y con ayuda de un compañero. - Realizar respiraciones profundas y al espirar contar hasta tres.  Juegue “El lobo”. Trote para evitar ser atrapado por su compañero.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dirty="0">
                          <a:effectLst/>
                        </a:rPr>
                        <a:t> Aros </a:t>
                      </a:r>
                    </a:p>
                    <a:p>
                      <a:pPr>
                        <a:lnSpc>
                          <a:spcPct val="107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Lobo lobito</a:t>
                      </a:r>
                    </a:p>
                    <a:p>
                      <a:pPr>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dirty="0">
                          <a:effectLst/>
                        </a:rPr>
                        <a:t> Grupal y individual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2038295004"/>
                  </a:ext>
                </a:extLst>
              </a:tr>
              <a:tr h="2781300">
                <a:tc>
                  <a:txBody>
                    <a:bodyPr/>
                    <a:lstStyle/>
                    <a:p>
                      <a:pPr marL="71755" marR="71755">
                        <a:lnSpc>
                          <a:spcPct val="107000"/>
                        </a:lnSpc>
                        <a:spcAft>
                          <a:spcPts val="800"/>
                        </a:spcAft>
                      </a:pPr>
                      <a:r>
                        <a:rPr lang="es-MX" sz="1600" dirty="0">
                          <a:effectLst/>
                        </a:rPr>
                        <a:t>DESARROLLO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vert="vert270"/>
                </a:tc>
                <a:tc>
                  <a:txBody>
                    <a:bodyPr/>
                    <a:lstStyle/>
                    <a:p>
                      <a:pPr>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 Aros </a:t>
                      </a:r>
                    </a:p>
                    <a:p>
                      <a:pPr>
                        <a:lnSpc>
                          <a:spcPct val="107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Patio </a:t>
                      </a:r>
                    </a:p>
                  </a:txBody>
                  <a:tcPr marL="41383" marR="41383"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600" dirty="0">
                          <a:effectLst/>
                        </a:rPr>
                        <a:t> Grupal y individual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1306178478"/>
                  </a:ext>
                </a:extLst>
              </a:tr>
              <a:tr h="2177991">
                <a:tc>
                  <a:txBody>
                    <a:bodyPr/>
                    <a:lstStyle/>
                    <a:p>
                      <a:pPr marL="71755" marR="71755">
                        <a:lnSpc>
                          <a:spcPct val="107000"/>
                        </a:lnSpc>
                        <a:spcAft>
                          <a:spcPts val="800"/>
                        </a:spcAft>
                      </a:pPr>
                      <a:r>
                        <a:rPr lang="es-MX" sz="1600">
                          <a:effectLst/>
                        </a:rPr>
                        <a:t>CIERRE</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vert="vert270"/>
                </a:tc>
                <a:tc>
                  <a:txBody>
                    <a:bodyPr/>
                    <a:lstStyle/>
                    <a:p>
                      <a:pPr>
                        <a:lnSpc>
                          <a:spcPct val="107000"/>
                        </a:lnSpc>
                        <a:spcAft>
                          <a:spcPts val="800"/>
                        </a:spcAft>
                      </a:pPr>
                      <a:r>
                        <a:rPr lang="es-MX" sz="1800" b="0" i="0" kern="1200" dirty="0">
                          <a:solidFill>
                            <a:schemeClr val="dk1"/>
                          </a:solidFill>
                          <a:effectLst/>
                          <a:latin typeface="+mn-lt"/>
                          <a:ea typeface="+mn-ea"/>
                          <a:cs typeface="+mn-cs"/>
                        </a:rPr>
                        <a:t>colocarse dentro de su aro, imaginando que es su casita para descansar. Localicen con sus manos en el pecho el latido de su corazón. recuerdan cómo es que latía nuestro corazón al jugar y que pasa ahora que están sentados después de jugar. Después de escuchar sus respuestas se les recordara que el descanso es importante para que nuestro corazón disminuya sus latidos después de la actividad física y vuelvan a sus actividades.</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a:lnSpc>
                          <a:spcPct val="107000"/>
                        </a:lnSpc>
                        <a:spcAft>
                          <a:spcPts val="800"/>
                        </a:spcAft>
                      </a:pPr>
                      <a:r>
                        <a:rPr lang="es-MX" sz="1600" dirty="0">
                          <a:effectLst/>
                        </a:rPr>
                        <a:t> </a:t>
                      </a:r>
                    </a:p>
                    <a:p>
                      <a:pPr>
                        <a:lnSpc>
                          <a:spcPct val="107000"/>
                        </a:lnSpc>
                        <a:spcAft>
                          <a:spcPts val="800"/>
                        </a:spcAft>
                      </a:pPr>
                      <a:r>
                        <a:rPr lang="es-MX" sz="1600" dirty="0">
                          <a:effectLst/>
                        </a:rPr>
                        <a:t> Aros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MX" sz="1600" dirty="0">
                          <a:effectLst/>
                        </a:rPr>
                        <a:t> Grupal y individual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1383" marR="41383" marT="0" marB="0"/>
                </a:tc>
                <a:extLst>
                  <a:ext uri="{0D108BD9-81ED-4DB2-BD59-A6C34878D82A}">
                    <a16:rowId xmlns:a16="http://schemas.microsoft.com/office/drawing/2014/main" val="3440955532"/>
                  </a:ext>
                </a:extLst>
              </a:tr>
            </a:tbl>
          </a:graphicData>
        </a:graphic>
      </p:graphicFrame>
      <p:sp>
        <p:nvSpPr>
          <p:cNvPr id="7" name="CuadroTexto 6">
            <a:extLst>
              <a:ext uri="{FF2B5EF4-FFF2-40B4-BE49-F238E27FC236}">
                <a16:creationId xmlns:a16="http://schemas.microsoft.com/office/drawing/2014/main" id="{E9C1B18B-7575-4939-AFFD-EE41269FEFC2}"/>
              </a:ext>
            </a:extLst>
          </p:cNvPr>
          <p:cNvSpPr txBox="1"/>
          <p:nvPr/>
        </p:nvSpPr>
        <p:spPr>
          <a:xfrm>
            <a:off x="3048000" y="1576660"/>
            <a:ext cx="6096000" cy="2862322"/>
          </a:xfrm>
          <a:prstGeom prst="rect">
            <a:avLst/>
          </a:prstGeom>
          <a:noFill/>
        </p:spPr>
        <p:txBody>
          <a:bodyPr wrap="square">
            <a:spAutoFit/>
          </a:bodyPr>
          <a:lstStyle/>
          <a:p>
            <a:r>
              <a:rPr lang="es-MX" b="0" i="0" dirty="0">
                <a:solidFill>
                  <a:srgbClr val="3B3835"/>
                </a:solidFill>
                <a:effectLst/>
                <a:latin typeface="Helvetica Neue"/>
              </a:rPr>
              <a:t>Cuestionar a los alumnos para que trabajen de forma individual: ¿Quién puede? - Girar el aro con el cuello, con las manos, con los pies. - Rodar el aro hacia diferentes direcciones. - Desplazarse rodando un aro. - Rodar el aro y correr para ganarle. - Lanzar el aro en forma vertical tratar de atraparlo con las dos manos. - Lanzar el aro en forma vertical y tratar de atraparlo con una mano. - Lanzar el aro en forma horizontal y tratar de atraparlo con dos manos. - Lanzar el aro en forma horizontal y tratar de atraparlo con una sola mano.</a:t>
            </a:r>
            <a:endParaRPr lang="es-MX" dirty="0"/>
          </a:p>
        </p:txBody>
      </p:sp>
      <p:sp>
        <p:nvSpPr>
          <p:cNvPr id="8" name="CuadroTexto 7">
            <a:extLst>
              <a:ext uri="{FF2B5EF4-FFF2-40B4-BE49-F238E27FC236}">
                <a16:creationId xmlns:a16="http://schemas.microsoft.com/office/drawing/2014/main" id="{45EF5D7B-CF42-48CA-98F0-1EE17EF4A095}"/>
              </a:ext>
            </a:extLst>
          </p:cNvPr>
          <p:cNvSpPr txBox="1"/>
          <p:nvPr/>
        </p:nvSpPr>
        <p:spPr>
          <a:xfrm>
            <a:off x="495300" y="552381"/>
            <a:ext cx="685800" cy="5632311"/>
          </a:xfrm>
          <a:prstGeom prst="rect">
            <a:avLst/>
          </a:prstGeom>
          <a:noFill/>
        </p:spPr>
        <p:txBody>
          <a:bodyPr wrap="square" rtlCol="0">
            <a:spAutoFit/>
          </a:bodyPr>
          <a:lstStyle/>
          <a:p>
            <a:r>
              <a:rPr lang="es-MX" sz="3600" dirty="0">
                <a:latin typeface="Elephant" panose="02020904090505020303" pitchFamily="18" charset="0"/>
              </a:rPr>
              <a:t>MO</a:t>
            </a:r>
          </a:p>
          <a:p>
            <a:r>
              <a:rPr lang="es-MX" sz="3600" dirty="0">
                <a:latin typeface="Elephant" panose="02020904090505020303" pitchFamily="18" charset="0"/>
              </a:rPr>
              <a:t>V</a:t>
            </a:r>
          </a:p>
          <a:p>
            <a:r>
              <a:rPr lang="es-MX" sz="3600" dirty="0">
                <a:latin typeface="Elephant" panose="02020904090505020303" pitchFamily="18" charset="0"/>
              </a:rPr>
              <a:t>I</a:t>
            </a:r>
          </a:p>
          <a:p>
            <a:r>
              <a:rPr lang="es-MX" sz="3600" dirty="0">
                <a:latin typeface="Elephant" panose="02020904090505020303" pitchFamily="18" charset="0"/>
              </a:rPr>
              <a:t>M</a:t>
            </a:r>
          </a:p>
          <a:p>
            <a:r>
              <a:rPr lang="es-MX" sz="3600" dirty="0">
                <a:latin typeface="Elephant" panose="02020904090505020303" pitchFamily="18" charset="0"/>
              </a:rPr>
              <a:t>I</a:t>
            </a:r>
          </a:p>
          <a:p>
            <a:r>
              <a:rPr lang="es-MX" sz="3600" dirty="0">
                <a:latin typeface="Elephant" panose="02020904090505020303" pitchFamily="18" charset="0"/>
              </a:rPr>
              <a:t>E</a:t>
            </a:r>
          </a:p>
          <a:p>
            <a:r>
              <a:rPr lang="es-MX" sz="3600" dirty="0">
                <a:latin typeface="Elephant" panose="02020904090505020303" pitchFamily="18" charset="0"/>
              </a:rPr>
              <a:t>N</a:t>
            </a:r>
          </a:p>
          <a:p>
            <a:r>
              <a:rPr lang="es-MX" sz="3600" dirty="0">
                <a:latin typeface="Elephant" panose="02020904090505020303" pitchFamily="18" charset="0"/>
              </a:rPr>
              <a:t>T</a:t>
            </a:r>
          </a:p>
          <a:p>
            <a:r>
              <a:rPr lang="es-MX" sz="3600" dirty="0">
                <a:latin typeface="Elephant" panose="02020904090505020303" pitchFamily="18" charset="0"/>
              </a:rPr>
              <a:t>O</a:t>
            </a:r>
          </a:p>
        </p:txBody>
      </p:sp>
    </p:spTree>
    <p:extLst>
      <p:ext uri="{BB962C8B-B14F-4D97-AF65-F5344CB8AC3E}">
        <p14:creationId xmlns:p14="http://schemas.microsoft.com/office/powerpoint/2010/main" val="2088662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a:p>
        </p:txBody>
      </p:sp>
      <p:sp>
        <p:nvSpPr>
          <p:cNvPr id="3" name="Subtítulo 2"/>
          <p:cNvSpPr>
            <a:spLocks noGrp="1"/>
          </p:cNvSpPr>
          <p:nvPr>
            <p:ph type="subTitle" idx="1"/>
          </p:nvPr>
        </p:nvSpPr>
        <p:spPr/>
        <p:txBody>
          <a:bodyPr/>
          <a:lstStyle/>
          <a:p>
            <a:r>
              <a:rPr lang="es-MX" dirty="0"/>
              <a:t>n</a:t>
            </a:r>
          </a:p>
        </p:txBody>
      </p:sp>
      <p:pic>
        <p:nvPicPr>
          <p:cNvPr id="4" name="Imagen 3"/>
          <p:cNvPicPr>
            <a:picLocks noChangeAspect="1"/>
          </p:cNvPicPr>
          <p:nvPr/>
        </p:nvPicPr>
        <p:blipFill>
          <a:blip r:embed="rId2"/>
          <a:stretch>
            <a:fillRect/>
          </a:stretch>
        </p:blipFill>
        <p:spPr>
          <a:xfrm>
            <a:off x="0" y="0"/>
            <a:ext cx="12192000" cy="6858000"/>
          </a:xfrm>
          <a:prstGeom prst="rect">
            <a:avLst/>
          </a:prstGeom>
        </p:spPr>
      </p:pic>
      <p:graphicFrame>
        <p:nvGraphicFramePr>
          <p:cNvPr id="5" name="Tabla 4"/>
          <p:cNvGraphicFramePr>
            <a:graphicFrameLocks noGrp="1"/>
          </p:cNvGraphicFramePr>
          <p:nvPr>
            <p:extLst>
              <p:ext uri="{D42A27DB-BD31-4B8C-83A1-F6EECF244321}">
                <p14:modId xmlns:p14="http://schemas.microsoft.com/office/powerpoint/2010/main" val="1943144021"/>
              </p:ext>
            </p:extLst>
          </p:nvPr>
        </p:nvGraphicFramePr>
        <p:xfrm>
          <a:off x="1524000" y="280698"/>
          <a:ext cx="10424703" cy="6296604"/>
        </p:xfrm>
        <a:graphic>
          <a:graphicData uri="http://schemas.openxmlformats.org/drawingml/2006/table">
            <a:tbl>
              <a:tblPr firstRow="1" bandRow="1">
                <a:tableStyleId>{5C22544A-7EE6-4342-B048-85BDC9FD1C3A}</a:tableStyleId>
              </a:tblPr>
              <a:tblGrid>
                <a:gridCol w="2043114">
                  <a:extLst>
                    <a:ext uri="{9D8B030D-6E8A-4147-A177-3AD203B41FA5}">
                      <a16:colId xmlns:a16="http://schemas.microsoft.com/office/drawing/2014/main" val="3099524008"/>
                    </a:ext>
                  </a:extLst>
                </a:gridCol>
                <a:gridCol w="1431787">
                  <a:extLst>
                    <a:ext uri="{9D8B030D-6E8A-4147-A177-3AD203B41FA5}">
                      <a16:colId xmlns:a16="http://schemas.microsoft.com/office/drawing/2014/main" val="4099605266"/>
                    </a:ext>
                  </a:extLst>
                </a:gridCol>
                <a:gridCol w="3474901">
                  <a:extLst>
                    <a:ext uri="{9D8B030D-6E8A-4147-A177-3AD203B41FA5}">
                      <a16:colId xmlns:a16="http://schemas.microsoft.com/office/drawing/2014/main" val="823424117"/>
                    </a:ext>
                  </a:extLst>
                </a:gridCol>
                <a:gridCol w="3474901">
                  <a:extLst>
                    <a:ext uri="{9D8B030D-6E8A-4147-A177-3AD203B41FA5}">
                      <a16:colId xmlns:a16="http://schemas.microsoft.com/office/drawing/2014/main" val="3071373398"/>
                    </a:ext>
                  </a:extLst>
                </a:gridCol>
              </a:tblGrid>
              <a:tr h="328902">
                <a:tc gridSpan="4">
                  <a:txBody>
                    <a:bodyPr/>
                    <a:lstStyle/>
                    <a:p>
                      <a:pPr algn="ctr"/>
                      <a:r>
                        <a:rPr lang="es-MX" sz="1400" dirty="0">
                          <a:latin typeface="Century Gothic" panose="020B0502020202020204" pitchFamily="34" charset="0"/>
                        </a:rPr>
                        <a:t>Educación Física. Preescolar</a:t>
                      </a:r>
                    </a:p>
                  </a:txBody>
                  <a:tcPr/>
                </a:tc>
                <a:tc hMerge="1">
                  <a:txBody>
                    <a:bodyPr/>
                    <a:lstStyle/>
                    <a:p>
                      <a:endParaRPr lang="es-MX"/>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2733877887"/>
                  </a:ext>
                </a:extLst>
              </a:tr>
              <a:tr h="838024">
                <a:tc gridSpan="2">
                  <a:txBody>
                    <a:bodyPr/>
                    <a:lstStyle/>
                    <a:p>
                      <a:pPr algn="ctr"/>
                      <a:r>
                        <a:rPr lang="es-MX" sz="1400" b="1" dirty="0">
                          <a:latin typeface="Century Gothic" panose="020B0502020202020204" pitchFamily="34" charset="0"/>
                        </a:rPr>
                        <a:t>Organizador</a:t>
                      </a:r>
                      <a:r>
                        <a:rPr lang="es-MX" sz="1400" b="1" baseline="0" dirty="0">
                          <a:latin typeface="Century Gothic" panose="020B0502020202020204" pitchFamily="34" charset="0"/>
                        </a:rPr>
                        <a:t> curricular 1:</a:t>
                      </a:r>
                    </a:p>
                    <a:p>
                      <a:pPr algn="ctr"/>
                      <a:r>
                        <a:rPr lang="es-MX" sz="1400" baseline="0" dirty="0">
                          <a:latin typeface="Century Gothic" panose="020B0502020202020204" pitchFamily="34" charset="0"/>
                        </a:rPr>
                        <a:t>Competencia motriz </a:t>
                      </a:r>
                      <a:endParaRPr lang="es-MX" sz="1400" dirty="0">
                        <a:latin typeface="Century Gothic" panose="020B0502020202020204" pitchFamily="34" charset="0"/>
                      </a:endParaRPr>
                    </a:p>
                  </a:txBody>
                  <a:tcPr/>
                </a:tc>
                <a:tc hMerge="1">
                  <a:txBody>
                    <a:bodyPr/>
                    <a:lstStyle/>
                    <a:p>
                      <a:endParaRPr lang="es-MX"/>
                    </a:p>
                  </a:txBody>
                  <a:tcPr/>
                </a:tc>
                <a:tc>
                  <a:txBody>
                    <a:bodyPr/>
                    <a:lstStyle/>
                    <a:p>
                      <a:pPr algn="ctr"/>
                      <a:r>
                        <a:rPr lang="es-MX" sz="1400" b="1" dirty="0">
                          <a:latin typeface="Century Gothic" panose="020B0502020202020204" pitchFamily="34" charset="0"/>
                        </a:rPr>
                        <a:t>Organizador curricular 2:</a:t>
                      </a:r>
                    </a:p>
                    <a:p>
                      <a:pPr algn="ctr"/>
                      <a:r>
                        <a:rPr lang="es-MX" sz="1400" dirty="0">
                          <a:latin typeface="Century Gothic" panose="020B0502020202020204" pitchFamily="34" charset="0"/>
                        </a:rPr>
                        <a:t>Desarrollo de la motricidad</a:t>
                      </a:r>
                    </a:p>
                  </a:txBody>
                  <a:tcPr/>
                </a:tc>
                <a:tc>
                  <a:txBody>
                    <a:bodyPr/>
                    <a:lstStyle/>
                    <a:p>
                      <a:pPr algn="ctr"/>
                      <a:r>
                        <a:rPr lang="es-MX" sz="1400" b="1" dirty="0">
                          <a:latin typeface="Century Gothic" panose="020B0502020202020204" pitchFamily="34" charset="0"/>
                        </a:rPr>
                        <a:t>Aprendizaje esperado:</a:t>
                      </a:r>
                    </a:p>
                    <a:p>
                      <a:pPr algn="just"/>
                      <a:r>
                        <a:rPr lang="es-MX" sz="1400" dirty="0">
                          <a:latin typeface="Century Gothic" panose="020B0502020202020204" pitchFamily="34" charset="0"/>
                        </a:rPr>
                        <a:t>Realiza movimientos de locomoción, manipulación y estabilidad, por medio de juegos individuales y colectivos</a:t>
                      </a:r>
                    </a:p>
                  </a:txBody>
                  <a:tcPr/>
                </a:tc>
                <a:extLst>
                  <a:ext uri="{0D108BD9-81ED-4DB2-BD59-A6C34878D82A}">
                    <a16:rowId xmlns:a16="http://schemas.microsoft.com/office/drawing/2014/main" val="4008741193"/>
                  </a:ext>
                </a:extLst>
              </a:tr>
              <a:tr h="459562">
                <a:tc gridSpan="2">
                  <a:txBody>
                    <a:bodyPr/>
                    <a:lstStyle/>
                    <a:p>
                      <a:pPr algn="ctr"/>
                      <a:r>
                        <a:rPr lang="es-MX" sz="1400" b="1" dirty="0">
                          <a:latin typeface="Century Gothic" panose="020B0502020202020204" pitchFamily="34" charset="0"/>
                        </a:rPr>
                        <a:t>Materiales:</a:t>
                      </a:r>
                    </a:p>
                  </a:txBody>
                  <a:tcPr/>
                </a:tc>
                <a:tc hMerge="1">
                  <a:txBody>
                    <a:bodyPr/>
                    <a:lstStyle/>
                    <a:p>
                      <a:endParaRPr lang="es-MX"/>
                    </a:p>
                  </a:txBody>
                  <a:tcPr/>
                </a:tc>
                <a:tc>
                  <a:txBody>
                    <a:bodyPr/>
                    <a:lstStyle/>
                    <a:p>
                      <a:pPr algn="ctr"/>
                      <a:r>
                        <a:rPr lang="es-MX" sz="1400" b="1" dirty="0">
                          <a:latin typeface="Century Gothic" panose="020B0502020202020204" pitchFamily="34" charset="0"/>
                        </a:rPr>
                        <a:t>Organización:</a:t>
                      </a:r>
                    </a:p>
                    <a:p>
                      <a:pPr algn="ctr"/>
                      <a:r>
                        <a:rPr lang="es-MX" sz="1400" b="0" dirty="0">
                          <a:latin typeface="Century Gothic" panose="020B0502020202020204" pitchFamily="34" charset="0"/>
                        </a:rPr>
                        <a:t>Grupal</a:t>
                      </a:r>
                    </a:p>
                  </a:txBody>
                  <a:tcPr/>
                </a:tc>
                <a:tc>
                  <a:txBody>
                    <a:bodyPr/>
                    <a:lstStyle/>
                    <a:p>
                      <a:pPr algn="ctr"/>
                      <a:r>
                        <a:rPr lang="es-MX" sz="1400" b="1" dirty="0">
                          <a:latin typeface="Century Gothic" panose="020B0502020202020204" pitchFamily="34" charset="0"/>
                        </a:rPr>
                        <a:t>Tiempo:</a:t>
                      </a:r>
                    </a:p>
                    <a:p>
                      <a:pPr algn="ctr"/>
                      <a:r>
                        <a:rPr lang="es-MX" sz="1400" b="0" dirty="0">
                          <a:latin typeface="Century Gothic" panose="020B0502020202020204" pitchFamily="34" charset="0"/>
                        </a:rPr>
                        <a:t>35</a:t>
                      </a:r>
                      <a:r>
                        <a:rPr lang="es-MX" sz="1400" b="0" baseline="0" dirty="0">
                          <a:latin typeface="Century Gothic" panose="020B0502020202020204" pitchFamily="34" charset="0"/>
                        </a:rPr>
                        <a:t> min</a:t>
                      </a:r>
                      <a:endParaRPr lang="es-MX" sz="1400" b="0" dirty="0">
                        <a:latin typeface="Century Gothic" panose="020B0502020202020204" pitchFamily="34" charset="0"/>
                      </a:endParaRPr>
                    </a:p>
                  </a:txBody>
                  <a:tcPr/>
                </a:tc>
                <a:extLst>
                  <a:ext uri="{0D108BD9-81ED-4DB2-BD59-A6C34878D82A}">
                    <a16:rowId xmlns:a16="http://schemas.microsoft.com/office/drawing/2014/main" val="3852938228"/>
                  </a:ext>
                </a:extLst>
              </a:tr>
              <a:tr h="328902">
                <a:tc gridSpan="4">
                  <a:txBody>
                    <a:bodyPr/>
                    <a:lstStyle/>
                    <a:p>
                      <a:pPr algn="ctr"/>
                      <a:r>
                        <a:rPr lang="es-MX" sz="1400" dirty="0">
                          <a:latin typeface="Century Gothic" panose="020B0502020202020204" pitchFamily="34" charset="0"/>
                        </a:rPr>
                        <a:t>Estaciones</a:t>
                      </a:r>
                      <a:r>
                        <a:rPr lang="es-MX" sz="1400" baseline="0" dirty="0">
                          <a:latin typeface="Century Gothic" panose="020B0502020202020204" pitchFamily="34" charset="0"/>
                        </a:rPr>
                        <a:t> Divertidas.</a:t>
                      </a:r>
                      <a:endParaRPr lang="es-MX" sz="1400" dirty="0">
                        <a:latin typeface="Century Gothic" panose="020B0502020202020204" pitchFamily="34" charset="0"/>
                      </a:endParaRPr>
                    </a:p>
                  </a:txBody>
                  <a:tcPr/>
                </a:tc>
                <a:tc hMerge="1">
                  <a:txBody>
                    <a:bodyPr/>
                    <a:lstStyle/>
                    <a:p>
                      <a:endParaRPr lang="es-MX"/>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110678132"/>
                  </a:ext>
                </a:extLst>
              </a:tr>
              <a:tr h="892090">
                <a:tc>
                  <a:txBody>
                    <a:bodyPr/>
                    <a:lstStyle/>
                    <a:p>
                      <a:pPr algn="ctr"/>
                      <a:r>
                        <a:rPr lang="es-MX" sz="1400" b="1" dirty="0">
                          <a:latin typeface="Century Gothic" panose="020B0502020202020204" pitchFamily="34" charset="0"/>
                        </a:rPr>
                        <a:t>Inicio:</a:t>
                      </a:r>
                    </a:p>
                  </a:txBody>
                  <a:tcPr/>
                </a:tc>
                <a:tc gridSpan="3">
                  <a:txBody>
                    <a:bodyPr/>
                    <a:lstStyle/>
                    <a:p>
                      <a:pPr algn="l" defTabSz="914400" rtl="0" eaLnBrk="1" latinLnBrk="0" hangingPunct="1"/>
                      <a:r>
                        <a:rPr lang="es-MX" sz="1400" kern="1200" dirty="0">
                          <a:solidFill>
                            <a:schemeClr val="dk1"/>
                          </a:solidFill>
                          <a:latin typeface="Century Gothic" panose="020B0502020202020204" pitchFamily="34" charset="0"/>
                          <a:ea typeface="+mn-ea"/>
                          <a:cs typeface="+mn-cs"/>
                        </a:rPr>
                        <a:t>Pondrá en orden por tamaños, observara  y escuchara sobre las indicaciones del circuito </a:t>
                      </a:r>
                    </a:p>
                    <a:p>
                      <a:pPr algn="l" defTabSz="914400" rtl="0" eaLnBrk="1" latinLnBrk="0" hangingPunct="1"/>
                      <a:r>
                        <a:rPr lang="es-MX" sz="1400" kern="1200" dirty="0">
                          <a:solidFill>
                            <a:schemeClr val="dk1"/>
                          </a:solidFill>
                          <a:latin typeface="Century Gothic" panose="020B0502020202020204" pitchFamily="34" charset="0"/>
                          <a:ea typeface="+mn-ea"/>
                          <a:cs typeface="+mn-cs"/>
                        </a:rPr>
                        <a:t>Escuchara las reglas indicadas en cada rincón </a:t>
                      </a:r>
                    </a:p>
                    <a:p>
                      <a:pPr algn="l" defTabSz="914400" rtl="0" eaLnBrk="1" latinLnBrk="0" hangingPunct="1"/>
                      <a:r>
                        <a:rPr lang="es-MX" sz="1400" kern="1200" dirty="0">
                          <a:solidFill>
                            <a:schemeClr val="dk1"/>
                          </a:solidFill>
                          <a:latin typeface="Century Gothic" panose="020B0502020202020204" pitchFamily="34" charset="0"/>
                          <a:ea typeface="+mn-ea"/>
                          <a:cs typeface="+mn-cs"/>
                        </a:rPr>
                        <a:t>Observan que elementos se van a utilizar en cada uno </a:t>
                      </a:r>
                    </a:p>
                    <a:p>
                      <a:pPr algn="l"/>
                      <a:endParaRPr lang="es-MX" dirty="0"/>
                    </a:p>
                  </a:txBody>
                  <a:tcPr/>
                </a:tc>
                <a:tc hMerge="1">
                  <a:txBody>
                    <a:bodyPr/>
                    <a:lstStyle/>
                    <a:p>
                      <a:pPr algn="ctr"/>
                      <a:endParaRPr lang="es-MX" sz="1400" dirty="0">
                        <a:latin typeface="Century Gothic" panose="020B0502020202020204" pitchFamily="34" charset="0"/>
                      </a:endParaRPr>
                    </a:p>
                  </a:txBody>
                  <a:tcPr/>
                </a:tc>
                <a:tc hMerge="1">
                  <a:txBody>
                    <a:bodyPr/>
                    <a:lstStyle/>
                    <a:p>
                      <a:endParaRPr lang="es-MX" dirty="0"/>
                    </a:p>
                  </a:txBody>
                  <a:tcPr/>
                </a:tc>
                <a:extLst>
                  <a:ext uri="{0D108BD9-81ED-4DB2-BD59-A6C34878D82A}">
                    <a16:rowId xmlns:a16="http://schemas.microsoft.com/office/drawing/2014/main" val="3439136329"/>
                  </a:ext>
                </a:extLst>
              </a:tr>
              <a:tr h="1784180">
                <a:tc>
                  <a:txBody>
                    <a:bodyPr/>
                    <a:lstStyle/>
                    <a:p>
                      <a:pPr algn="ctr"/>
                      <a:r>
                        <a:rPr lang="es-MX" sz="1400" b="1" dirty="0">
                          <a:latin typeface="Century Gothic" panose="020B0502020202020204" pitchFamily="34" charset="0"/>
                        </a:rPr>
                        <a:t>Desarrollo:</a:t>
                      </a:r>
                    </a:p>
                  </a:txBody>
                  <a:tcPr/>
                </a:tc>
                <a:tc gridSpan="3">
                  <a:txBody>
                    <a:bodyPr/>
                    <a:lstStyle/>
                    <a:p>
                      <a:pPr marL="342900" indent="-342900" algn="ctr">
                        <a:buAutoNum type="arabicPeriod"/>
                      </a:pPr>
                      <a:r>
                        <a:rPr lang="es-MX" sz="1400" b="1" dirty="0">
                          <a:latin typeface="Century Gothic" panose="020B0502020202020204" pitchFamily="34" charset="0"/>
                        </a:rPr>
                        <a:t>Lanzamientos de pelotas</a:t>
                      </a:r>
                      <a:r>
                        <a:rPr lang="es-MX" sz="1400" dirty="0">
                          <a:latin typeface="Century Gothic" panose="020B0502020202020204" pitchFamily="34" charset="0"/>
                        </a:rPr>
                        <a:t>:</a:t>
                      </a:r>
                      <a:r>
                        <a:rPr lang="es-MX" sz="1400" baseline="0" dirty="0">
                          <a:latin typeface="Century Gothic" panose="020B0502020202020204" pitchFamily="34" charset="0"/>
                        </a:rPr>
                        <a:t> </a:t>
                      </a:r>
                      <a:r>
                        <a:rPr lang="es-MX" sz="1400" dirty="0">
                          <a:latin typeface="Century Gothic" panose="020B0502020202020204" pitchFamily="34" charset="0"/>
                        </a:rPr>
                        <a:t>Lanza</a:t>
                      </a:r>
                      <a:r>
                        <a:rPr lang="es-MX" sz="1400" baseline="0" dirty="0">
                          <a:latin typeface="Century Gothic" panose="020B0502020202020204" pitchFamily="34" charset="0"/>
                        </a:rPr>
                        <a:t> </a:t>
                      </a:r>
                      <a:r>
                        <a:rPr lang="es-MX" sz="1400" dirty="0">
                          <a:latin typeface="Century Gothic" panose="020B0502020202020204" pitchFamily="34" charset="0"/>
                        </a:rPr>
                        <a:t>una pelota de ping </a:t>
                      </a:r>
                      <a:r>
                        <a:rPr lang="es-MX" sz="1400" dirty="0" err="1">
                          <a:latin typeface="Century Gothic" panose="020B0502020202020204" pitchFamily="34" charset="0"/>
                        </a:rPr>
                        <a:t>pong</a:t>
                      </a:r>
                      <a:r>
                        <a:rPr lang="es-MX" sz="1400" dirty="0">
                          <a:latin typeface="Century Gothic" panose="020B0502020202020204" pitchFamily="34" charset="0"/>
                        </a:rPr>
                        <a:t> o tenis a una cesta, a unos 4 </a:t>
                      </a:r>
                      <a:r>
                        <a:rPr lang="es-MX" sz="1400" dirty="0" err="1">
                          <a:latin typeface="Century Gothic" panose="020B0502020202020204" pitchFamily="34" charset="0"/>
                        </a:rPr>
                        <a:t>ó</a:t>
                      </a:r>
                      <a:r>
                        <a:rPr lang="es-MX" sz="1400" dirty="0">
                          <a:latin typeface="Century Gothic" panose="020B0502020202020204" pitchFamily="34" charset="0"/>
                        </a:rPr>
                        <a:t> 5 metros, mientras saltan. Un miembro del grupo es elegido para lanzar varias bolas en la cesta mientras se balancea o salta.</a:t>
                      </a:r>
                    </a:p>
                    <a:p>
                      <a:pPr marL="0" indent="0" algn="ctr">
                        <a:buNone/>
                      </a:pPr>
                      <a:r>
                        <a:rPr lang="es-MX" sz="1400" b="1" dirty="0">
                          <a:latin typeface="Century Gothic" panose="020B0502020202020204" pitchFamily="34" charset="0"/>
                        </a:rPr>
                        <a:t> 2. Encontrar parejas de objetos</a:t>
                      </a:r>
                      <a:r>
                        <a:rPr lang="es-MX" sz="1400" b="0" dirty="0">
                          <a:latin typeface="Century Gothic" panose="020B0502020202020204" pitchFamily="34" charset="0"/>
                        </a:rPr>
                        <a:t>: Encuentra</a:t>
                      </a:r>
                      <a:r>
                        <a:rPr lang="es-MX" sz="1400" b="0" baseline="0" dirty="0">
                          <a:latin typeface="Century Gothic" panose="020B0502020202020204" pitchFamily="34" charset="0"/>
                        </a:rPr>
                        <a:t> parejas del mismo objeto</a:t>
                      </a:r>
                      <a:r>
                        <a:rPr lang="es-MX" sz="1400" b="1" baseline="0" dirty="0">
                          <a:latin typeface="Century Gothic" panose="020B0502020202020204" pitchFamily="34" charset="0"/>
                        </a:rPr>
                        <a:t>, </a:t>
                      </a:r>
                      <a:r>
                        <a:rPr lang="es-MX" sz="1400" b="0" baseline="0" dirty="0">
                          <a:latin typeface="Century Gothic" panose="020B0502020202020204" pitchFamily="34" charset="0"/>
                        </a:rPr>
                        <a:t>dentro</a:t>
                      </a:r>
                      <a:r>
                        <a:rPr lang="es-MX" sz="1400" b="1" baseline="0" dirty="0">
                          <a:latin typeface="Century Gothic" panose="020B0502020202020204" pitchFamily="34" charset="0"/>
                        </a:rPr>
                        <a:t> </a:t>
                      </a:r>
                      <a:r>
                        <a:rPr lang="es-MX" sz="1400" dirty="0">
                          <a:latin typeface="Century Gothic" panose="020B0502020202020204" pitchFamily="34" charset="0"/>
                        </a:rPr>
                        <a:t>en un saco, bolsa o caja</a:t>
                      </a:r>
                    </a:p>
                    <a:p>
                      <a:pPr marL="0" indent="0" algn="ctr">
                        <a:buNone/>
                      </a:pPr>
                      <a:r>
                        <a:rPr lang="es-MX" sz="1400" b="1" dirty="0">
                          <a:latin typeface="Century Gothic" panose="020B0502020202020204" pitchFamily="34" charset="0"/>
                        </a:rPr>
                        <a:t>3. Saltos</a:t>
                      </a:r>
                      <a:r>
                        <a:rPr lang="es-MX" sz="1400" dirty="0">
                          <a:latin typeface="Century Gothic" panose="020B0502020202020204" pitchFamily="34" charset="0"/>
                        </a:rPr>
                        <a:t>. Sala sobre los diferentes aros colocado en el suelo</a:t>
                      </a:r>
                    </a:p>
                    <a:p>
                      <a:pPr marL="0" indent="0" algn="ctr">
                        <a:buNone/>
                      </a:pPr>
                      <a:r>
                        <a:rPr lang="es-MX" sz="1400" b="1" dirty="0">
                          <a:latin typeface="Century Gothic" panose="020B0502020202020204" pitchFamily="34" charset="0"/>
                        </a:rPr>
                        <a:t>4. No te caigas</a:t>
                      </a:r>
                      <a:r>
                        <a:rPr lang="es-MX" sz="1400" dirty="0">
                          <a:latin typeface="Century Gothic" panose="020B0502020202020204" pitchFamily="34" charset="0"/>
                        </a:rPr>
                        <a:t>. Camina sobre una cuerda colocada en el suelo sin caminar por otra parte manteniendo el equilibrio.</a:t>
                      </a:r>
                    </a:p>
                    <a:p>
                      <a:pPr marL="0" indent="0" algn="ctr">
                        <a:buNone/>
                      </a:pPr>
                      <a:r>
                        <a:rPr lang="es-MX" sz="1400" b="1" dirty="0">
                          <a:latin typeface="Century Gothic" panose="020B0502020202020204" pitchFamily="34" charset="0"/>
                        </a:rPr>
                        <a:t>5.</a:t>
                      </a:r>
                      <a:r>
                        <a:rPr lang="es-MX" sz="1400" b="1" baseline="0" dirty="0">
                          <a:latin typeface="Century Gothic" panose="020B0502020202020204" pitchFamily="34" charset="0"/>
                        </a:rPr>
                        <a:t> Víbora bailarina</a:t>
                      </a:r>
                      <a:r>
                        <a:rPr lang="es-MX" sz="1400" baseline="0" dirty="0">
                          <a:latin typeface="Century Gothic" panose="020B0502020202020204" pitchFamily="34" charset="0"/>
                        </a:rPr>
                        <a:t>. Pasa bailando a través de las víboras evitando tocarlas .</a:t>
                      </a:r>
                      <a:endParaRPr lang="es-MX" sz="1400" dirty="0">
                        <a:latin typeface="Century Gothic" panose="020B0502020202020204" pitchFamily="34" charset="0"/>
                      </a:endParaRPr>
                    </a:p>
                    <a:p>
                      <a:pPr marL="0" indent="0" algn="ctr">
                        <a:buNone/>
                      </a:pPr>
                      <a:endParaRPr lang="es-MX" sz="1400" dirty="0">
                        <a:latin typeface="Century Gothic" panose="020B0502020202020204" pitchFamily="34" charset="0"/>
                      </a:endParaRPr>
                    </a:p>
                  </a:txBody>
                  <a:tcPr/>
                </a:tc>
                <a:tc hMerge="1">
                  <a:txBody>
                    <a:bodyPr/>
                    <a:lstStyle/>
                    <a:p>
                      <a:pPr marL="0" indent="0" algn="ctr">
                        <a:buNone/>
                      </a:pPr>
                      <a:endParaRPr lang="es-MX" sz="1400" dirty="0">
                        <a:latin typeface="Century Gothic" panose="020B0502020202020204" pitchFamily="34" charset="0"/>
                      </a:endParaRPr>
                    </a:p>
                  </a:txBody>
                  <a:tcPr/>
                </a:tc>
                <a:tc hMerge="1">
                  <a:txBody>
                    <a:bodyPr/>
                    <a:lstStyle/>
                    <a:p>
                      <a:endParaRPr lang="es-MX" dirty="0"/>
                    </a:p>
                  </a:txBody>
                  <a:tcPr/>
                </a:tc>
                <a:extLst>
                  <a:ext uri="{0D108BD9-81ED-4DB2-BD59-A6C34878D82A}">
                    <a16:rowId xmlns:a16="http://schemas.microsoft.com/office/drawing/2014/main" val="2442339765"/>
                  </a:ext>
                </a:extLst>
              </a:tr>
              <a:tr h="648793">
                <a:tc>
                  <a:txBody>
                    <a:bodyPr/>
                    <a:lstStyle/>
                    <a:p>
                      <a:pPr algn="ctr"/>
                      <a:r>
                        <a:rPr lang="es-MX" sz="1400" b="1" dirty="0">
                          <a:latin typeface="Century Gothic" panose="020B0502020202020204" pitchFamily="34" charset="0"/>
                        </a:rPr>
                        <a:t>Cierre: </a:t>
                      </a:r>
                    </a:p>
                  </a:txBody>
                  <a:tcPr/>
                </a:tc>
                <a:tc gridSpan="3">
                  <a:txBody>
                    <a:bodyPr/>
                    <a:lstStyle/>
                    <a:p>
                      <a:pPr marL="0" algn="l" defTabSz="914400" rtl="0" eaLnBrk="1" latinLnBrk="0" hangingPunct="1"/>
                      <a:r>
                        <a:rPr lang="es-MX" sz="1400" kern="1200" dirty="0">
                          <a:solidFill>
                            <a:schemeClr val="dk1"/>
                          </a:solidFill>
                          <a:latin typeface="Century Gothic" panose="020B0502020202020204" pitchFamily="34" charset="0"/>
                          <a:ea typeface="+mn-ea"/>
                          <a:cs typeface="+mn-cs"/>
                        </a:rPr>
                        <a:t>Contesta las siguientes preguntas </a:t>
                      </a:r>
                    </a:p>
                    <a:p>
                      <a:pPr marL="0" algn="l" defTabSz="914400" rtl="0" eaLnBrk="1" latinLnBrk="0" hangingPunct="1"/>
                      <a:r>
                        <a:rPr lang="es-MX" sz="1400" kern="1200" dirty="0">
                          <a:solidFill>
                            <a:schemeClr val="dk1"/>
                          </a:solidFill>
                          <a:latin typeface="Century Gothic" panose="020B0502020202020204" pitchFamily="34" charset="0"/>
                          <a:ea typeface="+mn-ea"/>
                          <a:cs typeface="+mn-cs"/>
                        </a:rPr>
                        <a:t>¿Cómo se sintieron? ¿Se les fue complicado realizar los rincones? </a:t>
                      </a:r>
                    </a:p>
                    <a:p>
                      <a:pPr marL="0" algn="l" defTabSz="914400" rtl="0" eaLnBrk="1" latinLnBrk="0" hangingPunct="1"/>
                      <a:r>
                        <a:rPr lang="es-MX" sz="1400" kern="1200" dirty="0">
                          <a:solidFill>
                            <a:schemeClr val="dk1"/>
                          </a:solidFill>
                          <a:latin typeface="Century Gothic" panose="020B0502020202020204" pitchFamily="34" charset="0"/>
                          <a:ea typeface="+mn-ea"/>
                          <a:cs typeface="+mn-cs"/>
                        </a:rPr>
                        <a:t>Elaboran un dibujo sobre la actividad que les gusto mas  y explicaran el por que </a:t>
                      </a:r>
                    </a:p>
                  </a:txBody>
                  <a:tcPr/>
                </a:tc>
                <a:tc hMerge="1">
                  <a:txBody>
                    <a:bodyPr/>
                    <a:lstStyle/>
                    <a:p>
                      <a:endParaRPr lang="es-MX" sz="1400" dirty="0">
                        <a:latin typeface="Century Gothic" panose="020B0502020202020204" pitchFamily="34" charset="0"/>
                      </a:endParaRPr>
                    </a:p>
                  </a:txBody>
                  <a:tcPr/>
                </a:tc>
                <a:tc hMerge="1">
                  <a:txBody>
                    <a:bodyPr/>
                    <a:lstStyle/>
                    <a:p>
                      <a:endParaRPr lang="es-MX"/>
                    </a:p>
                  </a:txBody>
                  <a:tcPr/>
                </a:tc>
                <a:extLst>
                  <a:ext uri="{0D108BD9-81ED-4DB2-BD59-A6C34878D82A}">
                    <a16:rowId xmlns:a16="http://schemas.microsoft.com/office/drawing/2014/main" val="570352688"/>
                  </a:ext>
                </a:extLst>
              </a:tr>
            </a:tbl>
          </a:graphicData>
        </a:graphic>
      </p:graphicFrame>
      <p:sp>
        <p:nvSpPr>
          <p:cNvPr id="6" name="Rectángulo 5">
            <a:extLst>
              <a:ext uri="{FF2B5EF4-FFF2-40B4-BE49-F238E27FC236}">
                <a16:creationId xmlns:a16="http://schemas.microsoft.com/office/drawing/2014/main" id="{4FED506B-B0B3-4C97-90BA-D6A64F2290F9}"/>
              </a:ext>
            </a:extLst>
          </p:cNvPr>
          <p:cNvSpPr/>
          <p:nvPr/>
        </p:nvSpPr>
        <p:spPr>
          <a:xfrm>
            <a:off x="121649" y="801363"/>
            <a:ext cx="1280703" cy="5255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solidFill>
                  <a:schemeClr val="tx1"/>
                </a:solidFill>
                <a:latin typeface="Elephant" panose="02020904090505020303" pitchFamily="18" charset="0"/>
              </a:rPr>
              <a:t>Formas </a:t>
            </a:r>
          </a:p>
          <a:p>
            <a:pPr algn="ctr"/>
            <a:r>
              <a:rPr lang="es-MX" sz="2000" dirty="0">
                <a:solidFill>
                  <a:schemeClr val="tx1"/>
                </a:solidFill>
                <a:latin typeface="Elephant" panose="02020904090505020303" pitchFamily="18" charset="0"/>
              </a:rPr>
              <a:t>Básicas </a:t>
            </a:r>
          </a:p>
          <a:p>
            <a:pPr algn="ctr"/>
            <a:r>
              <a:rPr lang="es-MX" sz="2000" dirty="0">
                <a:solidFill>
                  <a:schemeClr val="tx1"/>
                </a:solidFill>
                <a:latin typeface="Elephant" panose="02020904090505020303" pitchFamily="18" charset="0"/>
              </a:rPr>
              <a:t>de </a:t>
            </a:r>
          </a:p>
          <a:p>
            <a:pPr algn="ctr"/>
            <a:r>
              <a:rPr lang="es-MX" sz="2000" dirty="0">
                <a:solidFill>
                  <a:schemeClr val="tx1"/>
                </a:solidFill>
                <a:latin typeface="Elephant" panose="02020904090505020303" pitchFamily="18" charset="0"/>
              </a:rPr>
              <a:t>Locomoción</a:t>
            </a:r>
          </a:p>
        </p:txBody>
      </p:sp>
    </p:spTree>
    <p:extLst>
      <p:ext uri="{BB962C8B-B14F-4D97-AF65-F5344CB8AC3E}">
        <p14:creationId xmlns:p14="http://schemas.microsoft.com/office/powerpoint/2010/main" val="615776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8B53929-4987-4DF6-9247-A1F09ACACDE5}"/>
              </a:ext>
            </a:extLst>
          </p:cNvPr>
          <p:cNvPicPr>
            <a:picLocks noChangeAspect="1"/>
          </p:cNvPicPr>
          <p:nvPr/>
        </p:nvPicPr>
        <p:blipFill>
          <a:blip r:embed="rId2"/>
          <a:stretch>
            <a:fillRect/>
          </a:stretch>
        </p:blipFill>
        <p:spPr>
          <a:xfrm>
            <a:off x="0" y="0"/>
            <a:ext cx="12192000" cy="6858000"/>
          </a:xfrm>
          <a:prstGeom prst="rect">
            <a:avLst/>
          </a:prstGeom>
        </p:spPr>
      </p:pic>
      <p:graphicFrame>
        <p:nvGraphicFramePr>
          <p:cNvPr id="5" name="Tabla 4">
            <a:extLst>
              <a:ext uri="{FF2B5EF4-FFF2-40B4-BE49-F238E27FC236}">
                <a16:creationId xmlns:a16="http://schemas.microsoft.com/office/drawing/2014/main" id="{0046F78E-7238-4A62-9A1A-BF54F3814133}"/>
              </a:ext>
            </a:extLst>
          </p:cNvPr>
          <p:cNvGraphicFramePr>
            <a:graphicFrameLocks noGrp="1"/>
          </p:cNvGraphicFramePr>
          <p:nvPr>
            <p:extLst>
              <p:ext uri="{D42A27DB-BD31-4B8C-83A1-F6EECF244321}">
                <p14:modId xmlns:p14="http://schemas.microsoft.com/office/powerpoint/2010/main" val="4203228217"/>
              </p:ext>
            </p:extLst>
          </p:nvPr>
        </p:nvGraphicFramePr>
        <p:xfrm>
          <a:off x="1524000" y="280698"/>
          <a:ext cx="10424703" cy="5756134"/>
        </p:xfrm>
        <a:graphic>
          <a:graphicData uri="http://schemas.openxmlformats.org/drawingml/2006/table">
            <a:tbl>
              <a:tblPr firstRow="1" bandRow="1">
                <a:tableStyleId>{5C22544A-7EE6-4342-B048-85BDC9FD1C3A}</a:tableStyleId>
              </a:tblPr>
              <a:tblGrid>
                <a:gridCol w="2043114">
                  <a:extLst>
                    <a:ext uri="{9D8B030D-6E8A-4147-A177-3AD203B41FA5}">
                      <a16:colId xmlns:a16="http://schemas.microsoft.com/office/drawing/2014/main" val="3099524008"/>
                    </a:ext>
                  </a:extLst>
                </a:gridCol>
                <a:gridCol w="1431787">
                  <a:extLst>
                    <a:ext uri="{9D8B030D-6E8A-4147-A177-3AD203B41FA5}">
                      <a16:colId xmlns:a16="http://schemas.microsoft.com/office/drawing/2014/main" val="4099605266"/>
                    </a:ext>
                  </a:extLst>
                </a:gridCol>
                <a:gridCol w="3474901">
                  <a:extLst>
                    <a:ext uri="{9D8B030D-6E8A-4147-A177-3AD203B41FA5}">
                      <a16:colId xmlns:a16="http://schemas.microsoft.com/office/drawing/2014/main" val="823424117"/>
                    </a:ext>
                  </a:extLst>
                </a:gridCol>
                <a:gridCol w="3474901">
                  <a:extLst>
                    <a:ext uri="{9D8B030D-6E8A-4147-A177-3AD203B41FA5}">
                      <a16:colId xmlns:a16="http://schemas.microsoft.com/office/drawing/2014/main" val="3071373398"/>
                    </a:ext>
                  </a:extLst>
                </a:gridCol>
              </a:tblGrid>
              <a:tr h="328902">
                <a:tc gridSpan="4">
                  <a:txBody>
                    <a:bodyPr/>
                    <a:lstStyle/>
                    <a:p>
                      <a:pPr algn="ctr"/>
                      <a:r>
                        <a:rPr lang="es-MX" sz="1400" dirty="0">
                          <a:latin typeface="Century Gothic" panose="020B0502020202020204" pitchFamily="34" charset="0"/>
                        </a:rPr>
                        <a:t>Educación Física. Preescolar</a:t>
                      </a:r>
                    </a:p>
                  </a:txBody>
                  <a:tcPr/>
                </a:tc>
                <a:tc hMerge="1">
                  <a:txBody>
                    <a:bodyPr/>
                    <a:lstStyle/>
                    <a:p>
                      <a:endParaRPr lang="es-MX"/>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2733877887"/>
                  </a:ext>
                </a:extLst>
              </a:tr>
              <a:tr h="838024">
                <a:tc gridSpan="2">
                  <a:txBody>
                    <a:bodyPr/>
                    <a:lstStyle/>
                    <a:p>
                      <a:pPr algn="ctr"/>
                      <a:r>
                        <a:rPr lang="es-MX" sz="1400" b="1" dirty="0">
                          <a:latin typeface="Century Gothic" panose="020B0502020202020204" pitchFamily="34" charset="0"/>
                        </a:rPr>
                        <a:t>Organizador</a:t>
                      </a:r>
                      <a:r>
                        <a:rPr lang="es-MX" sz="1400" b="1" baseline="0" dirty="0">
                          <a:latin typeface="Century Gothic" panose="020B0502020202020204" pitchFamily="34" charset="0"/>
                        </a:rPr>
                        <a:t> curricular 1:</a:t>
                      </a:r>
                    </a:p>
                    <a:p>
                      <a:pPr algn="ctr"/>
                      <a:r>
                        <a:rPr lang="es-MX" sz="1400" baseline="0" dirty="0">
                          <a:latin typeface="Century Gothic" panose="020B0502020202020204" pitchFamily="34" charset="0"/>
                        </a:rPr>
                        <a:t>Competencia motriz </a:t>
                      </a:r>
                      <a:endParaRPr lang="es-MX" sz="1400" dirty="0">
                        <a:latin typeface="Century Gothic" panose="020B0502020202020204" pitchFamily="34" charset="0"/>
                      </a:endParaRPr>
                    </a:p>
                  </a:txBody>
                  <a:tcPr/>
                </a:tc>
                <a:tc hMerge="1">
                  <a:txBody>
                    <a:bodyPr/>
                    <a:lstStyle/>
                    <a:p>
                      <a:endParaRPr lang="es-MX"/>
                    </a:p>
                  </a:txBody>
                  <a:tcPr/>
                </a:tc>
                <a:tc>
                  <a:txBody>
                    <a:bodyPr/>
                    <a:lstStyle/>
                    <a:p>
                      <a:pPr algn="ctr"/>
                      <a:r>
                        <a:rPr lang="es-MX" sz="1400" b="1" dirty="0">
                          <a:latin typeface="Century Gothic" panose="020B0502020202020204" pitchFamily="34" charset="0"/>
                        </a:rPr>
                        <a:t>Organizador curricular 2:</a:t>
                      </a:r>
                    </a:p>
                    <a:p>
                      <a:pPr algn="ctr"/>
                      <a:r>
                        <a:rPr lang="es-MX" sz="1400" dirty="0">
                          <a:latin typeface="Century Gothic" panose="020B0502020202020204" pitchFamily="34" charset="0"/>
                        </a:rPr>
                        <a:t>Desarrollo de la motricidad</a:t>
                      </a:r>
                    </a:p>
                  </a:txBody>
                  <a:tcPr/>
                </a:tc>
                <a:tc>
                  <a:txBody>
                    <a:bodyPr/>
                    <a:lstStyle/>
                    <a:p>
                      <a:pPr algn="ctr"/>
                      <a:r>
                        <a:rPr lang="es-MX" sz="1400" b="1" dirty="0">
                          <a:latin typeface="Century Gothic" panose="020B0502020202020204" pitchFamily="34" charset="0"/>
                        </a:rPr>
                        <a:t>Aprendizaje esperado:</a:t>
                      </a:r>
                    </a:p>
                    <a:p>
                      <a:pPr algn="just"/>
                      <a:r>
                        <a:rPr lang="es-MX" sz="1400" dirty="0">
                          <a:latin typeface="Century Gothic" panose="020B0502020202020204" pitchFamily="34" charset="0"/>
                        </a:rPr>
                        <a:t>Realiza movimientos de locomoción, manipulación y estabilidad, por medio de juegos individuales y colectivos</a:t>
                      </a:r>
                    </a:p>
                  </a:txBody>
                  <a:tcPr/>
                </a:tc>
                <a:extLst>
                  <a:ext uri="{0D108BD9-81ED-4DB2-BD59-A6C34878D82A}">
                    <a16:rowId xmlns:a16="http://schemas.microsoft.com/office/drawing/2014/main" val="4008741193"/>
                  </a:ext>
                </a:extLst>
              </a:tr>
              <a:tr h="459562">
                <a:tc gridSpan="2">
                  <a:txBody>
                    <a:bodyPr/>
                    <a:lstStyle/>
                    <a:p>
                      <a:pPr algn="ctr"/>
                      <a:r>
                        <a:rPr lang="es-MX" sz="1400" b="1" dirty="0">
                          <a:latin typeface="Century Gothic" panose="020B0502020202020204" pitchFamily="34" charset="0"/>
                        </a:rPr>
                        <a:t>Materiales:</a:t>
                      </a:r>
                    </a:p>
                    <a:p>
                      <a:pPr algn="ctr"/>
                      <a:r>
                        <a:rPr lang="es-MX" sz="1400" b="1" dirty="0">
                          <a:latin typeface="Century Gothic" panose="020B0502020202020204" pitchFamily="34" charset="0"/>
                        </a:rPr>
                        <a:t>Video, </a:t>
                      </a:r>
                      <a:r>
                        <a:rPr lang="es-MX" sz="1400" b="1">
                          <a:latin typeface="Century Gothic" panose="020B0502020202020204" pitchFamily="34" charset="0"/>
                        </a:rPr>
                        <a:t>material reciclado </a:t>
                      </a:r>
                    </a:p>
                  </a:txBody>
                  <a:tcPr/>
                </a:tc>
                <a:tc hMerge="1">
                  <a:txBody>
                    <a:bodyPr/>
                    <a:lstStyle/>
                    <a:p>
                      <a:endParaRPr lang="es-MX"/>
                    </a:p>
                  </a:txBody>
                  <a:tcPr/>
                </a:tc>
                <a:tc>
                  <a:txBody>
                    <a:bodyPr/>
                    <a:lstStyle/>
                    <a:p>
                      <a:pPr algn="ctr"/>
                      <a:r>
                        <a:rPr lang="es-MX" sz="1400" b="1" dirty="0">
                          <a:latin typeface="Century Gothic" panose="020B0502020202020204" pitchFamily="34" charset="0"/>
                        </a:rPr>
                        <a:t>Organización:</a:t>
                      </a:r>
                    </a:p>
                    <a:p>
                      <a:pPr algn="ctr"/>
                      <a:r>
                        <a:rPr lang="es-MX" sz="1400" b="0" dirty="0">
                          <a:latin typeface="Century Gothic" panose="020B0502020202020204" pitchFamily="34" charset="0"/>
                        </a:rPr>
                        <a:t>Grupal</a:t>
                      </a:r>
                    </a:p>
                  </a:txBody>
                  <a:tcPr/>
                </a:tc>
                <a:tc>
                  <a:txBody>
                    <a:bodyPr/>
                    <a:lstStyle/>
                    <a:p>
                      <a:pPr algn="ctr"/>
                      <a:r>
                        <a:rPr lang="es-MX" sz="1400" b="1" dirty="0">
                          <a:latin typeface="Century Gothic" panose="020B0502020202020204" pitchFamily="34" charset="0"/>
                        </a:rPr>
                        <a:t>Tiempo:</a:t>
                      </a:r>
                    </a:p>
                    <a:p>
                      <a:pPr algn="ctr"/>
                      <a:r>
                        <a:rPr lang="es-MX" sz="1400" b="0" baseline="0" dirty="0">
                          <a:latin typeface="Century Gothic" panose="020B0502020202020204" pitchFamily="34" charset="0"/>
                        </a:rPr>
                        <a:t>25 min</a:t>
                      </a:r>
                      <a:endParaRPr lang="es-MX" sz="1400" b="0" dirty="0">
                        <a:latin typeface="Century Gothic" panose="020B0502020202020204" pitchFamily="34" charset="0"/>
                      </a:endParaRPr>
                    </a:p>
                  </a:txBody>
                  <a:tcPr/>
                </a:tc>
                <a:extLst>
                  <a:ext uri="{0D108BD9-81ED-4DB2-BD59-A6C34878D82A}">
                    <a16:rowId xmlns:a16="http://schemas.microsoft.com/office/drawing/2014/main" val="3852938228"/>
                  </a:ext>
                </a:extLst>
              </a:tr>
              <a:tr h="328902">
                <a:tc gridSpan="4">
                  <a:txBody>
                    <a:bodyPr/>
                    <a:lstStyle/>
                    <a:p>
                      <a:pPr algn="ctr"/>
                      <a:r>
                        <a:rPr lang="es-MX" sz="1400" dirty="0">
                          <a:latin typeface="Century Gothic" panose="020B0502020202020204" pitchFamily="34" charset="0"/>
                        </a:rPr>
                        <a:t>Estaciones</a:t>
                      </a:r>
                      <a:r>
                        <a:rPr lang="es-MX" sz="1400" baseline="0" dirty="0">
                          <a:latin typeface="Century Gothic" panose="020B0502020202020204" pitchFamily="34" charset="0"/>
                        </a:rPr>
                        <a:t> Divertidas.</a:t>
                      </a:r>
                      <a:endParaRPr lang="es-MX" sz="1400" dirty="0">
                        <a:latin typeface="Century Gothic" panose="020B0502020202020204" pitchFamily="34" charset="0"/>
                      </a:endParaRPr>
                    </a:p>
                  </a:txBody>
                  <a:tcPr/>
                </a:tc>
                <a:tc hMerge="1">
                  <a:txBody>
                    <a:bodyPr/>
                    <a:lstStyle/>
                    <a:p>
                      <a:endParaRPr lang="es-MX"/>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110678132"/>
                  </a:ext>
                </a:extLst>
              </a:tr>
              <a:tr h="892090">
                <a:tc>
                  <a:txBody>
                    <a:bodyPr/>
                    <a:lstStyle/>
                    <a:p>
                      <a:pPr algn="ctr"/>
                      <a:r>
                        <a:rPr lang="es-MX" sz="1400" b="1" dirty="0">
                          <a:latin typeface="Century Gothic" panose="020B0502020202020204" pitchFamily="34" charset="0"/>
                        </a:rPr>
                        <a:t>Inicio:</a:t>
                      </a:r>
                    </a:p>
                  </a:txBody>
                  <a:tcPr/>
                </a:tc>
                <a:tc gridSpan="3">
                  <a:txBody>
                    <a:bodyPr/>
                    <a:lstStyle/>
                    <a:p>
                      <a:pPr algn="l" defTabSz="914400" rtl="0" eaLnBrk="1" latinLnBrk="0" hangingPunct="1"/>
                      <a:r>
                        <a:rPr lang="es-MX" sz="1400" kern="1200" dirty="0">
                          <a:solidFill>
                            <a:schemeClr val="dk1"/>
                          </a:solidFill>
                          <a:latin typeface="Century Gothic" panose="020B0502020202020204" pitchFamily="34" charset="0"/>
                          <a:ea typeface="+mn-ea"/>
                          <a:cs typeface="+mn-cs"/>
                        </a:rPr>
                        <a:t>Observara las diferentes formas que existe la danza en México</a:t>
                      </a:r>
                    </a:p>
                    <a:p>
                      <a:pPr algn="l" defTabSz="914400" rtl="0" eaLnBrk="1" latinLnBrk="0" hangingPunct="1"/>
                      <a:r>
                        <a:rPr lang="es-MX" sz="1400" kern="1200" dirty="0">
                          <a:solidFill>
                            <a:schemeClr val="dk1"/>
                          </a:solidFill>
                          <a:latin typeface="Century Gothic" panose="020B0502020202020204" pitchFamily="34" charset="0"/>
                          <a:ea typeface="+mn-ea"/>
                          <a:cs typeface="+mn-cs"/>
                        </a:rPr>
                        <a:t>Mencionara cual danza ha observado </a:t>
                      </a:r>
                    </a:p>
                    <a:p>
                      <a:pPr algn="l" defTabSz="914400" rtl="0" eaLnBrk="1" latinLnBrk="0" hangingPunct="1"/>
                      <a:r>
                        <a:rPr lang="es-MX" sz="1400" kern="1200" dirty="0">
                          <a:solidFill>
                            <a:schemeClr val="dk1"/>
                          </a:solidFill>
                          <a:latin typeface="Century Gothic" panose="020B0502020202020204" pitchFamily="34" charset="0"/>
                          <a:ea typeface="+mn-ea"/>
                          <a:cs typeface="+mn-cs"/>
                        </a:rPr>
                        <a:t>Elige cual danza le gustaría hacer </a:t>
                      </a:r>
                    </a:p>
                  </a:txBody>
                  <a:tcPr/>
                </a:tc>
                <a:tc hMerge="1">
                  <a:txBody>
                    <a:bodyPr/>
                    <a:lstStyle/>
                    <a:p>
                      <a:pPr algn="ctr"/>
                      <a:endParaRPr lang="es-MX" sz="1400" dirty="0">
                        <a:latin typeface="Century Gothic" panose="020B0502020202020204" pitchFamily="34" charset="0"/>
                      </a:endParaRPr>
                    </a:p>
                  </a:txBody>
                  <a:tcPr/>
                </a:tc>
                <a:tc hMerge="1">
                  <a:txBody>
                    <a:bodyPr/>
                    <a:lstStyle/>
                    <a:p>
                      <a:endParaRPr lang="es-MX" dirty="0"/>
                    </a:p>
                  </a:txBody>
                  <a:tcPr/>
                </a:tc>
                <a:extLst>
                  <a:ext uri="{0D108BD9-81ED-4DB2-BD59-A6C34878D82A}">
                    <a16:rowId xmlns:a16="http://schemas.microsoft.com/office/drawing/2014/main" val="3439136329"/>
                  </a:ext>
                </a:extLst>
              </a:tr>
              <a:tr h="1784180">
                <a:tc>
                  <a:txBody>
                    <a:bodyPr/>
                    <a:lstStyle/>
                    <a:p>
                      <a:pPr algn="ctr"/>
                      <a:r>
                        <a:rPr lang="es-MX" sz="1400" b="1" dirty="0">
                          <a:latin typeface="Century Gothic" panose="020B0502020202020204" pitchFamily="34" charset="0"/>
                        </a:rPr>
                        <a:t>Desarrollo:</a:t>
                      </a:r>
                    </a:p>
                  </a:txBody>
                  <a:tcPr/>
                </a:tc>
                <a:tc gridSpan="3">
                  <a:txBody>
                    <a:bodyPr/>
                    <a:lstStyle/>
                    <a:p>
                      <a:pPr marL="285750" indent="-285750" algn="l">
                        <a:buFont typeface="Arial" panose="020B0604020202020204" pitchFamily="34" charset="0"/>
                        <a:buChar char="•"/>
                      </a:pPr>
                      <a:r>
                        <a:rPr lang="es-MX" sz="1600" dirty="0">
                          <a:latin typeface="Century Gothic" panose="020B0502020202020204" pitchFamily="34" charset="0"/>
                        </a:rPr>
                        <a:t>Observa  la vestimenta de la danza tradicional</a:t>
                      </a:r>
                    </a:p>
                    <a:p>
                      <a:pPr marL="285750" indent="-285750" algn="l">
                        <a:buFont typeface="Arial" panose="020B0604020202020204" pitchFamily="34" charset="0"/>
                        <a:buChar char="•"/>
                      </a:pPr>
                      <a:r>
                        <a:rPr lang="es-MX" sz="1600" dirty="0">
                          <a:latin typeface="Century Gothic" panose="020B0502020202020204" pitchFamily="34" charset="0"/>
                        </a:rPr>
                        <a:t>Reflexionan como son los pasos para elaborar la danza </a:t>
                      </a:r>
                    </a:p>
                    <a:p>
                      <a:pPr marL="285750" indent="-285750" algn="l">
                        <a:buFont typeface="Arial" panose="020B0604020202020204" pitchFamily="34" charset="0"/>
                        <a:buChar char="•"/>
                      </a:pPr>
                      <a:r>
                        <a:rPr lang="es-MX" sz="1600" dirty="0">
                          <a:latin typeface="Century Gothic" panose="020B0502020202020204" pitchFamily="34" charset="0"/>
                        </a:rPr>
                        <a:t>Menciona como empezaría para una danza </a:t>
                      </a:r>
                    </a:p>
                    <a:p>
                      <a:pPr marL="285750" indent="-285750" algn="l">
                        <a:buFont typeface="Arial" panose="020B0604020202020204" pitchFamily="34" charset="0"/>
                        <a:buChar char="•"/>
                      </a:pPr>
                      <a:r>
                        <a:rPr lang="es-MX" sz="1600" dirty="0">
                          <a:latin typeface="Century Gothic" panose="020B0502020202020204" pitchFamily="34" charset="0"/>
                        </a:rPr>
                        <a:t>Escucha la música que se usa para bailar la danza </a:t>
                      </a:r>
                    </a:p>
                    <a:p>
                      <a:pPr marL="285750" indent="-285750" algn="l">
                        <a:buFont typeface="Arial" panose="020B0604020202020204" pitchFamily="34" charset="0"/>
                        <a:buChar char="•"/>
                      </a:pPr>
                      <a:r>
                        <a:rPr lang="es-MX" sz="1600" dirty="0">
                          <a:latin typeface="Century Gothic" panose="020B0502020202020204" pitchFamily="34" charset="0"/>
                        </a:rPr>
                        <a:t>Practica los movimientos de dicho baile </a:t>
                      </a:r>
                    </a:p>
                    <a:p>
                      <a:pPr marL="285750" indent="-285750" algn="l">
                        <a:buFont typeface="Arial" panose="020B0604020202020204" pitchFamily="34" charset="0"/>
                        <a:buChar char="•"/>
                      </a:pPr>
                      <a:r>
                        <a:rPr lang="es-MX" sz="1600" dirty="0">
                          <a:latin typeface="Century Gothic" panose="020B0502020202020204" pitchFamily="34" charset="0"/>
                        </a:rPr>
                        <a:t>Elaboran la vestimenta con materiales reciclados y menciona como fue que elaboraron </a:t>
                      </a:r>
                    </a:p>
                  </a:txBody>
                  <a:tcPr/>
                </a:tc>
                <a:tc hMerge="1">
                  <a:txBody>
                    <a:bodyPr/>
                    <a:lstStyle/>
                    <a:p>
                      <a:pPr marL="0" indent="0" algn="ctr">
                        <a:buNone/>
                      </a:pPr>
                      <a:endParaRPr lang="es-MX" sz="1400" dirty="0">
                        <a:latin typeface="Century Gothic" panose="020B0502020202020204" pitchFamily="34" charset="0"/>
                      </a:endParaRPr>
                    </a:p>
                  </a:txBody>
                  <a:tcPr/>
                </a:tc>
                <a:tc hMerge="1">
                  <a:txBody>
                    <a:bodyPr/>
                    <a:lstStyle/>
                    <a:p>
                      <a:endParaRPr lang="es-MX" dirty="0"/>
                    </a:p>
                  </a:txBody>
                  <a:tcPr/>
                </a:tc>
                <a:extLst>
                  <a:ext uri="{0D108BD9-81ED-4DB2-BD59-A6C34878D82A}">
                    <a16:rowId xmlns:a16="http://schemas.microsoft.com/office/drawing/2014/main" val="2442339765"/>
                  </a:ext>
                </a:extLst>
              </a:tr>
              <a:tr h="648793">
                <a:tc>
                  <a:txBody>
                    <a:bodyPr/>
                    <a:lstStyle/>
                    <a:p>
                      <a:pPr algn="ctr"/>
                      <a:r>
                        <a:rPr lang="es-MX" sz="1400" b="1" dirty="0">
                          <a:latin typeface="Century Gothic" panose="020B0502020202020204" pitchFamily="34" charset="0"/>
                        </a:rPr>
                        <a:t>Cierre: </a:t>
                      </a:r>
                    </a:p>
                  </a:txBody>
                  <a:tcPr/>
                </a:tc>
                <a:tc gridSpan="3">
                  <a:txBody>
                    <a:bodyPr/>
                    <a:lstStyle/>
                    <a:p>
                      <a:pPr marL="0" algn="l" defTabSz="914400" rtl="0" eaLnBrk="1" latinLnBrk="0" hangingPunct="1"/>
                      <a:r>
                        <a:rPr lang="es-MX" sz="1400" kern="1200" dirty="0">
                          <a:solidFill>
                            <a:schemeClr val="dk1"/>
                          </a:solidFill>
                          <a:latin typeface="Century Gothic" panose="020B0502020202020204" pitchFamily="34" charset="0"/>
                          <a:ea typeface="+mn-ea"/>
                          <a:cs typeface="+mn-cs"/>
                        </a:rPr>
                        <a:t>Contesta las siguientes preguntas </a:t>
                      </a:r>
                    </a:p>
                    <a:p>
                      <a:pPr marL="0" algn="l" defTabSz="914400" rtl="0" eaLnBrk="1" latinLnBrk="0" hangingPunct="1"/>
                      <a:r>
                        <a:rPr lang="es-MX" sz="1400" kern="1200" dirty="0">
                          <a:solidFill>
                            <a:schemeClr val="dk1"/>
                          </a:solidFill>
                          <a:latin typeface="Century Gothic" panose="020B0502020202020204" pitchFamily="34" charset="0"/>
                          <a:ea typeface="+mn-ea"/>
                          <a:cs typeface="+mn-cs"/>
                        </a:rPr>
                        <a:t>¿Cómo se sintieron? ¿Se les fue complicado realizar los movimientos? </a:t>
                      </a:r>
                    </a:p>
                    <a:p>
                      <a:pPr marL="0" algn="l" defTabSz="914400" rtl="0" eaLnBrk="1" latinLnBrk="0" hangingPunct="1"/>
                      <a:r>
                        <a:rPr lang="es-MX" sz="1400" kern="1200" dirty="0">
                          <a:solidFill>
                            <a:schemeClr val="dk1"/>
                          </a:solidFill>
                          <a:latin typeface="Century Gothic" panose="020B0502020202020204" pitchFamily="34" charset="0"/>
                          <a:ea typeface="+mn-ea"/>
                          <a:cs typeface="+mn-cs"/>
                        </a:rPr>
                        <a:t>Elaboran un dibujo sobre la actividad que les gusto mas  y explicaran el por que </a:t>
                      </a:r>
                    </a:p>
                  </a:txBody>
                  <a:tcPr/>
                </a:tc>
                <a:tc hMerge="1">
                  <a:txBody>
                    <a:bodyPr/>
                    <a:lstStyle/>
                    <a:p>
                      <a:endParaRPr lang="es-MX" sz="1400" dirty="0">
                        <a:latin typeface="Century Gothic" panose="020B0502020202020204" pitchFamily="34" charset="0"/>
                      </a:endParaRPr>
                    </a:p>
                  </a:txBody>
                  <a:tcPr/>
                </a:tc>
                <a:tc hMerge="1">
                  <a:txBody>
                    <a:bodyPr/>
                    <a:lstStyle/>
                    <a:p>
                      <a:endParaRPr lang="es-MX"/>
                    </a:p>
                  </a:txBody>
                  <a:tcPr/>
                </a:tc>
                <a:extLst>
                  <a:ext uri="{0D108BD9-81ED-4DB2-BD59-A6C34878D82A}">
                    <a16:rowId xmlns:a16="http://schemas.microsoft.com/office/drawing/2014/main" val="570352688"/>
                  </a:ext>
                </a:extLst>
              </a:tr>
            </a:tbl>
          </a:graphicData>
        </a:graphic>
      </p:graphicFrame>
      <p:sp>
        <p:nvSpPr>
          <p:cNvPr id="6" name="CuadroTexto 5">
            <a:extLst>
              <a:ext uri="{FF2B5EF4-FFF2-40B4-BE49-F238E27FC236}">
                <a16:creationId xmlns:a16="http://schemas.microsoft.com/office/drawing/2014/main" id="{1CBAA759-0468-403F-B4A4-D43043200A82}"/>
              </a:ext>
            </a:extLst>
          </p:cNvPr>
          <p:cNvSpPr txBox="1"/>
          <p:nvPr/>
        </p:nvSpPr>
        <p:spPr>
          <a:xfrm>
            <a:off x="723900" y="1562100"/>
            <a:ext cx="381000" cy="2862322"/>
          </a:xfrm>
          <a:prstGeom prst="rect">
            <a:avLst/>
          </a:prstGeom>
          <a:noFill/>
        </p:spPr>
        <p:txBody>
          <a:bodyPr wrap="square" rtlCol="0">
            <a:spAutoFit/>
          </a:bodyPr>
          <a:lstStyle/>
          <a:p>
            <a:r>
              <a:rPr lang="es-MX" sz="3600" dirty="0">
                <a:latin typeface="Elephant" panose="02020904090505020303" pitchFamily="18" charset="0"/>
              </a:rPr>
              <a:t>D</a:t>
            </a:r>
          </a:p>
          <a:p>
            <a:r>
              <a:rPr lang="es-MX" sz="3600" dirty="0">
                <a:latin typeface="Elephant" panose="02020904090505020303" pitchFamily="18" charset="0"/>
              </a:rPr>
              <a:t>A</a:t>
            </a:r>
          </a:p>
          <a:p>
            <a:r>
              <a:rPr lang="es-MX" sz="3600" dirty="0">
                <a:latin typeface="Elephant" panose="02020904090505020303" pitchFamily="18" charset="0"/>
              </a:rPr>
              <a:t>N</a:t>
            </a:r>
          </a:p>
          <a:p>
            <a:r>
              <a:rPr lang="es-MX" sz="3600" dirty="0">
                <a:latin typeface="Elephant" panose="02020904090505020303" pitchFamily="18" charset="0"/>
              </a:rPr>
              <a:t>Z</a:t>
            </a:r>
          </a:p>
          <a:p>
            <a:r>
              <a:rPr lang="es-MX" sz="3600" dirty="0">
                <a:latin typeface="Elephant" panose="02020904090505020303" pitchFamily="18" charset="0"/>
              </a:rPr>
              <a:t>A</a:t>
            </a:r>
          </a:p>
        </p:txBody>
      </p:sp>
    </p:spTree>
    <p:extLst>
      <p:ext uri="{BB962C8B-B14F-4D97-AF65-F5344CB8AC3E}">
        <p14:creationId xmlns:p14="http://schemas.microsoft.com/office/powerpoint/2010/main" val="31178202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TotalTime>
  <Words>1203</Words>
  <Application>Microsoft Office PowerPoint</Application>
  <PresentationFormat>Panorámica</PresentationFormat>
  <Paragraphs>138</Paragraphs>
  <Slides>5</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vt:i4>
      </vt:variant>
    </vt:vector>
  </HeadingPairs>
  <TitlesOfParts>
    <vt:vector size="13" baseType="lpstr">
      <vt:lpstr>Arial</vt:lpstr>
      <vt:lpstr>Calibri</vt:lpstr>
      <vt:lpstr>Calibri Light</vt:lpstr>
      <vt:lpstr>Century Gothic</vt:lpstr>
      <vt:lpstr>Elephant</vt:lpstr>
      <vt:lpstr>Helvetica Neue</vt:lpstr>
      <vt:lpstr>Symbol</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Acer</dc:creator>
  <cp:lastModifiedBy>bris medrano</cp:lastModifiedBy>
  <cp:revision>13</cp:revision>
  <dcterms:created xsi:type="dcterms:W3CDTF">2021-06-04T03:22:49Z</dcterms:created>
  <dcterms:modified xsi:type="dcterms:W3CDTF">2021-06-30T20:37:30Z</dcterms:modified>
</cp:coreProperties>
</file>