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64" r:id="rId3"/>
    <p:sldId id="267" r:id="rId4"/>
    <p:sldId id="268" r:id="rId5"/>
    <p:sldId id="269" r:id="rId6"/>
    <p:sldId id="285" r:id="rId7"/>
    <p:sldId id="281" r:id="rId8"/>
    <p:sldId id="270" r:id="rId9"/>
    <p:sldId id="271" r:id="rId10"/>
    <p:sldId id="272" r:id="rId11"/>
    <p:sldId id="283" r:id="rId12"/>
    <p:sldId id="273" r:id="rId13"/>
    <p:sldId id="282" r:id="rId14"/>
    <p:sldId id="274" r:id="rId15"/>
    <p:sldId id="275" r:id="rId16"/>
    <p:sldId id="276" r:id="rId17"/>
    <p:sldId id="277" r:id="rId18"/>
    <p:sldId id="284" r:id="rId19"/>
    <p:sldId id="278" r:id="rId20"/>
    <p:sldId id="279" r:id="rId21"/>
    <p:sldId id="280" r:id="rId2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p:cViewPr varScale="1">
        <p:scale>
          <a:sx n="69" d="100"/>
          <a:sy n="69" d="100"/>
        </p:scale>
        <p:origin x="1356" y="72"/>
      </p:cViewPr>
      <p:guideLst/>
    </p:cSldViewPr>
  </p:slideViewPr>
  <p:notesTextViewPr>
    <p:cViewPr>
      <p:scale>
        <a:sx n="1" d="1"/>
        <a:sy n="1" d="1"/>
      </p:scale>
      <p:origin x="0" y="-366"/>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Logro </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3B5-447D-B96B-4FD5DFDD5AB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3B5-447D-B96B-4FD5DFDD5AB4}"/>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B3B5-447D-B96B-4FD5DFDD5AB4}"/>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B3B5-447D-B96B-4FD5DFDD5AB4}"/>
              </c:ext>
            </c:extLst>
          </c:dPt>
          <c:cat>
            <c:strRef>
              <c:f>Hoja1!$A$2:$A$5</c:f>
              <c:strCache>
                <c:ptCount val="2"/>
                <c:pt idx="0">
                  <c:v>Logrado</c:v>
                </c:pt>
                <c:pt idx="1">
                  <c:v>por mejorar</c:v>
                </c:pt>
              </c:strCache>
            </c:strRef>
          </c:cat>
          <c:val>
            <c:numRef>
              <c:f>Hoja1!$B$2:$B$5</c:f>
              <c:numCache>
                <c:formatCode>General</c:formatCode>
                <c:ptCount val="4"/>
                <c:pt idx="0">
                  <c:v>9</c:v>
                </c:pt>
                <c:pt idx="1">
                  <c:v>1</c:v>
                </c:pt>
              </c:numCache>
            </c:numRef>
          </c:val>
          <c:extLst>
            <c:ext xmlns:c16="http://schemas.microsoft.com/office/drawing/2014/chart" uri="{C3380CC4-5D6E-409C-BE32-E72D297353CC}">
              <c16:uniqueId val="{00000000-1DD1-42CB-B744-04064BA327D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7A9805-8302-4D5C-A2FC-3460B48DD29A}" type="datetimeFigureOut">
              <a:rPr lang="es-MX" smtClean="0"/>
              <a:t>30/06/2021</a:t>
            </a:fld>
            <a:endParaRPr lang="es-MX"/>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2DE67A-3EC7-4D01-8876-84D960267FA2}" type="slidenum">
              <a:rPr lang="es-MX" smtClean="0"/>
              <a:t>‹Nº›</a:t>
            </a:fld>
            <a:endParaRPr lang="es-MX"/>
          </a:p>
        </p:txBody>
      </p:sp>
    </p:spTree>
    <p:extLst>
      <p:ext uri="{BB962C8B-B14F-4D97-AF65-F5344CB8AC3E}">
        <p14:creationId xmlns:p14="http://schemas.microsoft.com/office/powerpoint/2010/main" val="562017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174AE-7CF8-4CAB-9CBD-668CE29BADE7}" type="datetimeFigureOut">
              <a:rPr lang="es-MX" smtClean="0"/>
              <a:t>30/06/2021</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5C3651-80A6-4978-8F22-D24DDF01F877}" type="slidenum">
              <a:rPr lang="es-MX" smtClean="0"/>
              <a:t>‹Nº›</a:t>
            </a:fld>
            <a:endParaRPr lang="es-MX"/>
          </a:p>
        </p:txBody>
      </p:sp>
    </p:spTree>
    <p:extLst>
      <p:ext uri="{BB962C8B-B14F-4D97-AF65-F5344CB8AC3E}">
        <p14:creationId xmlns:p14="http://schemas.microsoft.com/office/powerpoint/2010/main" val="1399472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Buenos días, mi nombre es </a:t>
            </a:r>
            <a:r>
              <a:rPr lang="es-MX" dirty="0" err="1" smtClean="0"/>
              <a:t>ana</a:t>
            </a:r>
            <a:r>
              <a:rPr lang="es-MX" dirty="0" smtClean="0"/>
              <a:t> Lilia </a:t>
            </a:r>
            <a:r>
              <a:rPr lang="es-MX" dirty="0" err="1" smtClean="0"/>
              <a:t>retta</a:t>
            </a:r>
            <a:r>
              <a:rPr lang="es-MX" dirty="0" smtClean="0"/>
              <a:t> riojas y soy alumna de octavo semestre en la licenciatura en educación preescolar y esta es la presentación de mi informe de practicas profesionales elaborado a lo largo del</a:t>
            </a:r>
            <a:r>
              <a:rPr lang="es-MX" baseline="0" dirty="0" smtClean="0"/>
              <a:t> séptimo y octavo semestre de mi carrera. </a:t>
            </a:r>
            <a:endParaRPr lang="es-MX" dirty="0"/>
          </a:p>
        </p:txBody>
      </p:sp>
      <p:sp>
        <p:nvSpPr>
          <p:cNvPr id="4" name="Marcador de número de diapositiva 3"/>
          <p:cNvSpPr>
            <a:spLocks noGrp="1"/>
          </p:cNvSpPr>
          <p:nvPr>
            <p:ph type="sldNum" sz="quarter" idx="10"/>
          </p:nvPr>
        </p:nvSpPr>
        <p:spPr/>
        <p:txBody>
          <a:bodyPr/>
          <a:lstStyle/>
          <a:p>
            <a:fld id="{3B5C3651-80A6-4978-8F22-D24DDF01F877}" type="slidenum">
              <a:rPr lang="es-MX" smtClean="0"/>
              <a:t>1</a:t>
            </a:fld>
            <a:endParaRPr lang="es-MX"/>
          </a:p>
        </p:txBody>
      </p:sp>
    </p:spTree>
    <p:extLst>
      <p:ext uri="{BB962C8B-B14F-4D97-AF65-F5344CB8AC3E}">
        <p14:creationId xmlns:p14="http://schemas.microsoft.com/office/powerpoint/2010/main" val="865898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La principal problemática encontrada fue que</a:t>
            </a:r>
            <a:r>
              <a:rPr lang="es-MX" baseline="0" dirty="0" smtClean="0"/>
              <a:t> como alumna practicante no contaba con las habilidades tecnológicas necesarias para impartir las clases por medio de la modalidad virtual por lo que </a:t>
            </a:r>
            <a:r>
              <a:rPr lang="es-MX" baseline="0" dirty="0" err="1" smtClean="0"/>
              <a:t>decidi</a:t>
            </a:r>
            <a:r>
              <a:rPr lang="es-MX" baseline="0" dirty="0" smtClean="0"/>
              <a:t> tomar un curso de actualización dentro de las tic en línea en donde </a:t>
            </a:r>
            <a:r>
              <a:rPr lang="es-MX" baseline="0" dirty="0" err="1" smtClean="0"/>
              <a:t>aprendi</a:t>
            </a:r>
            <a:r>
              <a:rPr lang="es-MX" baseline="0" dirty="0" smtClean="0"/>
              <a:t> a hacer actividades con mayor visión para las clases y una certificación en office por parte de la escuela para aprender a hacer el material didáctico e imprimibles necesarios para las semanas de trabajo dentro del jardín.</a:t>
            </a:r>
            <a:endParaRPr lang="es-MX" dirty="0"/>
          </a:p>
        </p:txBody>
      </p:sp>
      <p:sp>
        <p:nvSpPr>
          <p:cNvPr id="4" name="Marcador de número de diapositiva 3"/>
          <p:cNvSpPr>
            <a:spLocks noGrp="1"/>
          </p:cNvSpPr>
          <p:nvPr>
            <p:ph type="sldNum" sz="quarter" idx="10"/>
          </p:nvPr>
        </p:nvSpPr>
        <p:spPr/>
        <p:txBody>
          <a:bodyPr/>
          <a:lstStyle/>
          <a:p>
            <a:fld id="{3B5C3651-80A6-4978-8F22-D24DDF01F877}" type="slidenum">
              <a:rPr lang="es-MX" smtClean="0"/>
              <a:t>10</a:t>
            </a:fld>
            <a:endParaRPr lang="es-MX"/>
          </a:p>
        </p:txBody>
      </p:sp>
    </p:spTree>
    <p:extLst>
      <p:ext uri="{BB962C8B-B14F-4D97-AF65-F5344CB8AC3E}">
        <p14:creationId xmlns:p14="http://schemas.microsoft.com/office/powerpoint/2010/main" val="163583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A continuación</a:t>
            </a:r>
            <a:r>
              <a:rPr lang="es-MX" baseline="0" dirty="0" smtClean="0"/>
              <a:t> les mostrare algunas de las actividades aplicadas dentro de la practica que tuvieron mas impacto con el grupo y prestaron mas atención </a:t>
            </a:r>
            <a:r>
              <a:rPr lang="es-MX" baseline="0" dirty="0" err="1" smtClean="0"/>
              <a:t>asi</a:t>
            </a:r>
            <a:r>
              <a:rPr lang="es-MX" baseline="0" dirty="0" smtClean="0"/>
              <a:t> como participaron con mas entusiasmo dentro de las mismas</a:t>
            </a:r>
            <a:endParaRPr lang="es-MX" dirty="0"/>
          </a:p>
        </p:txBody>
      </p:sp>
      <p:sp>
        <p:nvSpPr>
          <p:cNvPr id="4" name="Marcador de número de diapositiva 3"/>
          <p:cNvSpPr>
            <a:spLocks noGrp="1"/>
          </p:cNvSpPr>
          <p:nvPr>
            <p:ph type="sldNum" sz="quarter" idx="10"/>
          </p:nvPr>
        </p:nvSpPr>
        <p:spPr/>
        <p:txBody>
          <a:bodyPr/>
          <a:lstStyle/>
          <a:p>
            <a:fld id="{3B5C3651-80A6-4978-8F22-D24DDF01F877}" type="slidenum">
              <a:rPr lang="es-MX" smtClean="0"/>
              <a:t>11</a:t>
            </a:fld>
            <a:endParaRPr lang="es-MX"/>
          </a:p>
        </p:txBody>
      </p:sp>
    </p:spTree>
    <p:extLst>
      <p:ext uri="{BB962C8B-B14F-4D97-AF65-F5344CB8AC3E}">
        <p14:creationId xmlns:p14="http://schemas.microsoft.com/office/powerpoint/2010/main" val="240305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una imagen de los videos puestos</a:t>
            </a:r>
            <a:r>
              <a:rPr lang="es-MX" baseline="0" dirty="0" smtClean="0"/>
              <a:t> para la activación física, todos los viernes que teníamos clase para iniciarla con mucha energía bailábamos alguna canción de movimiento juntos y esto ayudaba mucho a atraer la atención de los alumnos puesto que tenían que prestar atención a cual era el movimiento que se indicaba por hacer y seguir la secuencia de los mismos </a:t>
            </a:r>
            <a:r>
              <a:rPr lang="es-MX" baseline="0" dirty="0" err="1" smtClean="0"/>
              <a:t>asi</a:t>
            </a:r>
            <a:r>
              <a:rPr lang="es-MX" baseline="0" dirty="0" smtClean="0"/>
              <a:t> como seguir el ritmo de la música y hacer movimientos de locomoción.</a:t>
            </a:r>
            <a:endParaRPr lang="es-MX" dirty="0"/>
          </a:p>
        </p:txBody>
      </p:sp>
      <p:sp>
        <p:nvSpPr>
          <p:cNvPr id="4" name="Marcador de número de diapositiva 3"/>
          <p:cNvSpPr>
            <a:spLocks noGrp="1"/>
          </p:cNvSpPr>
          <p:nvPr>
            <p:ph type="sldNum" sz="quarter" idx="10"/>
          </p:nvPr>
        </p:nvSpPr>
        <p:spPr/>
        <p:txBody>
          <a:bodyPr/>
          <a:lstStyle/>
          <a:p>
            <a:fld id="{3B5C3651-80A6-4978-8F22-D24DDF01F877}" type="slidenum">
              <a:rPr lang="es-MX" smtClean="0"/>
              <a:t>12</a:t>
            </a:fld>
            <a:endParaRPr lang="es-MX"/>
          </a:p>
        </p:txBody>
      </p:sp>
    </p:spTree>
    <p:extLst>
      <p:ext uri="{BB962C8B-B14F-4D97-AF65-F5344CB8AC3E}">
        <p14:creationId xmlns:p14="http://schemas.microsoft.com/office/powerpoint/2010/main" val="2700377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La actividad de portadores de texto se utilizo en varias ocasiones y con diferentes situaciones didácticas para que los alumnos identificaran las letras que les parecían conocidas y lograr </a:t>
            </a:r>
            <a:r>
              <a:rPr lang="es-MX" dirty="0" err="1" smtClean="0"/>
              <a:t>decifrar</a:t>
            </a:r>
            <a:r>
              <a:rPr lang="es-MX" dirty="0" smtClean="0"/>
              <a:t> que es lo que dice un conjunto de letras, </a:t>
            </a:r>
            <a:r>
              <a:rPr lang="es-MX" dirty="0" err="1" smtClean="0"/>
              <a:t>asi</a:t>
            </a:r>
            <a:r>
              <a:rPr lang="es-MX" dirty="0" smtClean="0"/>
              <a:t> como escribirlas </a:t>
            </a:r>
            <a:r>
              <a:rPr lang="es-MX" dirty="0" err="1" smtClean="0"/>
              <a:t>despues</a:t>
            </a:r>
            <a:r>
              <a:rPr lang="es-MX" dirty="0" smtClean="0"/>
              <a:t> en su cuaderno y hacer un dibujo del significado de la misma para tener un glosario de palabras al final del curso y conocer ms variedad de palabras a pesar de no ser utilizadas en su entorno.</a:t>
            </a:r>
            <a:endParaRPr lang="es-MX" dirty="0"/>
          </a:p>
        </p:txBody>
      </p:sp>
      <p:sp>
        <p:nvSpPr>
          <p:cNvPr id="4" name="Marcador de número de diapositiva 3"/>
          <p:cNvSpPr>
            <a:spLocks noGrp="1"/>
          </p:cNvSpPr>
          <p:nvPr>
            <p:ph type="sldNum" sz="quarter" idx="10"/>
          </p:nvPr>
        </p:nvSpPr>
        <p:spPr/>
        <p:txBody>
          <a:bodyPr/>
          <a:lstStyle/>
          <a:p>
            <a:fld id="{3B5C3651-80A6-4978-8F22-D24DDF01F877}" type="slidenum">
              <a:rPr lang="es-MX" smtClean="0"/>
              <a:t>13</a:t>
            </a:fld>
            <a:endParaRPr lang="es-MX"/>
          </a:p>
        </p:txBody>
      </p:sp>
    </p:spTree>
    <p:extLst>
      <p:ext uri="{BB962C8B-B14F-4D97-AF65-F5344CB8AC3E}">
        <p14:creationId xmlns:p14="http://schemas.microsoft.com/office/powerpoint/2010/main" val="4002910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reconocimientos que se publicaban en la pagina de Facebook semanalmente para motivar</a:t>
            </a:r>
            <a:r>
              <a:rPr lang="es-MX" baseline="0" dirty="0" smtClean="0"/>
              <a:t> la participación activa de alumnos y padres de familia, me ayudaron mucho para que los alumnos que no tenían comunicación que eran 5 </a:t>
            </a:r>
            <a:r>
              <a:rPr lang="es-MX" baseline="0" dirty="0" err="1" smtClean="0"/>
              <a:t>comenzarana</a:t>
            </a:r>
            <a:r>
              <a:rPr lang="es-MX" baseline="0" dirty="0" smtClean="0"/>
              <a:t> enviar algunas de las evidencias y a interesarse por las clases y las actividades a realizar</a:t>
            </a:r>
            <a:endParaRPr lang="es-MX" dirty="0"/>
          </a:p>
        </p:txBody>
      </p:sp>
      <p:sp>
        <p:nvSpPr>
          <p:cNvPr id="4" name="Marcador de número de diapositiva 3"/>
          <p:cNvSpPr>
            <a:spLocks noGrp="1"/>
          </p:cNvSpPr>
          <p:nvPr>
            <p:ph type="sldNum" sz="quarter" idx="10"/>
          </p:nvPr>
        </p:nvSpPr>
        <p:spPr/>
        <p:txBody>
          <a:bodyPr/>
          <a:lstStyle/>
          <a:p>
            <a:fld id="{3B5C3651-80A6-4978-8F22-D24DDF01F877}" type="slidenum">
              <a:rPr lang="es-MX" smtClean="0"/>
              <a:t>14</a:t>
            </a:fld>
            <a:endParaRPr lang="es-MX"/>
          </a:p>
        </p:txBody>
      </p:sp>
    </p:spTree>
    <p:extLst>
      <p:ext uri="{BB962C8B-B14F-4D97-AF65-F5344CB8AC3E}">
        <p14:creationId xmlns:p14="http://schemas.microsoft.com/office/powerpoint/2010/main" val="2041875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Se aplicaron diferentes juegos digitales como el </a:t>
            </a:r>
            <a:r>
              <a:rPr lang="es-MX" dirty="0" err="1" smtClean="0"/>
              <a:t>memorama</a:t>
            </a:r>
            <a:r>
              <a:rPr lang="es-MX" dirty="0" smtClean="0"/>
              <a:t> que podemos observar en la pantalla, ruletas, rompecabezas y actividades que motivaran mas que nada la participación por cada uno de los alumnos, todo estos recursos y materiales tecnológicos fueron creados y diseñados por mi para que su aplicación fuera exitosa puesto que yo era la que conocía </a:t>
            </a:r>
            <a:r>
              <a:rPr lang="es-MX" dirty="0" err="1" smtClean="0"/>
              <a:t>algrupo</a:t>
            </a:r>
            <a:r>
              <a:rPr lang="es-MX" dirty="0" smtClean="0"/>
              <a:t> y sabia cuales eran las situaciones</a:t>
            </a:r>
            <a:r>
              <a:rPr lang="es-MX" baseline="0" dirty="0" smtClean="0"/>
              <a:t> de su interés .</a:t>
            </a:r>
            <a:endParaRPr lang="es-MX" dirty="0"/>
          </a:p>
        </p:txBody>
      </p:sp>
      <p:sp>
        <p:nvSpPr>
          <p:cNvPr id="4" name="Marcador de número de diapositiva 3"/>
          <p:cNvSpPr>
            <a:spLocks noGrp="1"/>
          </p:cNvSpPr>
          <p:nvPr>
            <p:ph type="sldNum" sz="quarter" idx="10"/>
          </p:nvPr>
        </p:nvSpPr>
        <p:spPr/>
        <p:txBody>
          <a:bodyPr/>
          <a:lstStyle/>
          <a:p>
            <a:fld id="{3B5C3651-80A6-4978-8F22-D24DDF01F877}" type="slidenum">
              <a:rPr lang="es-MX" smtClean="0"/>
              <a:t>15</a:t>
            </a:fld>
            <a:endParaRPr lang="es-MX"/>
          </a:p>
        </p:txBody>
      </p:sp>
    </p:spTree>
    <p:extLst>
      <p:ext uri="{BB962C8B-B14F-4D97-AF65-F5344CB8AC3E}">
        <p14:creationId xmlns:p14="http://schemas.microsoft.com/office/powerpoint/2010/main" val="2228778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Considero haber logrado en un 90 porciento el</a:t>
            </a:r>
            <a:r>
              <a:rPr lang="es-MX" baseline="0" dirty="0" smtClean="0"/>
              <a:t> propósito de la competencia puesto que al </a:t>
            </a:r>
            <a:r>
              <a:rPr lang="es-MX" baseline="0" dirty="0" err="1" smtClean="0"/>
              <a:t>inicar</a:t>
            </a:r>
            <a:r>
              <a:rPr lang="es-MX" baseline="0" dirty="0" smtClean="0"/>
              <a:t> las clases yo tenia respuesta del 50 porciento de los alumnos y cuando comencé a ser mas innovadora en las actividades diseñadas por medio de programas tecnológicos mejoro la asistencia a las clases virtuales en un 20 porciento mas y los </a:t>
            </a:r>
            <a:r>
              <a:rPr lang="es-MX" baseline="0" dirty="0" err="1" smtClean="0"/>
              <a:t>envios</a:t>
            </a:r>
            <a:r>
              <a:rPr lang="es-MX" baseline="0" dirty="0" smtClean="0"/>
              <a:t> de evidencias diarias eran antes de 22 alumnos en un promedio y al final de curso </a:t>
            </a:r>
            <a:r>
              <a:rPr lang="es-MX" baseline="0" dirty="0" err="1" smtClean="0"/>
              <a:t>recibia</a:t>
            </a:r>
            <a:r>
              <a:rPr lang="es-MX" baseline="0" dirty="0" smtClean="0"/>
              <a:t> las evidencias de alrededor de 29 alumnos, solo no se contaba con la participación de 4 alumnos con los que nunca se tuvo comunicación.</a:t>
            </a:r>
            <a:endParaRPr lang="es-MX" dirty="0"/>
          </a:p>
        </p:txBody>
      </p:sp>
      <p:sp>
        <p:nvSpPr>
          <p:cNvPr id="4" name="Marcador de número de diapositiva 3"/>
          <p:cNvSpPr>
            <a:spLocks noGrp="1"/>
          </p:cNvSpPr>
          <p:nvPr>
            <p:ph type="sldNum" sz="quarter" idx="10"/>
          </p:nvPr>
        </p:nvSpPr>
        <p:spPr/>
        <p:txBody>
          <a:bodyPr/>
          <a:lstStyle/>
          <a:p>
            <a:fld id="{3B5C3651-80A6-4978-8F22-D24DDF01F877}" type="slidenum">
              <a:rPr lang="es-MX" smtClean="0"/>
              <a:t>16</a:t>
            </a:fld>
            <a:endParaRPr lang="es-MX"/>
          </a:p>
        </p:txBody>
      </p:sp>
    </p:spTree>
    <p:extLst>
      <p:ext uri="{BB962C8B-B14F-4D97-AF65-F5344CB8AC3E}">
        <p14:creationId xmlns:p14="http://schemas.microsoft.com/office/powerpoint/2010/main" val="488517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principales retos enfrentados fue el aprender a manejar</a:t>
            </a:r>
            <a:r>
              <a:rPr lang="es-MX" baseline="0" dirty="0" smtClean="0"/>
              <a:t> las plataformas y programas digitales, el enseñar a las madres de familia a utilizar las mismas plataformas, a enseñar a los alumnos las reglas de convivencia de manera virtual, es decir el prende o apagar su micrófono, prende o apagar su cámara, comunicarse o exponer frente a sus compañeros y trabajar todos a un mismo ritmo ya que el tiempo de la clase era muy corto y solamente una vez por semana.</a:t>
            </a:r>
            <a:endParaRPr lang="es-MX" dirty="0"/>
          </a:p>
        </p:txBody>
      </p:sp>
      <p:sp>
        <p:nvSpPr>
          <p:cNvPr id="4" name="Marcador de número de diapositiva 3"/>
          <p:cNvSpPr>
            <a:spLocks noGrp="1"/>
          </p:cNvSpPr>
          <p:nvPr>
            <p:ph type="sldNum" sz="quarter" idx="10"/>
          </p:nvPr>
        </p:nvSpPr>
        <p:spPr/>
        <p:txBody>
          <a:bodyPr/>
          <a:lstStyle/>
          <a:p>
            <a:fld id="{3B5C3651-80A6-4978-8F22-D24DDF01F877}" type="slidenum">
              <a:rPr lang="es-MX" smtClean="0"/>
              <a:t>17</a:t>
            </a:fld>
            <a:endParaRPr lang="es-MX"/>
          </a:p>
        </p:txBody>
      </p:sp>
    </p:spTree>
    <p:extLst>
      <p:ext uri="{BB962C8B-B14F-4D97-AF65-F5344CB8AC3E}">
        <p14:creationId xmlns:p14="http://schemas.microsoft.com/office/powerpoint/2010/main" val="4287198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err="1" smtClean="0"/>
              <a:t>Tambien</a:t>
            </a:r>
            <a:r>
              <a:rPr lang="es-MX" dirty="0" smtClean="0"/>
              <a:t> el enseñarles a conectarse por ellos mismos desde el dispositivo con el que contaran, el tomar con cámara o celular sus evidencias de trabajo para enviarlas, subir sus evidencias a la pagina privada de Facebook y personalmente el tener un control de grupo ya que fue complicado el estar en 28</a:t>
            </a:r>
            <a:r>
              <a:rPr lang="es-MX" baseline="0" dirty="0" smtClean="0"/>
              <a:t> hogares diferentes al mismo tiempo con diferentes sonidos, ocupaciones de padres de familia y malas o buenas conexiones de internet</a:t>
            </a:r>
            <a:endParaRPr lang="es-MX" dirty="0"/>
          </a:p>
        </p:txBody>
      </p:sp>
      <p:sp>
        <p:nvSpPr>
          <p:cNvPr id="4" name="Marcador de número de diapositiva 3"/>
          <p:cNvSpPr>
            <a:spLocks noGrp="1"/>
          </p:cNvSpPr>
          <p:nvPr>
            <p:ph type="sldNum" sz="quarter" idx="10"/>
          </p:nvPr>
        </p:nvSpPr>
        <p:spPr/>
        <p:txBody>
          <a:bodyPr/>
          <a:lstStyle/>
          <a:p>
            <a:fld id="{3B5C3651-80A6-4978-8F22-D24DDF01F877}" type="slidenum">
              <a:rPr lang="es-MX" smtClean="0"/>
              <a:t>18</a:t>
            </a:fld>
            <a:endParaRPr lang="es-MX"/>
          </a:p>
        </p:txBody>
      </p:sp>
    </p:spTree>
    <p:extLst>
      <p:ext uri="{BB962C8B-B14F-4D97-AF65-F5344CB8AC3E}">
        <p14:creationId xmlns:p14="http://schemas.microsoft.com/office/powerpoint/2010/main" val="4156083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Como </a:t>
            </a:r>
            <a:r>
              <a:rPr lang="es-MX" dirty="0" err="1" smtClean="0"/>
              <a:t>conlusion</a:t>
            </a:r>
            <a:r>
              <a:rPr lang="es-MX" dirty="0" smtClean="0"/>
              <a:t> puedo decir que me siento satisfecha con el trabajo echo ya que la competencia profesional </a:t>
            </a:r>
            <a:r>
              <a:rPr lang="es-MX" dirty="0" err="1" smtClean="0"/>
              <a:t>selesccionada</a:t>
            </a:r>
            <a:r>
              <a:rPr lang="es-MX" dirty="0" smtClean="0"/>
              <a:t> si se movilizo</a:t>
            </a:r>
            <a:r>
              <a:rPr lang="es-MX" baseline="0" dirty="0" smtClean="0"/>
              <a:t> en un porcentaje grande y mejoro mucho mi practica profesional a partir de los cursos </a:t>
            </a:r>
            <a:r>
              <a:rPr lang="es-MX" baseline="0" dirty="0" err="1" smtClean="0"/>
              <a:t>tomasods</a:t>
            </a:r>
            <a:r>
              <a:rPr lang="es-MX" baseline="0" dirty="0" smtClean="0"/>
              <a:t> para la mejora del manejo de plataformas </a:t>
            </a:r>
            <a:r>
              <a:rPr lang="es-MX" baseline="0" dirty="0" err="1" smtClean="0"/>
              <a:t>asi</a:t>
            </a:r>
            <a:r>
              <a:rPr lang="es-MX" baseline="0" dirty="0" smtClean="0"/>
              <a:t> como la forma de comunicación que se tenia con los alumnos.</a:t>
            </a:r>
            <a:endParaRPr lang="es-MX" dirty="0"/>
          </a:p>
        </p:txBody>
      </p:sp>
      <p:sp>
        <p:nvSpPr>
          <p:cNvPr id="4" name="Marcador de número de diapositiva 3"/>
          <p:cNvSpPr>
            <a:spLocks noGrp="1"/>
          </p:cNvSpPr>
          <p:nvPr>
            <p:ph type="sldNum" sz="quarter" idx="10"/>
          </p:nvPr>
        </p:nvSpPr>
        <p:spPr/>
        <p:txBody>
          <a:bodyPr/>
          <a:lstStyle/>
          <a:p>
            <a:fld id="{3B5C3651-80A6-4978-8F22-D24DDF01F877}" type="slidenum">
              <a:rPr lang="es-MX" smtClean="0"/>
              <a:t>20</a:t>
            </a:fld>
            <a:endParaRPr lang="es-MX"/>
          </a:p>
        </p:txBody>
      </p:sp>
    </p:spTree>
    <p:extLst>
      <p:ext uri="{BB962C8B-B14F-4D97-AF65-F5344CB8AC3E}">
        <p14:creationId xmlns:p14="http://schemas.microsoft.com/office/powerpoint/2010/main" val="1226814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Para realizar mi trabajo para titularme seleccione la modalidad de informe de practicas profesionales debido a que se quería hacer un análisis y una reflexión enfocada en la resolución del problema</a:t>
            </a:r>
            <a:r>
              <a:rPr lang="es-MX" baseline="0" dirty="0" smtClean="0"/>
              <a:t> principal encontrado dentro de la institución de practica ya que esta modalidad permite y da pie a la investigación, a la comprobación de resultados y a la exposición de replanteamientos para la asertividad dentro de las actividades que se pretenden aplicar.</a:t>
            </a:r>
            <a:endParaRPr lang="es-MX" dirty="0"/>
          </a:p>
        </p:txBody>
      </p:sp>
      <p:sp>
        <p:nvSpPr>
          <p:cNvPr id="4" name="Marcador de número de diapositiva 3"/>
          <p:cNvSpPr>
            <a:spLocks noGrp="1"/>
          </p:cNvSpPr>
          <p:nvPr>
            <p:ph type="sldNum" sz="quarter" idx="10"/>
          </p:nvPr>
        </p:nvSpPr>
        <p:spPr/>
        <p:txBody>
          <a:bodyPr/>
          <a:lstStyle/>
          <a:p>
            <a:fld id="{3B5C3651-80A6-4978-8F22-D24DDF01F877}" type="slidenum">
              <a:rPr lang="es-MX" smtClean="0"/>
              <a:t>2</a:t>
            </a:fld>
            <a:endParaRPr lang="es-MX"/>
          </a:p>
        </p:txBody>
      </p:sp>
    </p:spTree>
    <p:extLst>
      <p:ext uri="{BB962C8B-B14F-4D97-AF65-F5344CB8AC3E}">
        <p14:creationId xmlns:p14="http://schemas.microsoft.com/office/powerpoint/2010/main" val="2043207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Algunas recomendaciones que yo podría hacer acerca del trabajo seria mantener siempre una buena comunicación con los alumnos y los padres de familia para poder evaluar el avance dentro de los aprendizajes esperados, siempre ser flexible y tener diferentes alternativas para la aplicación de actividades por si las circunstancias no son las planeadas para las actividades sugeridas, y tener flexibilidad también con padres y tutores para la entrega</a:t>
            </a:r>
            <a:r>
              <a:rPr lang="es-MX" baseline="0" dirty="0" smtClean="0"/>
              <a:t> de evidencias puesto que muchos de ellos trabajan y son horarios </a:t>
            </a:r>
            <a:r>
              <a:rPr lang="es-MX" baseline="0" dirty="0" err="1" smtClean="0"/>
              <a:t>nocyurnos</a:t>
            </a:r>
            <a:r>
              <a:rPr lang="es-MX" baseline="0" dirty="0" smtClean="0"/>
              <a:t> o a desfase de horario escolar en los que pueden entregar evidencias, o si no tienen internet la necesidad de recargar datos para enviar las evidencias. </a:t>
            </a:r>
            <a:r>
              <a:rPr lang="es-MX" baseline="0" dirty="0" err="1" smtClean="0"/>
              <a:t>Asi</a:t>
            </a:r>
            <a:r>
              <a:rPr lang="es-MX" baseline="0" dirty="0" smtClean="0"/>
              <a:t> concluyo con la presentación de mi examen agradeciendo su atención y esperando que haya quedado todo claro.</a:t>
            </a:r>
            <a:endParaRPr lang="es-MX" dirty="0"/>
          </a:p>
        </p:txBody>
      </p:sp>
      <p:sp>
        <p:nvSpPr>
          <p:cNvPr id="4" name="Marcador de número de diapositiva 3"/>
          <p:cNvSpPr>
            <a:spLocks noGrp="1"/>
          </p:cNvSpPr>
          <p:nvPr>
            <p:ph type="sldNum" sz="quarter" idx="10"/>
          </p:nvPr>
        </p:nvSpPr>
        <p:spPr/>
        <p:txBody>
          <a:bodyPr/>
          <a:lstStyle/>
          <a:p>
            <a:fld id="{3B5C3651-80A6-4978-8F22-D24DDF01F877}" type="slidenum">
              <a:rPr lang="es-MX" smtClean="0"/>
              <a:t>21</a:t>
            </a:fld>
            <a:endParaRPr lang="es-MX"/>
          </a:p>
        </p:txBody>
      </p:sp>
    </p:spTree>
    <p:extLst>
      <p:ext uri="{BB962C8B-B14F-4D97-AF65-F5344CB8AC3E}">
        <p14:creationId xmlns:p14="http://schemas.microsoft.com/office/powerpoint/2010/main" val="4158711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La competencia profesional que se selecciono para</a:t>
            </a:r>
            <a:r>
              <a:rPr lang="es-MX" baseline="0" dirty="0" smtClean="0"/>
              <a:t> la realización del presente trabajo fue la de utiliza las tic como herramienta de enseñanza y aprendizaje puesto que era el área en donde mas existían </a:t>
            </a:r>
            <a:r>
              <a:rPr lang="es-MX" baseline="0" dirty="0" err="1" smtClean="0"/>
              <a:t>vacios</a:t>
            </a:r>
            <a:r>
              <a:rPr lang="es-MX" baseline="0" dirty="0" smtClean="0"/>
              <a:t> es decir ni yo como alumna practicante </a:t>
            </a:r>
            <a:r>
              <a:rPr lang="es-MX" baseline="0" dirty="0" err="1" smtClean="0"/>
              <a:t>nie</a:t>
            </a:r>
            <a:r>
              <a:rPr lang="es-MX" baseline="0" dirty="0" smtClean="0"/>
              <a:t> </a:t>
            </a:r>
            <a:r>
              <a:rPr lang="es-MX" baseline="0" dirty="0" err="1" smtClean="0"/>
              <a:t>llos</a:t>
            </a:r>
            <a:r>
              <a:rPr lang="es-MX" baseline="0" dirty="0" smtClean="0"/>
              <a:t> como papas o alumnos contábamos con las habilidades tecnológicas necesarias para llevar a cabo las clases en la modalidad virtual, esta información la pude obtener aplicando un </a:t>
            </a:r>
            <a:r>
              <a:rPr lang="es-MX" baseline="0" dirty="0" err="1" smtClean="0"/>
              <a:t>dignostico</a:t>
            </a:r>
            <a:r>
              <a:rPr lang="es-MX" baseline="0" dirty="0" smtClean="0"/>
              <a:t> por medio de la plataforma de </a:t>
            </a:r>
            <a:r>
              <a:rPr lang="es-MX" baseline="0" dirty="0" err="1" smtClean="0"/>
              <a:t>forms</a:t>
            </a:r>
            <a:r>
              <a:rPr lang="es-MX" baseline="0" dirty="0" smtClean="0"/>
              <a:t> en donde me indicaban con cuantos aparatos electrónicos contaban en casa, si tenían o no red de </a:t>
            </a:r>
            <a:r>
              <a:rPr lang="es-MX" baseline="0" dirty="0" err="1" smtClean="0"/>
              <a:t>wi</a:t>
            </a:r>
            <a:r>
              <a:rPr lang="es-MX" baseline="0" dirty="0" smtClean="0"/>
              <a:t> fi dentro de la misma, que plataforma se les hacia mas confiable o viable para llevar a cabo la entrega de evidencias y las clases virtuales y quien seria la persona que apoyaría al menor a realizar las actividades desde su hogar.</a:t>
            </a:r>
            <a:endParaRPr lang="es-MX" dirty="0"/>
          </a:p>
        </p:txBody>
      </p:sp>
      <p:sp>
        <p:nvSpPr>
          <p:cNvPr id="4" name="Marcador de número de diapositiva 3"/>
          <p:cNvSpPr>
            <a:spLocks noGrp="1"/>
          </p:cNvSpPr>
          <p:nvPr>
            <p:ph type="sldNum" sz="quarter" idx="10"/>
          </p:nvPr>
        </p:nvSpPr>
        <p:spPr/>
        <p:txBody>
          <a:bodyPr/>
          <a:lstStyle/>
          <a:p>
            <a:fld id="{3B5C3651-80A6-4978-8F22-D24DDF01F877}" type="slidenum">
              <a:rPr lang="es-MX" smtClean="0"/>
              <a:t>3</a:t>
            </a:fld>
            <a:endParaRPr lang="es-MX"/>
          </a:p>
        </p:txBody>
      </p:sp>
    </p:spTree>
    <p:extLst>
      <p:ext uri="{BB962C8B-B14F-4D97-AF65-F5344CB8AC3E}">
        <p14:creationId xmlns:p14="http://schemas.microsoft.com/office/powerpoint/2010/main" val="2599286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Las unidades de competencia son las siguientes:</a:t>
            </a:r>
            <a:r>
              <a:rPr lang="es-MX" baseline="0" dirty="0" smtClean="0"/>
              <a:t> ***mencionarlas*** y cada una de ellas fue desarrollada con distintas actividades dentro del plan de acción de mi informe y las mencionare mas adelante, todas estas unidades se relacionan con el uso adecuado de la tecnología movilizando siempre las habilidades en mi y en mis alumnos.</a:t>
            </a:r>
            <a:endParaRPr lang="es-MX" dirty="0"/>
          </a:p>
        </p:txBody>
      </p:sp>
      <p:sp>
        <p:nvSpPr>
          <p:cNvPr id="4" name="Marcador de número de diapositiva 3"/>
          <p:cNvSpPr>
            <a:spLocks noGrp="1"/>
          </p:cNvSpPr>
          <p:nvPr>
            <p:ph type="sldNum" sz="quarter" idx="10"/>
          </p:nvPr>
        </p:nvSpPr>
        <p:spPr/>
        <p:txBody>
          <a:bodyPr/>
          <a:lstStyle/>
          <a:p>
            <a:fld id="{3B5C3651-80A6-4978-8F22-D24DDF01F877}" type="slidenum">
              <a:rPr lang="es-MX" smtClean="0"/>
              <a:t>4</a:t>
            </a:fld>
            <a:endParaRPr lang="es-MX"/>
          </a:p>
        </p:txBody>
      </p:sp>
    </p:spTree>
    <p:extLst>
      <p:ext uri="{BB962C8B-B14F-4D97-AF65-F5344CB8AC3E}">
        <p14:creationId xmlns:p14="http://schemas.microsoft.com/office/powerpoint/2010/main" val="1691478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El jardín de practica en donde realice mis practicas profesionales de séptimo y octavo semestre es un jardín de nueva creación que esta ubicado en la colonia </a:t>
            </a:r>
            <a:r>
              <a:rPr lang="es-MX" dirty="0" err="1" smtClean="0"/>
              <a:t>mirasierra</a:t>
            </a:r>
            <a:r>
              <a:rPr lang="es-MX" dirty="0" smtClean="0"/>
              <a:t> en el segundo sector y cuanta con todos los servicios básicos indispensables </a:t>
            </a:r>
            <a:r>
              <a:rPr lang="es-MX" dirty="0" err="1" smtClean="0"/>
              <a:t>asi</a:t>
            </a:r>
            <a:r>
              <a:rPr lang="es-MX" dirty="0" smtClean="0"/>
              <a:t> como un equipo</a:t>
            </a:r>
            <a:r>
              <a:rPr lang="es-MX" baseline="0" dirty="0" smtClean="0"/>
              <a:t> de trabajo completo, una directora, 6 educadoras, un </a:t>
            </a:r>
            <a:r>
              <a:rPr lang="es-MX" baseline="0" dirty="0" err="1" smtClean="0"/>
              <a:t>personald</a:t>
            </a:r>
            <a:r>
              <a:rPr lang="es-MX" baseline="0" dirty="0" smtClean="0"/>
              <a:t> e limpieza y una psicóloga encargada de los casos del jardín.</a:t>
            </a:r>
            <a:endParaRPr lang="es-MX" dirty="0"/>
          </a:p>
        </p:txBody>
      </p:sp>
      <p:sp>
        <p:nvSpPr>
          <p:cNvPr id="4" name="Marcador de número de diapositiva 3"/>
          <p:cNvSpPr>
            <a:spLocks noGrp="1"/>
          </p:cNvSpPr>
          <p:nvPr>
            <p:ph type="sldNum" sz="quarter" idx="10"/>
          </p:nvPr>
        </p:nvSpPr>
        <p:spPr/>
        <p:txBody>
          <a:bodyPr/>
          <a:lstStyle/>
          <a:p>
            <a:fld id="{3B5C3651-80A6-4978-8F22-D24DDF01F877}" type="slidenum">
              <a:rPr lang="es-MX" smtClean="0"/>
              <a:t>5</a:t>
            </a:fld>
            <a:endParaRPr lang="es-MX"/>
          </a:p>
        </p:txBody>
      </p:sp>
    </p:spTree>
    <p:extLst>
      <p:ext uri="{BB962C8B-B14F-4D97-AF65-F5344CB8AC3E}">
        <p14:creationId xmlns:p14="http://schemas.microsoft.com/office/powerpoint/2010/main" val="3395814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El jardín cuenta con 6 aulas,</a:t>
            </a:r>
            <a:r>
              <a:rPr lang="es-MX" baseline="0" dirty="0" smtClean="0"/>
              <a:t> una dirección, un patio de juegos, un patio cívico y baños para hombres y mujeres, casi todos los alumnos de mi grupo viven muy cerca del jardín en el mismo sector de la colonia antes mencionada.</a:t>
            </a:r>
            <a:endParaRPr lang="es-MX" dirty="0"/>
          </a:p>
        </p:txBody>
      </p:sp>
      <p:sp>
        <p:nvSpPr>
          <p:cNvPr id="4" name="Marcador de número de diapositiva 3"/>
          <p:cNvSpPr>
            <a:spLocks noGrp="1"/>
          </p:cNvSpPr>
          <p:nvPr>
            <p:ph type="sldNum" sz="quarter" idx="10"/>
          </p:nvPr>
        </p:nvSpPr>
        <p:spPr/>
        <p:txBody>
          <a:bodyPr/>
          <a:lstStyle/>
          <a:p>
            <a:fld id="{3B5C3651-80A6-4978-8F22-D24DDF01F877}" type="slidenum">
              <a:rPr lang="es-MX" smtClean="0"/>
              <a:t>6</a:t>
            </a:fld>
            <a:endParaRPr lang="es-MX"/>
          </a:p>
        </p:txBody>
      </p:sp>
    </p:spTree>
    <p:extLst>
      <p:ext uri="{BB962C8B-B14F-4D97-AF65-F5344CB8AC3E}">
        <p14:creationId xmlns:p14="http://schemas.microsoft.com/office/powerpoint/2010/main" val="979106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A mi cargo tuve un grupo de tercer año sección a</a:t>
            </a:r>
            <a:r>
              <a:rPr lang="es-MX" baseline="0" dirty="0" smtClean="0"/>
              <a:t> en el cual hubo 17 niños y 16 niñas, al aplicar yo el diagnostico acerca de las plataformas a utilizar por medio de la plataforma </a:t>
            </a:r>
            <a:r>
              <a:rPr lang="es-MX" baseline="0" dirty="0" err="1" smtClean="0"/>
              <a:t>forms</a:t>
            </a:r>
            <a:r>
              <a:rPr lang="es-MX" baseline="0" dirty="0" smtClean="0"/>
              <a:t> pude notar que solamente 12 de mis alumnos tenían computadora en cada y 20 alumnos de mi grupo cuentan con hermanos en otros niveles educativos por lo que el dispositivo para conectarse era compartido dentro del hogar, todos los alumnos que si entraban a las clases virtuales que normalmente eran 23 se conectaban desde algún dispositivo móvil de su padre o madre y al no tener todos conexión de </a:t>
            </a:r>
            <a:r>
              <a:rPr lang="es-MX" baseline="0" dirty="0" err="1" smtClean="0"/>
              <a:t>wi</a:t>
            </a:r>
            <a:r>
              <a:rPr lang="es-MX" baseline="0" dirty="0" smtClean="0"/>
              <a:t> fi en el hogar los padres de familia recargaban datos para que los alumnos pudieran ingresar los 40 minutos de clase semanal y enviar las evidencias diarias de la misma manera.</a:t>
            </a:r>
            <a:endParaRPr lang="es-MX" dirty="0"/>
          </a:p>
        </p:txBody>
      </p:sp>
      <p:sp>
        <p:nvSpPr>
          <p:cNvPr id="4" name="Marcador de número de diapositiva 3"/>
          <p:cNvSpPr>
            <a:spLocks noGrp="1"/>
          </p:cNvSpPr>
          <p:nvPr>
            <p:ph type="sldNum" sz="quarter" idx="10"/>
          </p:nvPr>
        </p:nvSpPr>
        <p:spPr/>
        <p:txBody>
          <a:bodyPr/>
          <a:lstStyle/>
          <a:p>
            <a:fld id="{3B5C3651-80A6-4978-8F22-D24DDF01F877}" type="slidenum">
              <a:rPr lang="es-MX" smtClean="0"/>
              <a:t>7</a:t>
            </a:fld>
            <a:endParaRPr lang="es-MX"/>
          </a:p>
        </p:txBody>
      </p:sp>
    </p:spTree>
    <p:extLst>
      <p:ext uri="{BB962C8B-B14F-4D97-AF65-F5344CB8AC3E}">
        <p14:creationId xmlns:p14="http://schemas.microsoft.com/office/powerpoint/2010/main" val="3557406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El propósito principal de este trabajo fue</a:t>
            </a:r>
            <a:r>
              <a:rPr lang="es-MX" baseline="0" dirty="0" smtClean="0"/>
              <a:t> aprender a </a:t>
            </a:r>
            <a:r>
              <a:rPr lang="es-MX" baseline="0" dirty="0" err="1" smtClean="0"/>
              <a:t>maner¿jar</a:t>
            </a:r>
            <a:r>
              <a:rPr lang="es-MX" baseline="0" dirty="0" smtClean="0"/>
              <a:t> las diferentes herramientas tecnológicas a las que se tenia acceso y aplicar acciones que ayudaran a la resolución de la problemática encontrada dentro del jardín de niños, también aplicar actividades que despertaran el interés de los alumnos por la tecnología y el manejo de la misma </a:t>
            </a:r>
            <a:r>
              <a:rPr lang="es-MX" baseline="0" dirty="0" err="1" smtClean="0"/>
              <a:t>asi</a:t>
            </a:r>
            <a:r>
              <a:rPr lang="es-MX" baseline="0" dirty="0" smtClean="0"/>
              <a:t> como crear un ambiente virtual agradable para los alumnos y padres de familia para externar dudas y participar con seguridad entro de las clases virtuales.</a:t>
            </a:r>
            <a:endParaRPr lang="es-MX" dirty="0"/>
          </a:p>
        </p:txBody>
      </p:sp>
      <p:sp>
        <p:nvSpPr>
          <p:cNvPr id="4" name="Marcador de número de diapositiva 3"/>
          <p:cNvSpPr>
            <a:spLocks noGrp="1"/>
          </p:cNvSpPr>
          <p:nvPr>
            <p:ph type="sldNum" sz="quarter" idx="10"/>
          </p:nvPr>
        </p:nvSpPr>
        <p:spPr/>
        <p:txBody>
          <a:bodyPr/>
          <a:lstStyle/>
          <a:p>
            <a:fld id="{3B5C3651-80A6-4978-8F22-D24DDF01F877}" type="slidenum">
              <a:rPr lang="es-MX" smtClean="0"/>
              <a:t>8</a:t>
            </a:fld>
            <a:endParaRPr lang="es-MX"/>
          </a:p>
        </p:txBody>
      </p:sp>
    </p:spTree>
    <p:extLst>
      <p:ext uri="{BB962C8B-B14F-4D97-AF65-F5344CB8AC3E}">
        <p14:creationId xmlns:p14="http://schemas.microsoft.com/office/powerpoint/2010/main" val="75286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El objetivo que se planteo al iniciar a poner en practica el</a:t>
            </a:r>
            <a:r>
              <a:rPr lang="es-MX" baseline="0" dirty="0" smtClean="0"/>
              <a:t> plan de acción de este trabajo fue ofrecer información a diversas personas sobre lo aplicado y la respuesta de lo mismo, </a:t>
            </a:r>
            <a:r>
              <a:rPr lang="es-MX" baseline="0" dirty="0" err="1" smtClean="0"/>
              <a:t>asi</a:t>
            </a:r>
            <a:r>
              <a:rPr lang="es-MX" baseline="0" dirty="0" smtClean="0"/>
              <a:t> como que se hizo o mejoro para que cada una de las actividades tuviera el impacto que se esperaba dentro del grupo y que fuera verdaderamente significativo para la practica profesional.</a:t>
            </a:r>
            <a:endParaRPr lang="es-MX" dirty="0"/>
          </a:p>
        </p:txBody>
      </p:sp>
      <p:sp>
        <p:nvSpPr>
          <p:cNvPr id="4" name="Marcador de número de diapositiva 3"/>
          <p:cNvSpPr>
            <a:spLocks noGrp="1"/>
          </p:cNvSpPr>
          <p:nvPr>
            <p:ph type="sldNum" sz="quarter" idx="10"/>
          </p:nvPr>
        </p:nvSpPr>
        <p:spPr/>
        <p:txBody>
          <a:bodyPr/>
          <a:lstStyle/>
          <a:p>
            <a:fld id="{3B5C3651-80A6-4978-8F22-D24DDF01F877}" type="slidenum">
              <a:rPr lang="es-MX" smtClean="0"/>
              <a:t>9</a:t>
            </a:fld>
            <a:endParaRPr lang="es-MX"/>
          </a:p>
        </p:txBody>
      </p:sp>
    </p:spTree>
    <p:extLst>
      <p:ext uri="{BB962C8B-B14F-4D97-AF65-F5344CB8AC3E}">
        <p14:creationId xmlns:p14="http://schemas.microsoft.com/office/powerpoint/2010/main" val="3832857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ángulo 6"/>
          <p:cNvSpPr/>
          <p:nvPr/>
        </p:nvSpPr>
        <p:spPr>
          <a:xfrm>
            <a:off x="0" y="5768795"/>
            <a:ext cx="9144000" cy="108921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2" name="Título 1"/>
          <p:cNvSpPr>
            <a:spLocks noGrp="1"/>
          </p:cNvSpPr>
          <p:nvPr>
            <p:ph type="ctrTitle"/>
          </p:nvPr>
        </p:nvSpPr>
        <p:spPr>
          <a:xfrm>
            <a:off x="1143000" y="3758263"/>
            <a:ext cx="6858000" cy="1795644"/>
          </a:xfrm>
        </p:spPr>
        <p:txBody>
          <a:bodyPr anchor="ctr"/>
          <a:lstStyle>
            <a:lvl1pPr algn="ctr">
              <a:defRPr sz="4500"/>
            </a:lvl1pPr>
          </a:lstStyle>
          <a:p>
            <a:r>
              <a:rPr lang="es-ES"/>
              <a:t>Haga clic para modificar el estilo de título del patrón</a:t>
            </a:r>
            <a:endParaRPr lang="es-MX"/>
          </a:p>
        </p:txBody>
      </p:sp>
      <p:sp>
        <p:nvSpPr>
          <p:cNvPr id="3" name="Subtítulo 2"/>
          <p:cNvSpPr>
            <a:spLocks noGrp="1"/>
          </p:cNvSpPr>
          <p:nvPr>
            <p:ph type="subTitle" idx="1"/>
          </p:nvPr>
        </p:nvSpPr>
        <p:spPr>
          <a:xfrm>
            <a:off x="1143000" y="5836028"/>
            <a:ext cx="6858000" cy="820273"/>
          </a:xfrm>
        </p:spPr>
        <p:txBody>
          <a:bodyPr anchor="ctr"/>
          <a:lstStyle>
            <a:lvl1pPr marL="0" indent="0" algn="ctr">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s-ES"/>
              <a:t>Haga clic para editar el estilo de subtítulo del patrón</a:t>
            </a:r>
            <a:endParaRPr lang="es-MX" dirty="0"/>
          </a:p>
        </p:txBody>
      </p:sp>
      <p:pic>
        <p:nvPicPr>
          <p:cNvPr id="6" name="Imagen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6878" t="29806" r="26877" b="29652"/>
          <a:stretch/>
        </p:blipFill>
        <p:spPr>
          <a:xfrm>
            <a:off x="2480835" y="1479668"/>
            <a:ext cx="4182330" cy="2063707"/>
          </a:xfrm>
          <a:prstGeom prst="rect">
            <a:avLst/>
          </a:prstGeom>
        </p:spPr>
      </p:pic>
    </p:spTree>
    <p:extLst>
      <p:ext uri="{BB962C8B-B14F-4D97-AF65-F5344CB8AC3E}">
        <p14:creationId xmlns:p14="http://schemas.microsoft.com/office/powerpoint/2010/main" val="26142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3" presetClass="entr" presetSubtype="16"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6773" y="168790"/>
            <a:ext cx="864565" cy="1113959"/>
          </a:xfrm>
          <a:prstGeom prst="rect">
            <a:avLst/>
          </a:prstGeom>
        </p:spPr>
      </p:pic>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Rectángulo 6"/>
          <p:cNvSpPr/>
          <p:nvPr/>
        </p:nvSpPr>
        <p:spPr>
          <a:xfrm>
            <a:off x="0" y="6481489"/>
            <a:ext cx="9144000" cy="37651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Tree>
    <p:extLst>
      <p:ext uri="{BB962C8B-B14F-4D97-AF65-F5344CB8AC3E}">
        <p14:creationId xmlns:p14="http://schemas.microsoft.com/office/powerpoint/2010/main" val="3775299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ángulo 6"/>
          <p:cNvSpPr/>
          <p:nvPr/>
        </p:nvSpPr>
        <p:spPr>
          <a:xfrm>
            <a:off x="3" y="4"/>
            <a:ext cx="534521" cy="68579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2" name="Título 1"/>
          <p:cNvSpPr>
            <a:spLocks noGrp="1"/>
          </p:cNvSpPr>
          <p:nvPr>
            <p:ph type="title"/>
          </p:nvPr>
        </p:nvSpPr>
        <p:spPr>
          <a:xfrm>
            <a:off x="895910" y="1709745"/>
            <a:ext cx="7886700" cy="2852737"/>
          </a:xfrm>
        </p:spPr>
        <p:txBody>
          <a:bodyPr anchor="b"/>
          <a:lstStyle>
            <a:lvl1pPr>
              <a:defRPr sz="45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95910" y="4589470"/>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s-ES"/>
              <a:t>Editar el estilo de texto del patrón</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6773" y="168790"/>
            <a:ext cx="864565" cy="1113959"/>
          </a:xfrm>
          <a:prstGeom prst="rect">
            <a:avLst/>
          </a:prstGeom>
        </p:spPr>
      </p:pic>
    </p:spTree>
    <p:extLst>
      <p:ext uri="{BB962C8B-B14F-4D97-AF65-F5344CB8AC3E}">
        <p14:creationId xmlns:p14="http://schemas.microsoft.com/office/powerpoint/2010/main" val="114503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6773" y="168790"/>
            <a:ext cx="864565" cy="1113959"/>
          </a:xfrm>
          <a:prstGeom prst="rect">
            <a:avLst/>
          </a:prstGeom>
        </p:spPr>
      </p:pic>
      <p:sp>
        <p:nvSpPr>
          <p:cNvPr id="2" name="Título 1"/>
          <p:cNvSpPr>
            <a:spLocks noGrp="1"/>
          </p:cNvSpPr>
          <p:nvPr>
            <p:ph type="title"/>
          </p:nvPr>
        </p:nvSpPr>
        <p:spPr>
          <a:xfrm>
            <a:off x="629841" y="365129"/>
            <a:ext cx="78867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s-ES"/>
              <a:t>Editar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s-ES"/>
              <a:t>Editar el estilo de texto del patrón</a:t>
            </a:r>
          </a:p>
        </p:txBody>
      </p:sp>
      <p:sp>
        <p:nvSpPr>
          <p:cNvPr id="6" name="Marcador de contenido 5"/>
          <p:cNvSpPr>
            <a:spLocks noGrp="1"/>
          </p:cNvSpPr>
          <p:nvPr>
            <p:ph sz="quarter" idx="4"/>
          </p:nvPr>
        </p:nvSpPr>
        <p:spPr>
          <a:xfrm>
            <a:off x="4629152"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403444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ángulo 7"/>
          <p:cNvSpPr/>
          <p:nvPr/>
        </p:nvSpPr>
        <p:spPr>
          <a:xfrm>
            <a:off x="2" y="0"/>
            <a:ext cx="3983691"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2" name="Título 1"/>
          <p:cNvSpPr>
            <a:spLocks noGrp="1"/>
          </p:cNvSpPr>
          <p:nvPr>
            <p:ph type="title"/>
          </p:nvPr>
        </p:nvSpPr>
        <p:spPr>
          <a:xfrm>
            <a:off x="518904" y="987425"/>
            <a:ext cx="2949178" cy="1600200"/>
          </a:xfrm>
        </p:spPr>
        <p:txBody>
          <a:bodyPr anchor="b"/>
          <a:lstStyle>
            <a:lvl1pPr>
              <a:defRPr sz="2400">
                <a:solidFill>
                  <a:schemeClr val="bg1"/>
                </a:solidFill>
              </a:defRPr>
            </a:lvl1pPr>
          </a:lstStyle>
          <a:p>
            <a:r>
              <a:rPr lang="es-ES"/>
              <a:t>Haga clic para modificar el estilo de título del patrón</a:t>
            </a:r>
            <a:endParaRPr lang="es-MX"/>
          </a:p>
        </p:txBody>
      </p:sp>
      <p:sp>
        <p:nvSpPr>
          <p:cNvPr id="3" name="Marcador de contenido 2"/>
          <p:cNvSpPr>
            <a:spLocks noGrp="1"/>
          </p:cNvSpPr>
          <p:nvPr>
            <p:ph idx="1"/>
          </p:nvPr>
        </p:nvSpPr>
        <p:spPr>
          <a:xfrm>
            <a:off x="427063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518904" y="2587631"/>
            <a:ext cx="2949178" cy="3281363"/>
          </a:xfrm>
        </p:spPr>
        <p:txBody>
          <a:bodyPr/>
          <a:lstStyle>
            <a:lvl1pPr marL="0" indent="0">
              <a:buNone/>
              <a:defRPr sz="1200">
                <a:solidFill>
                  <a:schemeClr val="bg1"/>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s-ES"/>
              <a:t>Editar el estilo de texto del patrón</a:t>
            </a:r>
          </a:p>
        </p:txBody>
      </p:sp>
    </p:spTree>
    <p:extLst>
      <p:ext uri="{BB962C8B-B14F-4D97-AF65-F5344CB8AC3E}">
        <p14:creationId xmlns:p14="http://schemas.microsoft.com/office/powerpoint/2010/main" val="3152762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6773" y="168790"/>
            <a:ext cx="864565" cy="1113959"/>
          </a:xfrm>
          <a:prstGeom prst="rect">
            <a:avLst/>
          </a:prstGeom>
        </p:spPr>
      </p:pic>
    </p:spTree>
    <p:extLst>
      <p:ext uri="{BB962C8B-B14F-4D97-AF65-F5344CB8AC3E}">
        <p14:creationId xmlns:p14="http://schemas.microsoft.com/office/powerpoint/2010/main" val="36209300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Tree>
    <p:extLst>
      <p:ext uri="{BB962C8B-B14F-4D97-AF65-F5344CB8AC3E}">
        <p14:creationId xmlns:p14="http://schemas.microsoft.com/office/powerpoint/2010/main" val="3698518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6" r:id="rId5"/>
    <p:sldLayoutId id="2147483655" r:id="rId6"/>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Ana Lilia Retta Riojas</a:t>
            </a:r>
            <a:br>
              <a:rPr lang="es-ES" dirty="0"/>
            </a:br>
            <a:r>
              <a:rPr lang="es-ES" sz="2800" dirty="0"/>
              <a:t>Saltillo, Coahuila a 5 de Julio del 2021</a:t>
            </a:r>
            <a:endParaRPr lang="es-MX" dirty="0"/>
          </a:p>
        </p:txBody>
      </p:sp>
      <p:sp>
        <p:nvSpPr>
          <p:cNvPr id="3" name="Subtítulo 2"/>
          <p:cNvSpPr>
            <a:spLocks noGrp="1"/>
          </p:cNvSpPr>
          <p:nvPr>
            <p:ph type="subTitle" idx="1"/>
          </p:nvPr>
        </p:nvSpPr>
        <p:spPr/>
        <p:txBody>
          <a:bodyPr/>
          <a:lstStyle/>
          <a:p>
            <a:r>
              <a:rPr lang="es-ES" dirty="0"/>
              <a:t>Informe de Prácticas Profesionales</a:t>
            </a:r>
            <a:endParaRPr lang="es-MX" dirty="0"/>
          </a:p>
        </p:txBody>
      </p:sp>
    </p:spTree>
    <p:extLst>
      <p:ext uri="{BB962C8B-B14F-4D97-AF65-F5344CB8AC3E}">
        <p14:creationId xmlns:p14="http://schemas.microsoft.com/office/powerpoint/2010/main" val="2334081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Problemática encontrada </a:t>
            </a:r>
            <a:endParaRPr lang="es-MX" b="1" dirty="0"/>
          </a:p>
        </p:txBody>
      </p:sp>
      <p:sp>
        <p:nvSpPr>
          <p:cNvPr id="5" name="Marcador de contenido 4">
            <a:extLst>
              <a:ext uri="{FF2B5EF4-FFF2-40B4-BE49-F238E27FC236}">
                <a16:creationId xmlns:a16="http://schemas.microsoft.com/office/drawing/2014/main" id="{48090108-F047-4D58-B7FA-EAB7A05CF455}"/>
              </a:ext>
            </a:extLst>
          </p:cNvPr>
          <p:cNvSpPr>
            <a:spLocks noGrp="1"/>
          </p:cNvSpPr>
          <p:nvPr>
            <p:ph idx="1"/>
          </p:nvPr>
        </p:nvSpPr>
        <p:spPr>
          <a:xfrm>
            <a:off x="528430" y="1459819"/>
            <a:ext cx="7886700" cy="4351338"/>
          </a:xfrm>
        </p:spPr>
        <p:txBody>
          <a:bodyPr>
            <a:normAutofit/>
          </a:bodyPr>
          <a:lstStyle/>
          <a:p>
            <a:pPr marL="0" indent="0">
              <a:buNone/>
            </a:pPr>
            <a:r>
              <a:rPr lang="es-ES" sz="2400" dirty="0">
                <a:latin typeface="Century Gothic" panose="020B0502020202020204" pitchFamily="34" charset="0"/>
              </a:rPr>
              <a:t>La principal problemática encontrada fue que como practicante no contaba con las habilidades necesarias para impartir las clases por la modalidad virtual derivada de la pandemia por </a:t>
            </a:r>
            <a:r>
              <a:rPr lang="es-ES" sz="2400" dirty="0" err="1">
                <a:latin typeface="Century Gothic" panose="020B0502020202020204" pitchFamily="34" charset="0"/>
              </a:rPr>
              <a:t>Covid</a:t>
            </a:r>
            <a:r>
              <a:rPr lang="es-ES" sz="2400" dirty="0">
                <a:latin typeface="Century Gothic" panose="020B0502020202020204" pitchFamily="34" charset="0"/>
              </a:rPr>
              <a:t>- 19.</a:t>
            </a:r>
          </a:p>
          <a:p>
            <a:pPr marL="0" indent="0">
              <a:buNone/>
            </a:pPr>
            <a:endParaRPr lang="es-ES" sz="2400" dirty="0">
              <a:latin typeface="Century Gothic" panose="020B0502020202020204" pitchFamily="34" charset="0"/>
            </a:endParaRPr>
          </a:p>
          <a:p>
            <a:pPr marL="0" indent="0">
              <a:buNone/>
            </a:pPr>
            <a:r>
              <a:rPr lang="es-ES" sz="2400" dirty="0">
                <a:latin typeface="Century Gothic" panose="020B0502020202020204" pitchFamily="34" charset="0"/>
              </a:rPr>
              <a:t>Otro de los principales problemas fue que tampoco los padres de familia y alumnos contaban con la habilidad dentro de la nueva modalidad de trabajo y se tuvieron que dar capacitaciones.</a:t>
            </a:r>
            <a:endParaRPr lang="es-MX" dirty="0"/>
          </a:p>
        </p:txBody>
      </p:sp>
    </p:spTree>
    <p:extLst>
      <p:ext uri="{BB962C8B-B14F-4D97-AF65-F5344CB8AC3E}">
        <p14:creationId xmlns:p14="http://schemas.microsoft.com/office/powerpoint/2010/main" val="1032449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0BEA8C0-8A56-4433-8F96-890BC46D004C}"/>
              </a:ext>
            </a:extLst>
          </p:cNvPr>
          <p:cNvSpPr txBox="1"/>
          <p:nvPr/>
        </p:nvSpPr>
        <p:spPr>
          <a:xfrm>
            <a:off x="0" y="1431234"/>
            <a:ext cx="9144000" cy="3631763"/>
          </a:xfrm>
          <a:prstGeom prst="rect">
            <a:avLst/>
          </a:prstGeom>
          <a:noFill/>
        </p:spPr>
        <p:txBody>
          <a:bodyPr wrap="square" rtlCol="0">
            <a:spAutoFit/>
          </a:bodyPr>
          <a:lstStyle/>
          <a:p>
            <a:pPr algn="ctr"/>
            <a:r>
              <a:rPr lang="es-ES" sz="11500" b="1" dirty="0">
                <a:solidFill>
                  <a:srgbClr val="FF0000"/>
                </a:solidFill>
                <a:latin typeface="Century Gothic" panose="020B0502020202020204" pitchFamily="34" charset="0"/>
              </a:rPr>
              <a:t>Actividades </a:t>
            </a:r>
          </a:p>
          <a:p>
            <a:pPr algn="ctr"/>
            <a:r>
              <a:rPr lang="es-ES" sz="11500" b="1" dirty="0">
                <a:solidFill>
                  <a:srgbClr val="FF0000"/>
                </a:solidFill>
                <a:latin typeface="Century Gothic" panose="020B0502020202020204" pitchFamily="34" charset="0"/>
              </a:rPr>
              <a:t>aplicadas</a:t>
            </a:r>
            <a:endParaRPr lang="es-MX" sz="115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469154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14A501AC-312B-42E5-9DE5-BB57828463D6}"/>
              </a:ext>
            </a:extLst>
          </p:cNvPr>
          <p:cNvSpPr/>
          <p:nvPr/>
        </p:nvSpPr>
        <p:spPr>
          <a:xfrm>
            <a:off x="1308652" y="1570381"/>
            <a:ext cx="6526695" cy="3717235"/>
          </a:xfrm>
          <a:prstGeom prst="rect">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2" name="Título 1"/>
          <p:cNvSpPr>
            <a:spLocks noGrp="1"/>
          </p:cNvSpPr>
          <p:nvPr>
            <p:ph type="title"/>
          </p:nvPr>
        </p:nvSpPr>
        <p:spPr/>
        <p:txBody>
          <a:bodyPr/>
          <a:lstStyle/>
          <a:p>
            <a:pPr algn="ctr"/>
            <a:r>
              <a:rPr lang="es-ES" b="1" dirty="0"/>
              <a:t>Videos para activación física</a:t>
            </a:r>
            <a:endParaRPr lang="es-MX" b="1" dirty="0"/>
          </a:p>
        </p:txBody>
      </p:sp>
      <p:pic>
        <p:nvPicPr>
          <p:cNvPr id="4" name="Imagen 3">
            <a:extLst>
              <a:ext uri="{FF2B5EF4-FFF2-40B4-BE49-F238E27FC236}">
                <a16:creationId xmlns:a16="http://schemas.microsoft.com/office/drawing/2014/main" id="{8985F912-2C4A-4033-A4C8-22A47CB9B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6887" y="1757823"/>
            <a:ext cx="5950226" cy="3342353"/>
          </a:xfrm>
          <a:prstGeom prst="rect">
            <a:avLst/>
          </a:prstGeom>
        </p:spPr>
      </p:pic>
    </p:spTree>
    <p:extLst>
      <p:ext uri="{BB962C8B-B14F-4D97-AF65-F5344CB8AC3E}">
        <p14:creationId xmlns:p14="http://schemas.microsoft.com/office/powerpoint/2010/main" val="1887043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1BE63C2-A812-4227-83E5-7A2C8D3D38B1}"/>
              </a:ext>
            </a:extLst>
          </p:cNvPr>
          <p:cNvSpPr/>
          <p:nvPr/>
        </p:nvSpPr>
        <p:spPr>
          <a:xfrm>
            <a:off x="848139" y="1394826"/>
            <a:ext cx="7447722" cy="4227443"/>
          </a:xfrm>
          <a:prstGeom prst="rect">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2" name="Título 1"/>
          <p:cNvSpPr>
            <a:spLocks noGrp="1"/>
          </p:cNvSpPr>
          <p:nvPr>
            <p:ph type="title"/>
          </p:nvPr>
        </p:nvSpPr>
        <p:spPr/>
        <p:txBody>
          <a:bodyPr/>
          <a:lstStyle/>
          <a:p>
            <a:pPr algn="ctr"/>
            <a:r>
              <a:rPr lang="es-ES" b="1" dirty="0"/>
              <a:t>Portadores de texto</a:t>
            </a:r>
            <a:endParaRPr lang="es-MX" b="1" dirty="0"/>
          </a:p>
        </p:txBody>
      </p:sp>
      <p:pic>
        <p:nvPicPr>
          <p:cNvPr id="5" name="Imagen 4">
            <a:extLst>
              <a:ext uri="{FF2B5EF4-FFF2-40B4-BE49-F238E27FC236}">
                <a16:creationId xmlns:a16="http://schemas.microsoft.com/office/drawing/2014/main" id="{27E4608D-91B7-4D42-A40E-90A18E5B0B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147" y="1611144"/>
            <a:ext cx="6755706" cy="3794806"/>
          </a:xfrm>
          <a:prstGeom prst="rect">
            <a:avLst/>
          </a:prstGeom>
        </p:spPr>
      </p:pic>
    </p:spTree>
    <p:extLst>
      <p:ext uri="{BB962C8B-B14F-4D97-AF65-F5344CB8AC3E}">
        <p14:creationId xmlns:p14="http://schemas.microsoft.com/office/powerpoint/2010/main" val="3520356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0AC73EA-0F16-4EAD-9D0B-A40231407E90}"/>
              </a:ext>
            </a:extLst>
          </p:cNvPr>
          <p:cNvSpPr/>
          <p:nvPr/>
        </p:nvSpPr>
        <p:spPr>
          <a:xfrm>
            <a:off x="1060174" y="1394826"/>
            <a:ext cx="6838122" cy="4449383"/>
          </a:xfrm>
          <a:prstGeom prst="rect">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2" name="Título 1"/>
          <p:cNvSpPr>
            <a:spLocks noGrp="1"/>
          </p:cNvSpPr>
          <p:nvPr>
            <p:ph type="title"/>
          </p:nvPr>
        </p:nvSpPr>
        <p:spPr/>
        <p:txBody>
          <a:bodyPr/>
          <a:lstStyle/>
          <a:p>
            <a:pPr algn="ctr"/>
            <a:r>
              <a:rPr lang="es-ES" b="1" dirty="0"/>
              <a:t>Reconocimientos semanales</a:t>
            </a:r>
            <a:endParaRPr lang="es-MX" b="1" dirty="0"/>
          </a:p>
        </p:txBody>
      </p:sp>
      <p:pic>
        <p:nvPicPr>
          <p:cNvPr id="5" name="Imagen 4">
            <a:extLst>
              <a:ext uri="{FF2B5EF4-FFF2-40B4-BE49-F238E27FC236}">
                <a16:creationId xmlns:a16="http://schemas.microsoft.com/office/drawing/2014/main" id="{890A9FE8-56E7-48F6-97D1-528F2348F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0156" y="1687379"/>
            <a:ext cx="5203687" cy="3902765"/>
          </a:xfrm>
          <a:prstGeom prst="rect">
            <a:avLst/>
          </a:prstGeom>
        </p:spPr>
      </p:pic>
    </p:spTree>
    <p:extLst>
      <p:ext uri="{BB962C8B-B14F-4D97-AF65-F5344CB8AC3E}">
        <p14:creationId xmlns:p14="http://schemas.microsoft.com/office/powerpoint/2010/main" val="2867050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00AED249-B97F-42C4-9B20-A31A29BBC648}"/>
              </a:ext>
            </a:extLst>
          </p:cNvPr>
          <p:cNvSpPr/>
          <p:nvPr/>
        </p:nvSpPr>
        <p:spPr>
          <a:xfrm>
            <a:off x="628650" y="1351722"/>
            <a:ext cx="7667211" cy="4346713"/>
          </a:xfrm>
          <a:prstGeom prst="rect">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2" name="Título 1"/>
          <p:cNvSpPr>
            <a:spLocks noGrp="1"/>
          </p:cNvSpPr>
          <p:nvPr>
            <p:ph type="title"/>
          </p:nvPr>
        </p:nvSpPr>
        <p:spPr/>
        <p:txBody>
          <a:bodyPr/>
          <a:lstStyle/>
          <a:p>
            <a:pPr algn="ctr"/>
            <a:r>
              <a:rPr lang="es-ES" b="1" dirty="0"/>
              <a:t>Juegos digitales</a:t>
            </a:r>
            <a:endParaRPr lang="es-MX" b="1" dirty="0"/>
          </a:p>
        </p:txBody>
      </p:sp>
      <p:pic>
        <p:nvPicPr>
          <p:cNvPr id="4" name="Imagen 3">
            <a:extLst>
              <a:ext uri="{FF2B5EF4-FFF2-40B4-BE49-F238E27FC236}">
                <a16:creationId xmlns:a16="http://schemas.microsoft.com/office/drawing/2014/main" id="{F846E7DF-ADE4-47B6-96CD-4877CB709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461" y="1690692"/>
            <a:ext cx="6361043" cy="3573117"/>
          </a:xfrm>
          <a:prstGeom prst="rect">
            <a:avLst/>
          </a:prstGeom>
        </p:spPr>
      </p:pic>
    </p:spTree>
    <p:extLst>
      <p:ext uri="{BB962C8B-B14F-4D97-AF65-F5344CB8AC3E}">
        <p14:creationId xmlns:p14="http://schemas.microsoft.com/office/powerpoint/2010/main" val="3757386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Logro de la competencia</a:t>
            </a:r>
            <a:endParaRPr lang="es-MX" b="1" dirty="0"/>
          </a:p>
        </p:txBody>
      </p:sp>
      <p:graphicFrame>
        <p:nvGraphicFramePr>
          <p:cNvPr id="8" name="Marcador de contenido 7">
            <a:extLst>
              <a:ext uri="{FF2B5EF4-FFF2-40B4-BE49-F238E27FC236}">
                <a16:creationId xmlns:a16="http://schemas.microsoft.com/office/drawing/2014/main" id="{478C9E1F-7AD1-44D4-8557-5C66BDB174A1}"/>
              </a:ext>
            </a:extLst>
          </p:cNvPr>
          <p:cNvGraphicFramePr>
            <a:graphicFrameLocks noGrp="1"/>
          </p:cNvGraphicFramePr>
          <p:nvPr>
            <p:ph idx="1"/>
            <p:extLst>
              <p:ext uri="{D42A27DB-BD31-4B8C-83A1-F6EECF244321}">
                <p14:modId xmlns:p14="http://schemas.microsoft.com/office/powerpoint/2010/main" val="2587163172"/>
              </p:ext>
            </p:extLst>
          </p:nvPr>
        </p:nvGraphicFramePr>
        <p:xfrm>
          <a:off x="628650" y="1388303"/>
          <a:ext cx="78867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6364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Retos </a:t>
            </a:r>
            <a:endParaRPr lang="es-MX" b="1" dirty="0"/>
          </a:p>
        </p:txBody>
      </p:sp>
      <p:sp>
        <p:nvSpPr>
          <p:cNvPr id="5" name="Marcador de contenido 4">
            <a:extLst>
              <a:ext uri="{FF2B5EF4-FFF2-40B4-BE49-F238E27FC236}">
                <a16:creationId xmlns:a16="http://schemas.microsoft.com/office/drawing/2014/main" id="{48090108-F047-4D58-B7FA-EAB7A05CF455}"/>
              </a:ext>
            </a:extLst>
          </p:cNvPr>
          <p:cNvSpPr>
            <a:spLocks noGrp="1"/>
          </p:cNvSpPr>
          <p:nvPr>
            <p:ph idx="1"/>
          </p:nvPr>
        </p:nvSpPr>
        <p:spPr>
          <a:xfrm>
            <a:off x="628650" y="1558170"/>
            <a:ext cx="7886700" cy="4351338"/>
          </a:xfrm>
        </p:spPr>
        <p:txBody>
          <a:bodyPr>
            <a:normAutofit/>
          </a:bodyPr>
          <a:lstStyle/>
          <a:p>
            <a:r>
              <a:rPr lang="es-ES" sz="2400" dirty="0">
                <a:latin typeface="Century Gothic" panose="020B0502020202020204" pitchFamily="34" charset="0"/>
              </a:rPr>
              <a:t>El mayor reto que enfrenté es que no conté con muchas habilidades tecnológicas por lo que tuve que capacitarme en la adecuación de la enseñanza en la modalidad, en las Tecnologías de Información y Comunicación (TIC), plataformas virtuales atractivas y adecuaciones de valoración cualitativa a distancia</a:t>
            </a:r>
          </a:p>
          <a:p>
            <a:r>
              <a:rPr lang="es-ES" sz="2400" dirty="0">
                <a:latin typeface="Century Gothic" panose="020B0502020202020204" pitchFamily="34" charset="0"/>
              </a:rPr>
              <a:t>Capacitar a los padres de familia para el uso de las diferentes plataformas digitales utilizadas durante las clases.</a:t>
            </a:r>
          </a:p>
        </p:txBody>
      </p:sp>
    </p:spTree>
    <p:extLst>
      <p:ext uri="{BB962C8B-B14F-4D97-AF65-F5344CB8AC3E}">
        <p14:creationId xmlns:p14="http://schemas.microsoft.com/office/powerpoint/2010/main" val="1496196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Retos </a:t>
            </a:r>
            <a:endParaRPr lang="es-MX" b="1" dirty="0"/>
          </a:p>
        </p:txBody>
      </p:sp>
      <p:sp>
        <p:nvSpPr>
          <p:cNvPr id="5" name="Marcador de contenido 4">
            <a:extLst>
              <a:ext uri="{FF2B5EF4-FFF2-40B4-BE49-F238E27FC236}">
                <a16:creationId xmlns:a16="http://schemas.microsoft.com/office/drawing/2014/main" id="{48090108-F047-4D58-B7FA-EAB7A05CF455}"/>
              </a:ext>
            </a:extLst>
          </p:cNvPr>
          <p:cNvSpPr>
            <a:spLocks noGrp="1"/>
          </p:cNvSpPr>
          <p:nvPr>
            <p:ph idx="1"/>
          </p:nvPr>
        </p:nvSpPr>
        <p:spPr>
          <a:xfrm>
            <a:off x="469624" y="1452153"/>
            <a:ext cx="7886700" cy="4351338"/>
          </a:xfrm>
        </p:spPr>
        <p:txBody>
          <a:bodyPr>
            <a:normAutofit/>
          </a:bodyPr>
          <a:lstStyle/>
          <a:p>
            <a:endParaRPr lang="es-ES" sz="2400" dirty="0">
              <a:latin typeface="Century Gothic" panose="020B0502020202020204" pitchFamily="34" charset="0"/>
            </a:endParaRPr>
          </a:p>
          <a:p>
            <a:r>
              <a:rPr lang="es-ES" sz="2400" dirty="0">
                <a:latin typeface="Century Gothic" panose="020B0502020202020204" pitchFamily="34" charset="0"/>
              </a:rPr>
              <a:t>El enseñarles a conectarse a clase por medio de un aparato electrónico, el saber subir sus evidencias de trabajo, el aprender a hablar frente a una cámara, todas estas habilidades que hoy en día es primordial para poder seguir el camino de la enseñanza.</a:t>
            </a:r>
            <a:endParaRPr lang="es-MX" sz="2400" dirty="0"/>
          </a:p>
          <a:p>
            <a:r>
              <a:rPr lang="es-ES" sz="2400" dirty="0">
                <a:latin typeface="Century Gothic" panose="020B0502020202020204" pitchFamily="34" charset="0"/>
              </a:rPr>
              <a:t>Lograr tener un control de grupo dentro de las clases por zoom y respetar las reglas de convivencia dentro de la misma.</a:t>
            </a:r>
            <a:endParaRPr lang="es-MX" dirty="0"/>
          </a:p>
        </p:txBody>
      </p:sp>
    </p:spTree>
    <p:extLst>
      <p:ext uri="{BB962C8B-B14F-4D97-AF65-F5344CB8AC3E}">
        <p14:creationId xmlns:p14="http://schemas.microsoft.com/office/powerpoint/2010/main" val="501585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Resultados </a:t>
            </a:r>
            <a:endParaRPr lang="es-MX" b="1" dirty="0"/>
          </a:p>
        </p:txBody>
      </p:sp>
    </p:spTree>
    <p:extLst>
      <p:ext uri="{BB962C8B-B14F-4D97-AF65-F5344CB8AC3E}">
        <p14:creationId xmlns:p14="http://schemas.microsoft.com/office/powerpoint/2010/main" val="2291831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Informe de Prácticas Profesionales</a:t>
            </a:r>
            <a:endParaRPr lang="es-MX" b="1" dirty="0"/>
          </a:p>
        </p:txBody>
      </p:sp>
      <p:sp>
        <p:nvSpPr>
          <p:cNvPr id="3" name="Marcador de contenido 2"/>
          <p:cNvSpPr>
            <a:spLocks noGrp="1"/>
          </p:cNvSpPr>
          <p:nvPr>
            <p:ph idx="1"/>
          </p:nvPr>
        </p:nvSpPr>
        <p:spPr>
          <a:xfrm>
            <a:off x="363607" y="1905138"/>
            <a:ext cx="7886700" cy="4351338"/>
          </a:xfrm>
        </p:spPr>
        <p:txBody>
          <a:bodyPr>
            <a:normAutofit/>
          </a:bodyPr>
          <a:lstStyle/>
          <a:p>
            <a:r>
              <a:rPr lang="es-ES" sz="2400" dirty="0">
                <a:latin typeface="Century Gothic" panose="020B0502020202020204" pitchFamily="34" charset="0"/>
              </a:rPr>
              <a:t>Seleccioné la modalidad de El Informe de Prácticas Profesionales debido a que quería hacer un análisis y reflexión profunda enfocada en la problemática encontrada dentro del jardín y buscando siempre la mejora en el proceso personal de desarrollo, así como en el impacto del proceso de enseñanza y aprendizaje de los alumnos, buscando que fuera siempre para bien.</a:t>
            </a:r>
            <a:endParaRPr lang="es-MX" sz="2400" dirty="0">
              <a:latin typeface="Century Gothic" panose="020B0502020202020204" pitchFamily="34" charset="0"/>
            </a:endParaRPr>
          </a:p>
        </p:txBody>
      </p:sp>
    </p:spTree>
    <p:extLst>
      <p:ext uri="{BB962C8B-B14F-4D97-AF65-F5344CB8AC3E}">
        <p14:creationId xmlns:p14="http://schemas.microsoft.com/office/powerpoint/2010/main" val="887115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Conclusiones </a:t>
            </a:r>
            <a:endParaRPr lang="es-MX" b="1" dirty="0"/>
          </a:p>
        </p:txBody>
      </p:sp>
      <p:sp>
        <p:nvSpPr>
          <p:cNvPr id="5" name="Marcador de contenido 4">
            <a:extLst>
              <a:ext uri="{FF2B5EF4-FFF2-40B4-BE49-F238E27FC236}">
                <a16:creationId xmlns:a16="http://schemas.microsoft.com/office/drawing/2014/main" id="{48090108-F047-4D58-B7FA-EAB7A05CF455}"/>
              </a:ext>
            </a:extLst>
          </p:cNvPr>
          <p:cNvSpPr>
            <a:spLocks noGrp="1"/>
          </p:cNvSpPr>
          <p:nvPr>
            <p:ph idx="1"/>
          </p:nvPr>
        </p:nvSpPr>
        <p:spPr>
          <a:xfrm>
            <a:off x="959955" y="1690692"/>
            <a:ext cx="7886700" cy="4351338"/>
          </a:xfrm>
        </p:spPr>
        <p:txBody>
          <a:bodyPr>
            <a:normAutofit/>
          </a:bodyPr>
          <a:lstStyle/>
          <a:p>
            <a:pPr marL="0" indent="0">
              <a:buNone/>
            </a:pPr>
            <a:r>
              <a:rPr lang="es-ES" sz="2400" dirty="0">
                <a:latin typeface="Century Gothic" panose="020B0502020202020204" pitchFamily="34" charset="0"/>
              </a:rPr>
              <a:t>Dentro de la competencia profesional seleccionada </a:t>
            </a:r>
            <a:r>
              <a:rPr lang="es-ES" sz="2000" i="1" dirty="0">
                <a:latin typeface="Century Gothic" panose="020B0502020202020204" pitchFamily="34" charset="0"/>
              </a:rPr>
              <a:t>“Utiliza las Tic como herramienta de enseñanza y aprendizaje” </a:t>
            </a:r>
            <a:r>
              <a:rPr lang="es-ES" sz="2400" dirty="0">
                <a:latin typeface="Century Gothic" panose="020B0502020202020204" pitchFamily="34" charset="0"/>
              </a:rPr>
              <a:t>considero que se movilizó en un porcentaje muy grande y desarrollé exitosamente dentro de las prácticas puesto que después de las actualizaciones y cursos realizados para la mejora fue muy notoria la diferencia desde el tipo de actividades aplicadas hasta la forma de comunicación que se tenía con los alumnos y se volvió más eficiente en todos los sentidos.</a:t>
            </a:r>
            <a:endParaRPr lang="es-MX" dirty="0"/>
          </a:p>
        </p:txBody>
      </p:sp>
    </p:spTree>
    <p:extLst>
      <p:ext uri="{BB962C8B-B14F-4D97-AF65-F5344CB8AC3E}">
        <p14:creationId xmlns:p14="http://schemas.microsoft.com/office/powerpoint/2010/main" val="3847153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Recomendaciones</a:t>
            </a:r>
            <a:endParaRPr lang="es-MX" b="1" dirty="0"/>
          </a:p>
        </p:txBody>
      </p:sp>
      <p:sp>
        <p:nvSpPr>
          <p:cNvPr id="5" name="Marcador de contenido 4">
            <a:extLst>
              <a:ext uri="{FF2B5EF4-FFF2-40B4-BE49-F238E27FC236}">
                <a16:creationId xmlns:a16="http://schemas.microsoft.com/office/drawing/2014/main" id="{48090108-F047-4D58-B7FA-EAB7A05CF455}"/>
              </a:ext>
            </a:extLst>
          </p:cNvPr>
          <p:cNvSpPr>
            <a:spLocks noGrp="1"/>
          </p:cNvSpPr>
          <p:nvPr>
            <p:ph idx="1"/>
          </p:nvPr>
        </p:nvSpPr>
        <p:spPr>
          <a:xfrm>
            <a:off x="959955" y="1690692"/>
            <a:ext cx="7886700" cy="4351338"/>
          </a:xfrm>
        </p:spPr>
        <p:txBody>
          <a:bodyPr>
            <a:normAutofit/>
          </a:bodyPr>
          <a:lstStyle/>
          <a:p>
            <a:pPr marL="0" indent="0">
              <a:buNone/>
            </a:pPr>
            <a:r>
              <a:rPr lang="es-ES" sz="2400" dirty="0">
                <a:latin typeface="Century Gothic" panose="020B0502020202020204" pitchFamily="34" charset="0"/>
              </a:rPr>
              <a:t>•Mantener siempre buena comunicación tanto con alumnos como con padres de familia para lograr ver cuál ha sido el avance y desarrollo del menor.</a:t>
            </a:r>
          </a:p>
          <a:p>
            <a:pPr marL="0" indent="0">
              <a:buNone/>
            </a:pPr>
            <a:r>
              <a:rPr lang="es-ES" sz="2400" dirty="0">
                <a:latin typeface="Century Gothic" panose="020B0502020202020204" pitchFamily="34" charset="0"/>
              </a:rPr>
              <a:t>•Si algo no funciona tener siempre alternativas de aplicación para que sea por medio del replanteamiento y se consigan los resultados esperados.</a:t>
            </a:r>
          </a:p>
          <a:p>
            <a:pPr marL="0" indent="0">
              <a:buNone/>
            </a:pPr>
            <a:r>
              <a:rPr lang="es-ES" sz="2400" dirty="0">
                <a:latin typeface="Century Gothic" panose="020B0502020202020204" pitchFamily="34" charset="0"/>
              </a:rPr>
              <a:t>•Ser flexibles en la entrega de evidencias, puesto que no todos los padres y alumnos tienen la misma disponibilidad de tiempo.</a:t>
            </a:r>
          </a:p>
        </p:txBody>
      </p:sp>
    </p:spTree>
    <p:extLst>
      <p:ext uri="{BB962C8B-B14F-4D97-AF65-F5344CB8AC3E}">
        <p14:creationId xmlns:p14="http://schemas.microsoft.com/office/powerpoint/2010/main" val="864625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Competencia Profesional</a:t>
            </a:r>
            <a:endParaRPr lang="es-MX" b="1" dirty="0"/>
          </a:p>
        </p:txBody>
      </p:sp>
      <p:sp>
        <p:nvSpPr>
          <p:cNvPr id="3" name="Marcador de contenido 2"/>
          <p:cNvSpPr>
            <a:spLocks noGrp="1"/>
          </p:cNvSpPr>
          <p:nvPr>
            <p:ph idx="1"/>
          </p:nvPr>
        </p:nvSpPr>
        <p:spPr>
          <a:xfrm>
            <a:off x="628650" y="1690692"/>
            <a:ext cx="7886700" cy="4351338"/>
          </a:xfrm>
        </p:spPr>
        <p:txBody>
          <a:bodyPr>
            <a:normAutofit/>
          </a:bodyPr>
          <a:lstStyle/>
          <a:p>
            <a:pPr marL="0" indent="0" algn="ctr">
              <a:buNone/>
            </a:pPr>
            <a:r>
              <a:rPr lang="es-ES" sz="6000" dirty="0">
                <a:latin typeface="Century Gothic" panose="020B0502020202020204" pitchFamily="34" charset="0"/>
              </a:rPr>
              <a:t>“Utiliza las Tic como herramienta de enseñanza y aprendizaje” </a:t>
            </a:r>
            <a:endParaRPr lang="es-MX" sz="6000" dirty="0">
              <a:latin typeface="Century Gothic" panose="020B0502020202020204" pitchFamily="34" charset="0"/>
            </a:endParaRPr>
          </a:p>
        </p:txBody>
      </p:sp>
    </p:spTree>
    <p:extLst>
      <p:ext uri="{BB962C8B-B14F-4D97-AF65-F5344CB8AC3E}">
        <p14:creationId xmlns:p14="http://schemas.microsoft.com/office/powerpoint/2010/main" val="3316392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Unidades de competencia:</a:t>
            </a:r>
            <a:endParaRPr lang="es-MX" b="1" dirty="0"/>
          </a:p>
        </p:txBody>
      </p:sp>
      <p:sp>
        <p:nvSpPr>
          <p:cNvPr id="5" name="Marcador de contenido 4">
            <a:extLst>
              <a:ext uri="{FF2B5EF4-FFF2-40B4-BE49-F238E27FC236}">
                <a16:creationId xmlns:a16="http://schemas.microsoft.com/office/drawing/2014/main" id="{48090108-F047-4D58-B7FA-EAB7A05CF455}"/>
              </a:ext>
            </a:extLst>
          </p:cNvPr>
          <p:cNvSpPr>
            <a:spLocks noGrp="1"/>
          </p:cNvSpPr>
          <p:nvPr>
            <p:ph idx="1"/>
          </p:nvPr>
        </p:nvSpPr>
        <p:spPr>
          <a:xfrm>
            <a:off x="787676" y="1605593"/>
            <a:ext cx="7886700" cy="4351338"/>
          </a:xfrm>
        </p:spPr>
        <p:txBody>
          <a:bodyPr/>
          <a:lstStyle/>
          <a:p>
            <a:r>
              <a:rPr lang="es-ES" sz="2400" dirty="0">
                <a:latin typeface="Century Gothic" panose="020B0502020202020204" pitchFamily="34" charset="0"/>
              </a:rPr>
              <a:t>Aplica estrategias de aprendizaje basadas en el uso de las tecnologías de la información y la comunicación de acuerdo con el nivel escolar de los alumnos.</a:t>
            </a:r>
          </a:p>
          <a:p>
            <a:r>
              <a:rPr lang="es-ES" sz="2400" dirty="0">
                <a:latin typeface="Century Gothic" panose="020B0502020202020204" pitchFamily="34" charset="0"/>
              </a:rPr>
              <a:t>Promueve el uso de la tecnología entre sus alumnos para que aprendan por sí mismos.</a:t>
            </a:r>
          </a:p>
          <a:p>
            <a:r>
              <a:rPr lang="es-ES" sz="2400" dirty="0">
                <a:latin typeface="Century Gothic" panose="020B0502020202020204" pitchFamily="34" charset="0"/>
              </a:rPr>
              <a:t>Emplea la tecnología para generar comunidades de aprendizaje.</a:t>
            </a:r>
          </a:p>
          <a:p>
            <a:r>
              <a:rPr lang="es-ES" sz="2400" dirty="0">
                <a:latin typeface="Century Gothic" panose="020B0502020202020204" pitchFamily="34" charset="0"/>
              </a:rPr>
              <a:t>Usa los recursos de la tecnología para crear ambientes de aprendizaje.</a:t>
            </a:r>
          </a:p>
          <a:p>
            <a:endParaRPr lang="es-MX" dirty="0"/>
          </a:p>
        </p:txBody>
      </p:sp>
    </p:spTree>
    <p:extLst>
      <p:ext uri="{BB962C8B-B14F-4D97-AF65-F5344CB8AC3E}">
        <p14:creationId xmlns:p14="http://schemas.microsoft.com/office/powerpoint/2010/main" val="203737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2AD458-BED0-43EF-918C-5EB71D399820}"/>
              </a:ext>
            </a:extLst>
          </p:cNvPr>
          <p:cNvSpPr>
            <a:spLocks noGrp="1"/>
          </p:cNvSpPr>
          <p:nvPr>
            <p:ph type="title"/>
          </p:nvPr>
        </p:nvSpPr>
        <p:spPr/>
        <p:txBody>
          <a:bodyPr/>
          <a:lstStyle/>
          <a:p>
            <a:pPr algn="ctr"/>
            <a:r>
              <a:rPr lang="es-ES" b="1" dirty="0"/>
              <a:t>Jardín de niños</a:t>
            </a:r>
            <a:endParaRPr lang="es-MX" b="1" dirty="0"/>
          </a:p>
        </p:txBody>
      </p:sp>
      <p:pic>
        <p:nvPicPr>
          <p:cNvPr id="4" name="Imagen 3">
            <a:extLst>
              <a:ext uri="{FF2B5EF4-FFF2-40B4-BE49-F238E27FC236}">
                <a16:creationId xmlns:a16="http://schemas.microsoft.com/office/drawing/2014/main" id="{82C9032E-4623-417E-89F0-33B47F9CDF21}"/>
              </a:ext>
            </a:extLst>
          </p:cNvPr>
          <p:cNvPicPr>
            <a:picLocks noChangeAspect="1"/>
          </p:cNvPicPr>
          <p:nvPr/>
        </p:nvPicPr>
        <p:blipFill rotWithShape="1">
          <a:blip r:embed="rId3"/>
          <a:srcRect l="15942" t="16811" r="45797" b="28541"/>
          <a:stretch/>
        </p:blipFill>
        <p:spPr>
          <a:xfrm>
            <a:off x="357807" y="1690692"/>
            <a:ext cx="4851797" cy="3896139"/>
          </a:xfrm>
          <a:prstGeom prst="rect">
            <a:avLst/>
          </a:prstGeom>
        </p:spPr>
      </p:pic>
      <p:sp>
        <p:nvSpPr>
          <p:cNvPr id="5" name="Rectángulo 4">
            <a:extLst>
              <a:ext uri="{FF2B5EF4-FFF2-40B4-BE49-F238E27FC236}">
                <a16:creationId xmlns:a16="http://schemas.microsoft.com/office/drawing/2014/main" id="{3345ABC6-B1F6-4759-B654-BA522725A116}"/>
              </a:ext>
            </a:extLst>
          </p:cNvPr>
          <p:cNvSpPr/>
          <p:nvPr/>
        </p:nvSpPr>
        <p:spPr>
          <a:xfrm>
            <a:off x="357807" y="1690692"/>
            <a:ext cx="4851797" cy="3896139"/>
          </a:xfrm>
          <a:prstGeom prst="rect">
            <a:avLst/>
          </a:prstGeom>
          <a:noFill/>
          <a:ln w="76200"/>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6" name="CuadroTexto 5">
            <a:extLst>
              <a:ext uri="{FF2B5EF4-FFF2-40B4-BE49-F238E27FC236}">
                <a16:creationId xmlns:a16="http://schemas.microsoft.com/office/drawing/2014/main" id="{11A9B995-1A69-41B8-9B82-26511638FBD1}"/>
              </a:ext>
            </a:extLst>
          </p:cNvPr>
          <p:cNvSpPr txBox="1"/>
          <p:nvPr/>
        </p:nvSpPr>
        <p:spPr>
          <a:xfrm>
            <a:off x="5685182" y="2167116"/>
            <a:ext cx="2663689" cy="2523768"/>
          </a:xfrm>
          <a:prstGeom prst="rect">
            <a:avLst/>
          </a:prstGeom>
          <a:noFill/>
        </p:spPr>
        <p:txBody>
          <a:bodyPr wrap="square" rtlCol="0">
            <a:spAutoFit/>
          </a:bodyPr>
          <a:lstStyle/>
          <a:p>
            <a:pPr algn="ctr"/>
            <a:r>
              <a:rPr lang="es-ES" sz="2800" dirty="0">
                <a:latin typeface="Century Gothic" panose="020B0502020202020204" pitchFamily="34" charset="0"/>
              </a:rPr>
              <a:t>Jardín de  niños </a:t>
            </a:r>
          </a:p>
          <a:p>
            <a:pPr algn="ctr"/>
            <a:r>
              <a:rPr lang="es-ES" sz="2800" dirty="0">
                <a:latin typeface="Century Gothic" panose="020B0502020202020204" pitchFamily="34" charset="0"/>
              </a:rPr>
              <a:t>“Nueva Creación”</a:t>
            </a:r>
          </a:p>
          <a:p>
            <a:pPr algn="ctr"/>
            <a:r>
              <a:rPr lang="es-ES" sz="2800" dirty="0">
                <a:latin typeface="Century Gothic" panose="020B0502020202020204" pitchFamily="34" charset="0"/>
              </a:rPr>
              <a:t>T.M.</a:t>
            </a:r>
          </a:p>
          <a:p>
            <a:endParaRPr lang="es-MX" dirty="0"/>
          </a:p>
        </p:txBody>
      </p:sp>
    </p:spTree>
    <p:extLst>
      <p:ext uri="{BB962C8B-B14F-4D97-AF65-F5344CB8AC3E}">
        <p14:creationId xmlns:p14="http://schemas.microsoft.com/office/powerpoint/2010/main" val="3092588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E335A69-B4E0-42A3-BAE2-B9DEF1E9E6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4807" y="601126"/>
            <a:ext cx="3152845" cy="2367361"/>
          </a:xfrm>
          <a:prstGeom prst="rect">
            <a:avLst/>
          </a:prstGeom>
        </p:spPr>
      </p:pic>
      <p:pic>
        <p:nvPicPr>
          <p:cNvPr id="8" name="Imagen 7">
            <a:extLst>
              <a:ext uri="{FF2B5EF4-FFF2-40B4-BE49-F238E27FC236}">
                <a16:creationId xmlns:a16="http://schemas.microsoft.com/office/drawing/2014/main" id="{6F9569B5-8544-4EC6-BCC6-E3707E76C6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615" y="1848475"/>
            <a:ext cx="3152844" cy="2367361"/>
          </a:xfrm>
          <a:prstGeom prst="rect">
            <a:avLst/>
          </a:prstGeom>
        </p:spPr>
      </p:pic>
      <p:pic>
        <p:nvPicPr>
          <p:cNvPr id="10" name="Imagen 9">
            <a:extLst>
              <a:ext uri="{FF2B5EF4-FFF2-40B4-BE49-F238E27FC236}">
                <a16:creationId xmlns:a16="http://schemas.microsoft.com/office/drawing/2014/main" id="{03A07A7F-68D0-44DD-B639-290B113AE3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4807" y="3730407"/>
            <a:ext cx="3152844" cy="2367360"/>
          </a:xfrm>
          <a:prstGeom prst="rect">
            <a:avLst/>
          </a:prstGeom>
        </p:spPr>
      </p:pic>
    </p:spTree>
    <p:extLst>
      <p:ext uri="{BB962C8B-B14F-4D97-AF65-F5344CB8AC3E}">
        <p14:creationId xmlns:p14="http://schemas.microsoft.com/office/powerpoint/2010/main" val="2861545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320EFD-8933-4601-B0CE-D0941DBCF9D7}"/>
              </a:ext>
            </a:extLst>
          </p:cNvPr>
          <p:cNvSpPr>
            <a:spLocks noGrp="1"/>
          </p:cNvSpPr>
          <p:nvPr>
            <p:ph type="title"/>
          </p:nvPr>
        </p:nvSpPr>
        <p:spPr/>
        <p:txBody>
          <a:bodyPr/>
          <a:lstStyle/>
          <a:p>
            <a:pPr algn="ctr"/>
            <a:r>
              <a:rPr lang="es-ES" b="1" dirty="0"/>
              <a:t>Grupo</a:t>
            </a:r>
            <a:endParaRPr lang="es-MX" b="1" dirty="0"/>
          </a:p>
        </p:txBody>
      </p:sp>
      <p:sp>
        <p:nvSpPr>
          <p:cNvPr id="3" name="Rectángulo 2">
            <a:extLst>
              <a:ext uri="{FF2B5EF4-FFF2-40B4-BE49-F238E27FC236}">
                <a16:creationId xmlns:a16="http://schemas.microsoft.com/office/drawing/2014/main" id="{3DCF4C05-B061-46DF-BAF4-0465585BF923}"/>
              </a:ext>
            </a:extLst>
          </p:cNvPr>
          <p:cNvSpPr/>
          <p:nvPr/>
        </p:nvSpPr>
        <p:spPr>
          <a:xfrm>
            <a:off x="291548" y="1444487"/>
            <a:ext cx="6135756" cy="3717235"/>
          </a:xfrm>
          <a:prstGeom prst="rect">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pic>
        <p:nvPicPr>
          <p:cNvPr id="4" name="Imagen 3">
            <a:extLst>
              <a:ext uri="{FF2B5EF4-FFF2-40B4-BE49-F238E27FC236}">
                <a16:creationId xmlns:a16="http://schemas.microsoft.com/office/drawing/2014/main" id="{988817B7-1BCD-49BA-8D32-998A20827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97" y="1696278"/>
            <a:ext cx="5632220" cy="3163723"/>
          </a:xfrm>
          <a:prstGeom prst="rect">
            <a:avLst/>
          </a:prstGeom>
        </p:spPr>
      </p:pic>
      <p:sp>
        <p:nvSpPr>
          <p:cNvPr id="5" name="CuadroTexto 4">
            <a:extLst>
              <a:ext uri="{FF2B5EF4-FFF2-40B4-BE49-F238E27FC236}">
                <a16:creationId xmlns:a16="http://schemas.microsoft.com/office/drawing/2014/main" id="{BF1BD276-3BFF-4DDF-BEFF-2D458FD4E4D4}"/>
              </a:ext>
            </a:extLst>
          </p:cNvPr>
          <p:cNvSpPr txBox="1"/>
          <p:nvPr/>
        </p:nvSpPr>
        <p:spPr>
          <a:xfrm>
            <a:off x="6633541" y="2231698"/>
            <a:ext cx="1881809" cy="2092881"/>
          </a:xfrm>
          <a:prstGeom prst="rect">
            <a:avLst/>
          </a:prstGeom>
          <a:noFill/>
        </p:spPr>
        <p:txBody>
          <a:bodyPr wrap="square" rtlCol="0">
            <a:spAutoFit/>
          </a:bodyPr>
          <a:lstStyle/>
          <a:p>
            <a:pPr algn="ctr"/>
            <a:r>
              <a:rPr lang="es-ES" sz="2800" dirty="0">
                <a:latin typeface="Century Gothic" panose="020B0502020202020204" pitchFamily="34" charset="0"/>
              </a:rPr>
              <a:t>Grupo de 3 “A”</a:t>
            </a:r>
          </a:p>
          <a:p>
            <a:pPr algn="ctr"/>
            <a:r>
              <a:rPr lang="es-ES" sz="2800" dirty="0">
                <a:latin typeface="Century Gothic" panose="020B0502020202020204" pitchFamily="34" charset="0"/>
              </a:rPr>
              <a:t>17 Niños</a:t>
            </a:r>
          </a:p>
          <a:p>
            <a:pPr algn="ctr"/>
            <a:r>
              <a:rPr lang="es-ES" sz="2800" dirty="0">
                <a:latin typeface="Century Gothic" panose="020B0502020202020204" pitchFamily="34" charset="0"/>
              </a:rPr>
              <a:t>16 Niñas</a:t>
            </a:r>
          </a:p>
          <a:p>
            <a:endParaRPr lang="es-MX" dirty="0"/>
          </a:p>
        </p:txBody>
      </p:sp>
    </p:spTree>
    <p:extLst>
      <p:ext uri="{BB962C8B-B14F-4D97-AF65-F5344CB8AC3E}">
        <p14:creationId xmlns:p14="http://schemas.microsoft.com/office/powerpoint/2010/main" val="1721340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Propósito:</a:t>
            </a:r>
            <a:endParaRPr lang="es-MX" b="1" dirty="0"/>
          </a:p>
        </p:txBody>
      </p:sp>
      <p:sp>
        <p:nvSpPr>
          <p:cNvPr id="5" name="Marcador de contenido 4">
            <a:extLst>
              <a:ext uri="{FF2B5EF4-FFF2-40B4-BE49-F238E27FC236}">
                <a16:creationId xmlns:a16="http://schemas.microsoft.com/office/drawing/2014/main" id="{48090108-F047-4D58-B7FA-EAB7A05CF455}"/>
              </a:ext>
            </a:extLst>
          </p:cNvPr>
          <p:cNvSpPr>
            <a:spLocks noGrp="1"/>
          </p:cNvSpPr>
          <p:nvPr>
            <p:ph idx="1"/>
          </p:nvPr>
        </p:nvSpPr>
        <p:spPr>
          <a:xfrm>
            <a:off x="753717" y="1910393"/>
            <a:ext cx="7886700" cy="4351338"/>
          </a:xfrm>
        </p:spPr>
        <p:txBody>
          <a:bodyPr>
            <a:normAutofit/>
          </a:bodyPr>
          <a:lstStyle/>
          <a:p>
            <a:pPr marL="0" indent="0">
              <a:buNone/>
            </a:pPr>
            <a:r>
              <a:rPr lang="es-ES" sz="2400" dirty="0">
                <a:latin typeface="Century Gothic" panose="020B0502020202020204" pitchFamily="34" charset="0"/>
              </a:rPr>
              <a:t>Aprender a manejar las TIC aplicando distintas acciones dentro de esta estrategia que les permitiera poner a prueba sus habilidades y favorecer cada uno de los aprendizajes esperados que el programa requiere y para crear un ambiente de trabajo agradable y armónico en donde ellos se sintieran cómodos y pudieran expresar sus dudas. </a:t>
            </a:r>
            <a:endParaRPr lang="es-MX" dirty="0"/>
          </a:p>
        </p:txBody>
      </p:sp>
    </p:spTree>
    <p:extLst>
      <p:ext uri="{BB962C8B-B14F-4D97-AF65-F5344CB8AC3E}">
        <p14:creationId xmlns:p14="http://schemas.microsoft.com/office/powerpoint/2010/main" val="2582410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Objetivo:</a:t>
            </a:r>
            <a:endParaRPr lang="es-MX" b="1" dirty="0"/>
          </a:p>
        </p:txBody>
      </p:sp>
      <p:sp>
        <p:nvSpPr>
          <p:cNvPr id="5" name="Marcador de contenido 4">
            <a:extLst>
              <a:ext uri="{FF2B5EF4-FFF2-40B4-BE49-F238E27FC236}">
                <a16:creationId xmlns:a16="http://schemas.microsoft.com/office/drawing/2014/main" id="{48090108-F047-4D58-B7FA-EAB7A05CF455}"/>
              </a:ext>
            </a:extLst>
          </p:cNvPr>
          <p:cNvSpPr>
            <a:spLocks noGrp="1"/>
          </p:cNvSpPr>
          <p:nvPr>
            <p:ph idx="1"/>
          </p:nvPr>
        </p:nvSpPr>
        <p:spPr>
          <a:xfrm>
            <a:off x="965752" y="1499576"/>
            <a:ext cx="7886700" cy="4351338"/>
          </a:xfrm>
        </p:spPr>
        <p:txBody>
          <a:bodyPr>
            <a:normAutofit/>
          </a:bodyPr>
          <a:lstStyle/>
          <a:p>
            <a:pPr marL="0" indent="0">
              <a:buNone/>
            </a:pPr>
            <a:r>
              <a:rPr lang="es-ES" sz="2400" dirty="0">
                <a:latin typeface="Century Gothic" panose="020B0502020202020204" pitchFamily="34" charset="0"/>
              </a:rPr>
              <a:t>Ofrecer información acerca de lo visto y aplicado durante las prácticas profesionales que fuera útil para valorar y analizar sobre mi intervención como alumna practicante y del tipo de actividades o estrategias que pude realizar para impactar verdaderamente dentro del proceso de enseñanza/aprendizaje de los alumnos y mejorar o resolver por completo las problemáticas presentadas dentro del jardín y para futuras oportunidades.</a:t>
            </a:r>
            <a:endParaRPr lang="es-MX" dirty="0"/>
          </a:p>
        </p:txBody>
      </p:sp>
    </p:spTree>
    <p:extLst>
      <p:ext uri="{BB962C8B-B14F-4D97-AF65-F5344CB8AC3E}">
        <p14:creationId xmlns:p14="http://schemas.microsoft.com/office/powerpoint/2010/main" val="1499090644"/>
      </p:ext>
    </p:extLst>
  </p:cSld>
  <p:clrMapOvr>
    <a:masterClrMapping/>
  </p:clrMapOvr>
</p:sld>
</file>

<file path=ppt/theme/theme1.xml><?xml version="1.0" encoding="utf-8"?>
<a:theme xmlns:a="http://schemas.openxmlformats.org/drawingml/2006/main" name="Tema ENEP cart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 ENEP carta" id="{04A96CAA-22C2-4C50-BEA8-3EBDD62D3FCB}" vid="{A10B78DA-AA16-4A23-8E1C-1181DC0840D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ENEP carta</Template>
  <TotalTime>864</TotalTime>
  <Words>2271</Words>
  <Application>Microsoft Office PowerPoint</Application>
  <PresentationFormat>Presentación en pantalla (4:3)</PresentationFormat>
  <Paragraphs>89</Paragraphs>
  <Slides>21</Slides>
  <Notes>20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Calibri Light</vt:lpstr>
      <vt:lpstr>Century Gothic</vt:lpstr>
      <vt:lpstr>Tema ENEP carta</vt:lpstr>
      <vt:lpstr>Ana Lilia Retta Riojas Saltillo, Coahuila a 5 de Julio del 2021</vt:lpstr>
      <vt:lpstr>Informe de Prácticas Profesionales</vt:lpstr>
      <vt:lpstr>Competencia Profesional</vt:lpstr>
      <vt:lpstr>Unidades de competencia:</vt:lpstr>
      <vt:lpstr>Jardín de niños</vt:lpstr>
      <vt:lpstr>Presentación de PowerPoint</vt:lpstr>
      <vt:lpstr>Grupo</vt:lpstr>
      <vt:lpstr>Propósito:</vt:lpstr>
      <vt:lpstr>Objetivo:</vt:lpstr>
      <vt:lpstr>Problemática encontrada </vt:lpstr>
      <vt:lpstr>Presentación de PowerPoint</vt:lpstr>
      <vt:lpstr>Videos para activación física</vt:lpstr>
      <vt:lpstr>Portadores de texto</vt:lpstr>
      <vt:lpstr>Reconocimientos semanales</vt:lpstr>
      <vt:lpstr>Juegos digitales</vt:lpstr>
      <vt:lpstr>Logro de la competencia</vt:lpstr>
      <vt:lpstr>Retos </vt:lpstr>
      <vt:lpstr>Retos </vt:lpstr>
      <vt:lpstr>Resultados </vt:lpstr>
      <vt:lpstr>Conclusiones </vt:lpstr>
      <vt:lpstr>Recomendaciones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dc:creator>
  <cp:lastModifiedBy>pacit</cp:lastModifiedBy>
  <cp:revision>29</cp:revision>
  <dcterms:created xsi:type="dcterms:W3CDTF">2020-02-12T18:07:36Z</dcterms:created>
  <dcterms:modified xsi:type="dcterms:W3CDTF">2021-06-30T20:40:18Z</dcterms:modified>
</cp:coreProperties>
</file>