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81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5B0A8A52-F68B-491C-A96F-0A6FA95A4DAF}" type="datetimeFigureOut">
              <a:rPr lang="es-MX" smtClean="0"/>
              <a:t>13/01/2015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DA62794-4560-4F07-84BB-2937B51C41FE}" type="slidenum">
              <a:rPr lang="es-MX" smtClean="0"/>
              <a:t>‹Nº›</a:t>
            </a:fld>
            <a:endParaRPr lang="es-MX"/>
          </a:p>
        </p:txBody>
      </p:sp>
    </p:spTree>
    <p:extLst>
      <p:ext uri="{BB962C8B-B14F-4D97-AF65-F5344CB8AC3E}">
        <p14:creationId xmlns:p14="http://schemas.microsoft.com/office/powerpoint/2010/main" val="4062178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B0A8A52-F68B-491C-A96F-0A6FA95A4DAF}" type="datetimeFigureOut">
              <a:rPr lang="es-MX" smtClean="0"/>
              <a:t>13/01/2015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DA62794-4560-4F07-84BB-2937B51C41FE}" type="slidenum">
              <a:rPr lang="es-MX" smtClean="0"/>
              <a:t>‹Nº›</a:t>
            </a:fld>
            <a:endParaRPr lang="es-MX"/>
          </a:p>
        </p:txBody>
      </p:sp>
    </p:spTree>
    <p:extLst>
      <p:ext uri="{BB962C8B-B14F-4D97-AF65-F5344CB8AC3E}">
        <p14:creationId xmlns:p14="http://schemas.microsoft.com/office/powerpoint/2010/main" val="2784337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B0A8A52-F68B-491C-A96F-0A6FA95A4DAF}" type="datetimeFigureOut">
              <a:rPr lang="es-MX" smtClean="0"/>
              <a:t>13/01/2015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DA62794-4560-4F07-84BB-2937B51C41FE}" type="slidenum">
              <a:rPr lang="es-MX" smtClean="0"/>
              <a:t>‹Nº›</a:t>
            </a:fld>
            <a:endParaRPr lang="es-MX"/>
          </a:p>
        </p:txBody>
      </p:sp>
    </p:spTree>
    <p:extLst>
      <p:ext uri="{BB962C8B-B14F-4D97-AF65-F5344CB8AC3E}">
        <p14:creationId xmlns:p14="http://schemas.microsoft.com/office/powerpoint/2010/main" val="379466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B0A8A52-F68B-491C-A96F-0A6FA95A4DAF}" type="datetimeFigureOut">
              <a:rPr lang="es-MX" smtClean="0"/>
              <a:t>13/01/2015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DA62794-4560-4F07-84BB-2937B51C41FE}" type="slidenum">
              <a:rPr lang="es-MX" smtClean="0"/>
              <a:t>‹Nº›</a:t>
            </a:fld>
            <a:endParaRPr lang="es-MX"/>
          </a:p>
        </p:txBody>
      </p:sp>
    </p:spTree>
    <p:extLst>
      <p:ext uri="{BB962C8B-B14F-4D97-AF65-F5344CB8AC3E}">
        <p14:creationId xmlns:p14="http://schemas.microsoft.com/office/powerpoint/2010/main" val="721008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B0A8A52-F68B-491C-A96F-0A6FA95A4DAF}" type="datetimeFigureOut">
              <a:rPr lang="es-MX" smtClean="0"/>
              <a:t>13/01/2015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DA62794-4560-4F07-84BB-2937B51C41FE}" type="slidenum">
              <a:rPr lang="es-MX" smtClean="0"/>
              <a:t>‹Nº›</a:t>
            </a:fld>
            <a:endParaRPr lang="es-MX"/>
          </a:p>
        </p:txBody>
      </p:sp>
    </p:spTree>
    <p:extLst>
      <p:ext uri="{BB962C8B-B14F-4D97-AF65-F5344CB8AC3E}">
        <p14:creationId xmlns:p14="http://schemas.microsoft.com/office/powerpoint/2010/main" val="901391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5B0A8A52-F68B-491C-A96F-0A6FA95A4DAF}" type="datetimeFigureOut">
              <a:rPr lang="es-MX" smtClean="0"/>
              <a:t>13/01/2015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DA62794-4560-4F07-84BB-2937B51C41FE}" type="slidenum">
              <a:rPr lang="es-MX" smtClean="0"/>
              <a:t>‹Nº›</a:t>
            </a:fld>
            <a:endParaRPr lang="es-MX"/>
          </a:p>
        </p:txBody>
      </p:sp>
    </p:spTree>
    <p:extLst>
      <p:ext uri="{BB962C8B-B14F-4D97-AF65-F5344CB8AC3E}">
        <p14:creationId xmlns:p14="http://schemas.microsoft.com/office/powerpoint/2010/main" val="3584729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5B0A8A52-F68B-491C-A96F-0A6FA95A4DAF}" type="datetimeFigureOut">
              <a:rPr lang="es-MX" smtClean="0"/>
              <a:t>13/01/2015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8DA62794-4560-4F07-84BB-2937B51C41FE}" type="slidenum">
              <a:rPr lang="es-MX" smtClean="0"/>
              <a:t>‹Nº›</a:t>
            </a:fld>
            <a:endParaRPr lang="es-MX"/>
          </a:p>
        </p:txBody>
      </p:sp>
    </p:spTree>
    <p:extLst>
      <p:ext uri="{BB962C8B-B14F-4D97-AF65-F5344CB8AC3E}">
        <p14:creationId xmlns:p14="http://schemas.microsoft.com/office/powerpoint/2010/main" val="679772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5B0A8A52-F68B-491C-A96F-0A6FA95A4DAF}" type="datetimeFigureOut">
              <a:rPr lang="es-MX" smtClean="0"/>
              <a:t>13/01/2015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8DA62794-4560-4F07-84BB-2937B51C41FE}" type="slidenum">
              <a:rPr lang="es-MX" smtClean="0"/>
              <a:t>‹Nº›</a:t>
            </a:fld>
            <a:endParaRPr lang="es-MX"/>
          </a:p>
        </p:txBody>
      </p:sp>
    </p:spTree>
    <p:extLst>
      <p:ext uri="{BB962C8B-B14F-4D97-AF65-F5344CB8AC3E}">
        <p14:creationId xmlns:p14="http://schemas.microsoft.com/office/powerpoint/2010/main" val="192908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B0A8A52-F68B-491C-A96F-0A6FA95A4DAF}" type="datetimeFigureOut">
              <a:rPr lang="es-MX" smtClean="0"/>
              <a:t>13/01/2015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8DA62794-4560-4F07-84BB-2937B51C41FE}" type="slidenum">
              <a:rPr lang="es-MX" smtClean="0"/>
              <a:t>‹Nº›</a:t>
            </a:fld>
            <a:endParaRPr lang="es-MX"/>
          </a:p>
        </p:txBody>
      </p:sp>
    </p:spTree>
    <p:extLst>
      <p:ext uri="{BB962C8B-B14F-4D97-AF65-F5344CB8AC3E}">
        <p14:creationId xmlns:p14="http://schemas.microsoft.com/office/powerpoint/2010/main" val="3407370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B0A8A52-F68B-491C-A96F-0A6FA95A4DAF}" type="datetimeFigureOut">
              <a:rPr lang="es-MX" smtClean="0"/>
              <a:t>13/01/2015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DA62794-4560-4F07-84BB-2937B51C41FE}" type="slidenum">
              <a:rPr lang="es-MX" smtClean="0"/>
              <a:t>‹Nº›</a:t>
            </a:fld>
            <a:endParaRPr lang="es-MX"/>
          </a:p>
        </p:txBody>
      </p:sp>
    </p:spTree>
    <p:extLst>
      <p:ext uri="{BB962C8B-B14F-4D97-AF65-F5344CB8AC3E}">
        <p14:creationId xmlns:p14="http://schemas.microsoft.com/office/powerpoint/2010/main" val="2901016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B0A8A52-F68B-491C-A96F-0A6FA95A4DAF}" type="datetimeFigureOut">
              <a:rPr lang="es-MX" smtClean="0"/>
              <a:t>13/01/2015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DA62794-4560-4F07-84BB-2937B51C41FE}" type="slidenum">
              <a:rPr lang="es-MX" smtClean="0"/>
              <a:t>‹Nº›</a:t>
            </a:fld>
            <a:endParaRPr lang="es-MX"/>
          </a:p>
        </p:txBody>
      </p:sp>
    </p:spTree>
    <p:extLst>
      <p:ext uri="{BB962C8B-B14F-4D97-AF65-F5344CB8AC3E}">
        <p14:creationId xmlns:p14="http://schemas.microsoft.com/office/powerpoint/2010/main" val="2906664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0A8A52-F68B-491C-A96F-0A6FA95A4DAF}" type="datetimeFigureOut">
              <a:rPr lang="es-MX" smtClean="0"/>
              <a:t>13/01/2015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A62794-4560-4F07-84BB-2937B51C41FE}" type="slidenum">
              <a:rPr lang="es-MX" smtClean="0"/>
              <a:t>‹Nº›</a:t>
            </a:fld>
            <a:endParaRPr lang="es-MX"/>
          </a:p>
        </p:txBody>
      </p:sp>
    </p:spTree>
    <p:extLst>
      <p:ext uri="{BB962C8B-B14F-4D97-AF65-F5344CB8AC3E}">
        <p14:creationId xmlns:p14="http://schemas.microsoft.com/office/powerpoint/2010/main" val="1354482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32657"/>
            <a:ext cx="7772400" cy="3267794"/>
          </a:xfrm>
        </p:spPr>
        <p:txBody>
          <a:bodyPr>
            <a:normAutofit fontScale="90000"/>
          </a:bodyPr>
          <a:lstStyle/>
          <a:p>
            <a:r>
              <a:rPr lang="es-MX" sz="4000" dirty="0" smtClean="0"/>
              <a:t/>
            </a:r>
            <a:br>
              <a:rPr lang="es-MX" sz="4000" dirty="0" smtClean="0"/>
            </a:br>
            <a:r>
              <a:rPr lang="es-MX" sz="4000" dirty="0"/>
              <a:t/>
            </a:r>
            <a:br>
              <a:rPr lang="es-MX" sz="4000" dirty="0"/>
            </a:br>
            <a:r>
              <a:rPr lang="es-MX" sz="4000" dirty="0" smtClean="0"/>
              <a:t/>
            </a:r>
            <a:br>
              <a:rPr lang="es-MX" sz="4000" dirty="0" smtClean="0"/>
            </a:br>
            <a:r>
              <a:rPr lang="es-MX" sz="4000" dirty="0"/>
              <a:t/>
            </a:r>
            <a:br>
              <a:rPr lang="es-MX" sz="4000" dirty="0"/>
            </a:br>
            <a:r>
              <a:rPr lang="es-MX" sz="4000" dirty="0" smtClean="0"/>
              <a:t>LA </a:t>
            </a:r>
            <a:r>
              <a:rPr lang="es-MX" sz="4000" dirty="0"/>
              <a:t>EDUCACIÓN ENCIERRA UN TESORO</a:t>
            </a:r>
            <a:br>
              <a:rPr lang="es-MX" sz="4000" dirty="0"/>
            </a:br>
            <a:r>
              <a:rPr lang="es-MX" sz="4000" dirty="0"/>
              <a:t>INFORME A LA UNESCO DE LA COMISIÓN INTERNACIONAL SOBRE LA EDUCACIÓN PARA EL SIGLO XXI,</a:t>
            </a:r>
            <a:br>
              <a:rPr lang="es-MX" sz="4000" dirty="0"/>
            </a:br>
            <a:r>
              <a:rPr lang="es-MX" sz="4000" dirty="0"/>
              <a:t> </a:t>
            </a:r>
            <a:br>
              <a:rPr lang="es-MX" sz="4000" dirty="0"/>
            </a:br>
            <a:r>
              <a:rPr lang="es-MX" dirty="0"/>
              <a:t/>
            </a:r>
            <a:br>
              <a:rPr lang="es-MX" dirty="0"/>
            </a:br>
            <a:endParaRPr lang="es-MX" dirty="0"/>
          </a:p>
        </p:txBody>
      </p:sp>
      <p:sp>
        <p:nvSpPr>
          <p:cNvPr id="3" name="2 Subtítulo"/>
          <p:cNvSpPr>
            <a:spLocks noGrp="1"/>
          </p:cNvSpPr>
          <p:nvPr>
            <p:ph type="subTitle" idx="1"/>
          </p:nvPr>
        </p:nvSpPr>
        <p:spPr/>
        <p:txBody>
          <a:bodyPr/>
          <a:lstStyle/>
          <a:p>
            <a:r>
              <a:rPr lang="es-MX" dirty="0" smtClean="0"/>
              <a:t>JACQUES DELORS</a:t>
            </a:r>
            <a:endParaRPr lang="es-MX" dirty="0"/>
          </a:p>
        </p:txBody>
      </p:sp>
    </p:spTree>
    <p:extLst>
      <p:ext uri="{BB962C8B-B14F-4D97-AF65-F5344CB8AC3E}">
        <p14:creationId xmlns:p14="http://schemas.microsoft.com/office/powerpoint/2010/main" val="8570041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202034"/>
          </a:xfrm>
        </p:spPr>
        <p:txBody>
          <a:bodyPr>
            <a:normAutofit fontScale="90000"/>
          </a:bodyPr>
          <a:lstStyle/>
          <a:p>
            <a:endParaRPr lang="es-MX" dirty="0"/>
          </a:p>
        </p:txBody>
      </p:sp>
      <p:sp>
        <p:nvSpPr>
          <p:cNvPr id="3" name="2 Marcador de contenido"/>
          <p:cNvSpPr>
            <a:spLocks noGrp="1"/>
          </p:cNvSpPr>
          <p:nvPr>
            <p:ph idx="1"/>
          </p:nvPr>
        </p:nvSpPr>
        <p:spPr>
          <a:xfrm>
            <a:off x="457200" y="404664"/>
            <a:ext cx="8229600" cy="5721499"/>
          </a:xfrm>
        </p:spPr>
        <p:txBody>
          <a:bodyPr>
            <a:normAutofit fontScale="77500" lnSpcReduction="20000"/>
          </a:bodyPr>
          <a:lstStyle/>
          <a:p>
            <a:pPr algn="just"/>
            <a:endParaRPr lang="es-MX" dirty="0" smtClean="0"/>
          </a:p>
          <a:p>
            <a:pPr marL="0" indent="0" algn="just">
              <a:buNone/>
            </a:pPr>
            <a:r>
              <a:rPr lang="es-MX" dirty="0" smtClean="0"/>
              <a:t>La </a:t>
            </a:r>
            <a:r>
              <a:rPr lang="es-MX" dirty="0"/>
              <a:t>educación deberá transmitir, masiva y eficazmente, un volumen cada vez mayor de conocimientos teóricos y técnicos evolutivos, adaptados a la civilización cognitiva, porque son las bases de las competencias del futuro.</a:t>
            </a:r>
          </a:p>
          <a:p>
            <a:pPr marL="0" indent="0" algn="just">
              <a:buNone/>
            </a:pPr>
            <a:r>
              <a:rPr lang="es-MX" dirty="0"/>
              <a:t> </a:t>
            </a:r>
          </a:p>
          <a:p>
            <a:pPr marL="0" indent="0" algn="just">
              <a:buNone/>
            </a:pPr>
            <a:r>
              <a:rPr lang="es-MX" dirty="0"/>
              <a:t>Una nueva concepción más amplia de la educación debería llevar a cada persona a descubrir, despertar e incrementar sus posibilidades creativas, actualizando así el tesoro escondido en cada uno de nosotros, lo cual supone transcender una visión puramente instrumental de la educación, percibida como la vía obligada para obtener determinados resultados (experiencia práctica, adquisición de capacidades diversas, fines de carácter económico), para considerar su función en toda su plenitud, a saber, la realización de la persona que, toda ella, aprende a ser.</a:t>
            </a:r>
          </a:p>
          <a:p>
            <a:pPr marL="0" indent="0">
              <a:buNone/>
            </a:pPr>
            <a:r>
              <a:rPr lang="es-MX" dirty="0"/>
              <a:t> </a:t>
            </a:r>
          </a:p>
          <a:p>
            <a:endParaRPr lang="es-MX" dirty="0"/>
          </a:p>
        </p:txBody>
      </p:sp>
    </p:spTree>
    <p:extLst>
      <p:ext uri="{BB962C8B-B14F-4D97-AF65-F5344CB8AC3E}">
        <p14:creationId xmlns:p14="http://schemas.microsoft.com/office/powerpoint/2010/main" val="2339380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1228998"/>
          </a:xfrm>
        </p:spPr>
        <p:txBody>
          <a:bodyPr>
            <a:noAutofit/>
          </a:bodyPr>
          <a:lstStyle/>
          <a:p>
            <a:r>
              <a:rPr lang="es-MX" sz="2400" dirty="0" smtClean="0"/>
              <a:t/>
            </a:r>
            <a:br>
              <a:rPr lang="es-MX" sz="2400" dirty="0" smtClean="0"/>
            </a:br>
            <a:r>
              <a:rPr lang="es-MX" sz="2400" dirty="0" smtClean="0"/>
              <a:t>La </a:t>
            </a:r>
            <a:r>
              <a:rPr lang="es-MX" sz="2400" dirty="0"/>
              <a:t>educación debe estructurarse en torno a cuatro aprendizajes fundamentales, que en el transcurso de la vida serán para cada persona, en cierto sentido, los </a:t>
            </a:r>
            <a:r>
              <a:rPr lang="es-MX" sz="2400" dirty="0" smtClean="0"/>
              <a:t> 4 pilares  del </a:t>
            </a:r>
            <a:r>
              <a:rPr lang="es-MX" sz="2400" dirty="0"/>
              <a:t>conocimiento: </a:t>
            </a:r>
            <a:br>
              <a:rPr lang="es-MX" sz="2400" dirty="0"/>
            </a:br>
            <a:endParaRPr lang="es-MX" sz="2400" dirty="0"/>
          </a:p>
        </p:txBody>
      </p:sp>
      <p:sp>
        <p:nvSpPr>
          <p:cNvPr id="3" name="2 Marcador de contenido"/>
          <p:cNvSpPr>
            <a:spLocks noGrp="1"/>
          </p:cNvSpPr>
          <p:nvPr>
            <p:ph idx="1"/>
          </p:nvPr>
        </p:nvSpPr>
        <p:spPr>
          <a:xfrm>
            <a:off x="251520" y="1600200"/>
            <a:ext cx="8640960" cy="4525963"/>
          </a:xfrm>
        </p:spPr>
        <p:txBody>
          <a:bodyPr>
            <a:normAutofit/>
          </a:bodyPr>
          <a:lstStyle/>
          <a:p>
            <a:pPr marL="0" indent="0">
              <a:buNone/>
            </a:pPr>
            <a:r>
              <a:rPr lang="es-MX" b="1" dirty="0" smtClean="0"/>
              <a:t>Aprender </a:t>
            </a:r>
            <a:r>
              <a:rPr lang="es-MX" b="1" dirty="0"/>
              <a:t>a </a:t>
            </a:r>
            <a:r>
              <a:rPr lang="es-MX" b="1" dirty="0" smtClean="0"/>
              <a:t>conocer</a:t>
            </a:r>
          </a:p>
          <a:p>
            <a:pPr marL="0" indent="0" algn="just">
              <a:buNone/>
            </a:pPr>
            <a:r>
              <a:rPr lang="es-MX" dirty="0" smtClean="0"/>
              <a:t>Adquirir </a:t>
            </a:r>
            <a:r>
              <a:rPr lang="es-MX" dirty="0"/>
              <a:t>los instrumentos de la </a:t>
            </a:r>
            <a:r>
              <a:rPr lang="es-MX" dirty="0" smtClean="0"/>
              <a:t>comprensión; combinando </a:t>
            </a:r>
            <a:r>
              <a:rPr lang="es-MX" dirty="0"/>
              <a:t>una cultura general suficientemente amplia con la posibilidad </a:t>
            </a:r>
            <a:r>
              <a:rPr lang="es-MX" dirty="0" smtClean="0"/>
              <a:t>de </a:t>
            </a:r>
            <a:r>
              <a:rPr lang="es-MX" dirty="0"/>
              <a:t>profundizar los conocimientos en un pequeño número de </a:t>
            </a:r>
            <a:r>
              <a:rPr lang="es-MX" dirty="0" smtClean="0"/>
              <a:t>materias. aprender </a:t>
            </a:r>
            <a:r>
              <a:rPr lang="es-MX" dirty="0"/>
              <a:t>a aprender para poder </a:t>
            </a:r>
            <a:r>
              <a:rPr lang="es-MX" dirty="0" smtClean="0"/>
              <a:t>aprovechar las </a:t>
            </a:r>
            <a:r>
              <a:rPr lang="es-MX" dirty="0"/>
              <a:t>posibilidades que ofrece la educación a lo largo de la vida </a:t>
            </a:r>
          </a:p>
          <a:p>
            <a:endParaRPr lang="es-MX" dirty="0"/>
          </a:p>
        </p:txBody>
      </p:sp>
    </p:spTree>
    <p:extLst>
      <p:ext uri="{BB962C8B-B14F-4D97-AF65-F5344CB8AC3E}">
        <p14:creationId xmlns:p14="http://schemas.microsoft.com/office/powerpoint/2010/main" val="807552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251520" y="1600200"/>
            <a:ext cx="8640960" cy="4525963"/>
          </a:xfrm>
        </p:spPr>
        <p:txBody>
          <a:bodyPr>
            <a:normAutofit/>
          </a:bodyPr>
          <a:lstStyle/>
          <a:p>
            <a:pPr marL="0" indent="0">
              <a:buNone/>
            </a:pPr>
            <a:r>
              <a:rPr lang="es-MX" b="1" dirty="0" smtClean="0"/>
              <a:t>Aprender </a:t>
            </a:r>
            <a:r>
              <a:rPr lang="es-MX" b="1" dirty="0"/>
              <a:t>a </a:t>
            </a:r>
            <a:r>
              <a:rPr lang="es-MX" b="1" dirty="0" smtClean="0"/>
              <a:t>hacer</a:t>
            </a:r>
            <a:endParaRPr lang="es-MX" dirty="0" smtClean="0"/>
          </a:p>
          <a:p>
            <a:pPr marL="0" indent="0" algn="just">
              <a:buNone/>
            </a:pPr>
            <a:r>
              <a:rPr lang="es-MX" dirty="0" smtClean="0"/>
              <a:t>Para </a:t>
            </a:r>
            <a:r>
              <a:rPr lang="es-MX" dirty="0"/>
              <a:t>poder influir sobre el propio </a:t>
            </a:r>
            <a:r>
              <a:rPr lang="es-MX" dirty="0" smtClean="0"/>
              <a:t>entorno;  de adquirir no sólo una calificación  sino, más bien una competencia </a:t>
            </a:r>
            <a:r>
              <a:rPr lang="es-MX" dirty="0"/>
              <a:t>según las </a:t>
            </a:r>
            <a:r>
              <a:rPr lang="es-MX" dirty="0" smtClean="0"/>
              <a:t>distintas experiencias </a:t>
            </a:r>
            <a:r>
              <a:rPr lang="es-MX" dirty="0"/>
              <a:t>sociales o de trabajo que se ofrecen a los     </a:t>
            </a:r>
            <a:r>
              <a:rPr lang="es-MX" dirty="0" smtClean="0"/>
              <a:t>jóvenes </a:t>
            </a:r>
            <a:r>
              <a:rPr lang="es-MX" dirty="0"/>
              <a:t>y adolescentes, bien espontáneamente a causa del </a:t>
            </a:r>
            <a:r>
              <a:rPr lang="es-MX" dirty="0" smtClean="0"/>
              <a:t>contexto </a:t>
            </a:r>
            <a:r>
              <a:rPr lang="es-MX" dirty="0"/>
              <a:t>social o nacional</a:t>
            </a:r>
          </a:p>
          <a:p>
            <a:endParaRPr lang="es-MX" dirty="0"/>
          </a:p>
        </p:txBody>
      </p:sp>
    </p:spTree>
    <p:extLst>
      <p:ext uri="{BB962C8B-B14F-4D97-AF65-F5344CB8AC3E}">
        <p14:creationId xmlns:p14="http://schemas.microsoft.com/office/powerpoint/2010/main" val="2365277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a:xfrm>
            <a:off x="457200" y="1600200"/>
            <a:ext cx="8435280" cy="4525963"/>
          </a:xfrm>
        </p:spPr>
        <p:txBody>
          <a:bodyPr>
            <a:normAutofit/>
          </a:bodyPr>
          <a:lstStyle/>
          <a:p>
            <a:pPr marL="0" indent="0" algn="just">
              <a:buNone/>
            </a:pPr>
            <a:r>
              <a:rPr lang="es-MX" b="1" dirty="0" smtClean="0"/>
              <a:t>Aprender </a:t>
            </a:r>
            <a:r>
              <a:rPr lang="es-MX" b="1" dirty="0"/>
              <a:t>a vivir </a:t>
            </a:r>
            <a:r>
              <a:rPr lang="es-MX" b="1" dirty="0" smtClean="0"/>
              <a:t>juntos</a:t>
            </a:r>
            <a:endParaRPr lang="es-MX" dirty="0"/>
          </a:p>
          <a:p>
            <a:pPr marL="0" indent="0" algn="just">
              <a:buNone/>
            </a:pPr>
            <a:r>
              <a:rPr lang="es-MX" dirty="0"/>
              <a:t>P</a:t>
            </a:r>
            <a:r>
              <a:rPr lang="es-MX" dirty="0" smtClean="0"/>
              <a:t>ara </a:t>
            </a:r>
            <a:r>
              <a:rPr lang="es-MX" dirty="0"/>
              <a:t>participar y cooperar con los demás en todas las </a:t>
            </a:r>
            <a:r>
              <a:rPr lang="es-MX" dirty="0" smtClean="0"/>
              <a:t>actividades </a:t>
            </a:r>
            <a:r>
              <a:rPr lang="es-MX" dirty="0"/>
              <a:t>humanas </a:t>
            </a:r>
            <a:r>
              <a:rPr lang="es-MX" dirty="0" smtClean="0"/>
              <a:t>desarrollando </a:t>
            </a:r>
            <a:r>
              <a:rPr lang="es-MX" dirty="0"/>
              <a:t>la comprensión del otro y la percepción de las formas </a:t>
            </a:r>
            <a:r>
              <a:rPr lang="es-MX" dirty="0" smtClean="0"/>
              <a:t>de interdependencia respetando </a:t>
            </a:r>
            <a:r>
              <a:rPr lang="es-MX" dirty="0"/>
              <a:t>los valores de pluralismo, comprensión mutua y paz</a:t>
            </a:r>
            <a:r>
              <a:rPr lang="es-MX" dirty="0" smtClean="0"/>
              <a:t>.</a:t>
            </a:r>
            <a:r>
              <a:rPr lang="es-MX" dirty="0"/>
              <a:t> </a:t>
            </a:r>
          </a:p>
          <a:p>
            <a:pPr algn="just"/>
            <a:endParaRPr lang="es-MX" dirty="0"/>
          </a:p>
        </p:txBody>
      </p:sp>
    </p:spTree>
    <p:extLst>
      <p:ext uri="{BB962C8B-B14F-4D97-AF65-F5344CB8AC3E}">
        <p14:creationId xmlns:p14="http://schemas.microsoft.com/office/powerpoint/2010/main" val="3580006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pPr marL="0" indent="0">
              <a:buNone/>
            </a:pPr>
            <a:r>
              <a:rPr lang="es-MX" b="1" dirty="0" smtClean="0"/>
              <a:t>Aprender </a:t>
            </a:r>
            <a:r>
              <a:rPr lang="es-MX" b="1" dirty="0"/>
              <a:t>a ser</a:t>
            </a:r>
            <a:r>
              <a:rPr lang="es-MX" dirty="0"/>
              <a:t> </a:t>
            </a:r>
            <a:endParaRPr lang="es-MX" dirty="0" smtClean="0"/>
          </a:p>
          <a:p>
            <a:pPr marL="0" indent="0" algn="just">
              <a:buNone/>
            </a:pPr>
            <a:r>
              <a:rPr lang="es-MX" dirty="0" smtClean="0"/>
              <a:t>Que este </a:t>
            </a:r>
            <a:r>
              <a:rPr lang="es-MX" dirty="0"/>
              <a:t>mejor la propia personalidad y se tenga una mayor autonomía, de juicio y de            </a:t>
            </a:r>
            <a:r>
              <a:rPr lang="es-MX" dirty="0" smtClean="0"/>
              <a:t>responsabilidad personal</a:t>
            </a:r>
            <a:r>
              <a:rPr lang="es-MX" dirty="0"/>
              <a:t>,</a:t>
            </a:r>
            <a:r>
              <a:rPr lang="es-MX" dirty="0" smtClean="0"/>
              <a:t> </a:t>
            </a:r>
            <a:r>
              <a:rPr lang="es-MX" dirty="0"/>
              <a:t>tomar en cuenta la memoria, razonamiento, sentido estético, capacidades físicas, aptitudes para comunicar</a:t>
            </a:r>
          </a:p>
          <a:p>
            <a:pPr marL="0" indent="0" algn="just">
              <a:buNone/>
            </a:pPr>
            <a:r>
              <a:rPr lang="es-MX" dirty="0" smtClean="0"/>
              <a:t>recoge </a:t>
            </a:r>
            <a:r>
              <a:rPr lang="es-MX" dirty="0"/>
              <a:t>elementos de los tres anteriores</a:t>
            </a:r>
          </a:p>
          <a:p>
            <a:endParaRPr lang="es-MX" dirty="0"/>
          </a:p>
        </p:txBody>
      </p:sp>
    </p:spTree>
    <p:extLst>
      <p:ext uri="{BB962C8B-B14F-4D97-AF65-F5344CB8AC3E}">
        <p14:creationId xmlns:p14="http://schemas.microsoft.com/office/powerpoint/2010/main" val="20203898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222</Words>
  <Application>Microsoft Office PowerPoint</Application>
  <PresentationFormat>Presentación en pantalla (4:3)</PresentationFormat>
  <Paragraphs>17</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    LA EDUCACIÓN ENCIERRA UN TESORO INFORME A LA UNESCO DE LA COMISIÓN INTERNACIONAL SOBRE LA EDUCACIÓN PARA EL SIGLO XXI,    </vt:lpstr>
      <vt:lpstr>Presentación de PowerPoint</vt:lpstr>
      <vt:lpstr> La educación debe estructurarse en torno a cuatro aprendizajes fundamentales, que en el transcurso de la vida serán para cada persona, en cierto sentido, los  4 pilares  del conocimiento:  </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LA EDUCACIÓN ENCIERRA UN TESORO INFORME A LA UNESCO DE LA COMISIÓN INTERNACIONAL SOBRE LA EDUCACIÓN PARA EL SIGLO XXI,    </dc:title>
  <dc:creator>Guevara</dc:creator>
  <cp:lastModifiedBy>Guevara</cp:lastModifiedBy>
  <cp:revision>3</cp:revision>
  <dcterms:created xsi:type="dcterms:W3CDTF">2015-01-13T14:56:17Z</dcterms:created>
  <dcterms:modified xsi:type="dcterms:W3CDTF">2015-01-13T15:08:51Z</dcterms:modified>
</cp:coreProperties>
</file>