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50EF-985D-4D2E-A754-BE812C8A911A}" type="datetimeFigureOut">
              <a:rPr lang="es-MX" smtClean="0"/>
              <a:t>13/01/2015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6D3B-9D6F-4E0A-9E20-821423F0F8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1771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50EF-985D-4D2E-A754-BE812C8A911A}" type="datetimeFigureOut">
              <a:rPr lang="es-MX" smtClean="0"/>
              <a:t>13/01/2015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6D3B-9D6F-4E0A-9E20-821423F0F8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60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50EF-985D-4D2E-A754-BE812C8A911A}" type="datetimeFigureOut">
              <a:rPr lang="es-MX" smtClean="0"/>
              <a:t>13/01/2015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6D3B-9D6F-4E0A-9E20-821423F0F8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671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50EF-985D-4D2E-A754-BE812C8A911A}" type="datetimeFigureOut">
              <a:rPr lang="es-MX" smtClean="0"/>
              <a:t>13/01/2015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6D3B-9D6F-4E0A-9E20-821423F0F8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888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50EF-985D-4D2E-A754-BE812C8A911A}" type="datetimeFigureOut">
              <a:rPr lang="es-MX" smtClean="0"/>
              <a:t>13/01/2015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6D3B-9D6F-4E0A-9E20-821423F0F8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407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50EF-985D-4D2E-A754-BE812C8A911A}" type="datetimeFigureOut">
              <a:rPr lang="es-MX" smtClean="0"/>
              <a:t>13/01/2015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6D3B-9D6F-4E0A-9E20-821423F0F8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630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50EF-985D-4D2E-A754-BE812C8A911A}" type="datetimeFigureOut">
              <a:rPr lang="es-MX" smtClean="0"/>
              <a:t>13/01/2015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6D3B-9D6F-4E0A-9E20-821423F0F8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3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50EF-985D-4D2E-A754-BE812C8A911A}" type="datetimeFigureOut">
              <a:rPr lang="es-MX" smtClean="0"/>
              <a:t>13/01/2015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6D3B-9D6F-4E0A-9E20-821423F0F8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913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50EF-985D-4D2E-A754-BE812C8A911A}" type="datetimeFigureOut">
              <a:rPr lang="es-MX" smtClean="0"/>
              <a:t>13/01/2015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6D3B-9D6F-4E0A-9E20-821423F0F8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33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50EF-985D-4D2E-A754-BE812C8A911A}" type="datetimeFigureOut">
              <a:rPr lang="es-MX" smtClean="0"/>
              <a:t>13/01/2015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6D3B-9D6F-4E0A-9E20-821423F0F8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13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50EF-985D-4D2E-A754-BE812C8A911A}" type="datetimeFigureOut">
              <a:rPr lang="es-MX" smtClean="0"/>
              <a:t>13/01/2015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6D3B-9D6F-4E0A-9E20-821423F0F8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906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150EF-985D-4D2E-A754-BE812C8A911A}" type="datetimeFigureOut">
              <a:rPr lang="es-MX" smtClean="0"/>
              <a:t>13/01/2015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36D3B-9D6F-4E0A-9E20-821423F0F8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672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3384375"/>
          </a:xfrm>
        </p:spPr>
        <p:txBody>
          <a:bodyPr>
            <a:normAutofit fontScale="90000"/>
          </a:bodyPr>
          <a:lstStyle/>
          <a:p>
            <a:r>
              <a:rPr lang="es-MX" dirty="0"/>
              <a:t>Los docentes</a:t>
            </a:r>
            <a:br>
              <a:rPr lang="es-MX" dirty="0"/>
            </a:br>
            <a:r>
              <a:rPr lang="es-MX" dirty="0"/>
              <a:t>son importantes</a:t>
            </a:r>
            <a:br>
              <a:rPr lang="es-MX" dirty="0"/>
            </a:br>
            <a:r>
              <a:rPr lang="es-MX" b="1" dirty="0"/>
              <a:t>Política de educación y formación</a:t>
            </a:r>
            <a:br>
              <a:rPr lang="es-MX" b="1" dirty="0"/>
            </a:br>
            <a:r>
              <a:rPr lang="es-MX" dirty="0"/>
              <a:t>ATRAER, FORMAR Y CONSERVAR</a:t>
            </a:r>
            <a:br>
              <a:rPr lang="es-MX" dirty="0"/>
            </a:br>
            <a:r>
              <a:rPr lang="es-MX" dirty="0"/>
              <a:t>A LOS DOCENTES EFICIENTES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OCDE 2009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82976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Capitulo 4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184576"/>
          </a:xfrm>
        </p:spPr>
        <p:txBody>
          <a:bodyPr>
            <a:normAutofit fontScale="77500" lnSpcReduction="20000"/>
          </a:bodyPr>
          <a:lstStyle/>
          <a:p>
            <a:pPr algn="just"/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El </a:t>
            </a:r>
            <a:r>
              <a:rPr lang="es-MX" sz="2800" dirty="0"/>
              <a:t>ritmo del cambio social y las mayores expectativas de las escuelas han ampliado y </a:t>
            </a:r>
            <a:r>
              <a:rPr lang="es-MX" sz="2800" dirty="0" smtClean="0"/>
              <a:t>profundizado las </a:t>
            </a:r>
            <a:r>
              <a:rPr lang="es-MX" sz="2800" dirty="0"/>
              <a:t>funciones de los docentes. Este capítulo analiza los diferentes enfoques que los </a:t>
            </a:r>
            <a:r>
              <a:rPr lang="es-MX" sz="2800" dirty="0" smtClean="0"/>
              <a:t>países utilizan </a:t>
            </a:r>
            <a:r>
              <a:rPr lang="es-MX" sz="2800" dirty="0"/>
              <a:t>para desarrollar los conocimientos y las habilidades de los docentes; asimismo, </a:t>
            </a:r>
            <a:r>
              <a:rPr lang="es-MX" sz="2800" dirty="0" smtClean="0"/>
              <a:t>se estudian </a:t>
            </a:r>
            <a:r>
              <a:rPr lang="es-MX" sz="2800" dirty="0"/>
              <a:t>iniciativas prometedoras en su formación inicial, inducción y formación </a:t>
            </a:r>
            <a:r>
              <a:rPr lang="es-MX" sz="2800" dirty="0" smtClean="0"/>
              <a:t>profesional.</a:t>
            </a:r>
          </a:p>
          <a:p>
            <a:pPr marL="0" indent="0" algn="just">
              <a:buNone/>
            </a:pPr>
            <a:r>
              <a:rPr lang="es-MX" sz="2800" dirty="0" smtClean="0"/>
              <a:t>Los </a:t>
            </a:r>
            <a:r>
              <a:rPr lang="es-MX" sz="2800" dirty="0"/>
              <a:t>países se benefician de manifestaciones o perfiles claros y concisos de lo que se </a:t>
            </a:r>
            <a:r>
              <a:rPr lang="es-MX" sz="2800" dirty="0" smtClean="0"/>
              <a:t>espera que </a:t>
            </a:r>
            <a:r>
              <a:rPr lang="es-MX" sz="2800" dirty="0"/>
              <a:t>los docentes sepan y sean capaces de hacer. Tales perfiles son necesarios para </a:t>
            </a:r>
            <a:r>
              <a:rPr lang="es-MX" sz="2800" dirty="0" smtClean="0"/>
              <a:t>proporcionar el </a:t>
            </a:r>
            <a:r>
              <a:rPr lang="es-MX" sz="2800" dirty="0"/>
              <a:t>marco que guíe la formación inicial, la certificación, la formación profesional </a:t>
            </a:r>
            <a:r>
              <a:rPr lang="es-MX" sz="2800" dirty="0" smtClean="0"/>
              <a:t>continua y </a:t>
            </a:r>
            <a:r>
              <a:rPr lang="es-MX" sz="2800" dirty="0"/>
              <a:t>el progreso en la carrera de los docentes, y permiten además evaluar el grado de eficacia </a:t>
            </a:r>
            <a:r>
              <a:rPr lang="es-MX" sz="2800" dirty="0" smtClean="0"/>
              <a:t>de estos </a:t>
            </a:r>
            <a:r>
              <a:rPr lang="es-MX" sz="2800" dirty="0"/>
              <a:t>diferentes elementos. Los perfiles de los docentes deberán reflejar los objetivos de </a:t>
            </a:r>
            <a:r>
              <a:rPr lang="es-MX" sz="2800" dirty="0" smtClean="0"/>
              <a:t>aprendizaje estudiantil </a:t>
            </a:r>
            <a:r>
              <a:rPr lang="es-MX" sz="2800" dirty="0"/>
              <a:t>que las escuelas intentan lograr y una comprensión general de la </a:t>
            </a:r>
            <a:r>
              <a:rPr lang="es-MX" sz="2800" dirty="0" smtClean="0"/>
              <a:t>profesión de </a:t>
            </a:r>
            <a:r>
              <a:rPr lang="es-MX" sz="2800" dirty="0"/>
              <a:t>lo que cuenta como enseñanza lograda.</a:t>
            </a:r>
          </a:p>
        </p:txBody>
      </p:sp>
    </p:spTree>
    <p:extLst>
      <p:ext uri="{BB962C8B-B14F-4D97-AF65-F5344CB8AC3E}">
        <p14:creationId xmlns:p14="http://schemas.microsoft.com/office/powerpoint/2010/main" val="3331843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217443"/>
          </a:xfrm>
        </p:spPr>
        <p:txBody>
          <a:bodyPr>
            <a:normAutofit fontScale="85000" lnSpcReduction="10000"/>
          </a:bodyPr>
          <a:lstStyle/>
          <a:p>
            <a:r>
              <a:rPr lang="es-MX" dirty="0"/>
              <a:t>Marcos más flexibles de formación magisterial inicial demuestran ser eficaces para </a:t>
            </a:r>
            <a:r>
              <a:rPr lang="es-MX" dirty="0" smtClean="0"/>
              <a:t>abrir nuevas </a:t>
            </a:r>
            <a:r>
              <a:rPr lang="es-MX" dirty="0"/>
              <a:t>rutas hacia la carrera docente. Las etapas de formación inicial, inducción y </a:t>
            </a:r>
            <a:r>
              <a:rPr lang="es-MX" dirty="0" smtClean="0"/>
              <a:t>formación profesional </a:t>
            </a:r>
            <a:r>
              <a:rPr lang="es-MX" dirty="0"/>
              <a:t>de los docentes necesitan estar mucho mejor interconectadas para crear </a:t>
            </a:r>
            <a:r>
              <a:rPr lang="es-MX" dirty="0" smtClean="0"/>
              <a:t>una estructura </a:t>
            </a:r>
            <a:r>
              <a:rPr lang="es-MX" dirty="0"/>
              <a:t>de aprendizaje para toda la vida para los docentes. </a:t>
            </a:r>
            <a:endParaRPr lang="es-MX" dirty="0" smtClean="0"/>
          </a:p>
          <a:p>
            <a:r>
              <a:rPr lang="es-MX" dirty="0" smtClean="0"/>
              <a:t>La </a:t>
            </a:r>
            <a:r>
              <a:rPr lang="es-MX" dirty="0"/>
              <a:t>formación magisterial </a:t>
            </a:r>
            <a:r>
              <a:rPr lang="es-MX" dirty="0" smtClean="0"/>
              <a:t>inicial no </a:t>
            </a:r>
            <a:r>
              <a:rPr lang="es-MX" dirty="0"/>
              <a:t>sólo </a:t>
            </a:r>
            <a:r>
              <a:rPr lang="es-MX" dirty="0" smtClean="0"/>
              <a:t>deberá proporcionar </a:t>
            </a:r>
            <a:r>
              <a:rPr lang="es-MX" dirty="0"/>
              <a:t>capacitación básica sólida en conocimiento de contenidos, </a:t>
            </a:r>
            <a:r>
              <a:rPr lang="es-MX" dirty="0" smtClean="0"/>
              <a:t>pedagogía relacionada </a:t>
            </a:r>
            <a:r>
              <a:rPr lang="es-MX" dirty="0"/>
              <a:t>con contenidos y conocimiento pedagógico general, sino también </a:t>
            </a:r>
            <a:r>
              <a:rPr lang="es-MX" dirty="0" smtClean="0"/>
              <a:t>desarrollar las </a:t>
            </a:r>
            <a:r>
              <a:rPr lang="es-MX" dirty="0"/>
              <a:t>habilidades para una práctica reflexiva e investigación en el trabajo.</a:t>
            </a:r>
          </a:p>
        </p:txBody>
      </p:sp>
    </p:spTree>
    <p:extLst>
      <p:ext uri="{BB962C8B-B14F-4D97-AF65-F5344CB8AC3E}">
        <p14:creationId xmlns:p14="http://schemas.microsoft.com/office/powerpoint/2010/main" val="417623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21744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dirty="0"/>
              <a:t>Los países están reconsiderando el papel de las experiencias de campo en las escuelas.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Estas experiencias </a:t>
            </a:r>
            <a:r>
              <a:rPr lang="es-MX" dirty="0"/>
              <a:t>tienden hoy en día a desarrollarse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en </a:t>
            </a:r>
            <a:r>
              <a:rPr lang="es-MX" dirty="0"/>
              <a:t>una etapa más temprana de </a:t>
            </a:r>
            <a:r>
              <a:rPr lang="es-MX" dirty="0" smtClean="0"/>
              <a:t>la formación magisterial </a:t>
            </a:r>
            <a:r>
              <a:rPr lang="es-MX" dirty="0"/>
              <a:t>y están estructuradas para proporcionar una amplia experiencia de lo que significa</a:t>
            </a:r>
          </a:p>
          <a:p>
            <a:pPr marL="0" indent="0" algn="just">
              <a:buNone/>
            </a:pPr>
            <a:r>
              <a:rPr lang="es-MX" dirty="0"/>
              <a:t>ser un docente profesional.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Los </a:t>
            </a:r>
            <a:r>
              <a:rPr lang="es-MX" dirty="0"/>
              <a:t>programas de inducción bien estructurados y </a:t>
            </a:r>
            <a:r>
              <a:rPr lang="es-MX" dirty="0" smtClean="0"/>
              <a:t>apoyados dirigidos </a:t>
            </a:r>
            <a:r>
              <a:rPr lang="es-MX" dirty="0"/>
              <a:t>a los docentes nuevos tienen una importancia vital para asegurar un buen inicio en</a:t>
            </a:r>
          </a:p>
          <a:p>
            <a:pPr marL="0" indent="0" algn="just">
              <a:buNone/>
            </a:pPr>
            <a:r>
              <a:rPr lang="es-MX" dirty="0"/>
              <a:t>la carrera.</a:t>
            </a:r>
          </a:p>
        </p:txBody>
      </p:sp>
    </p:spTree>
    <p:extLst>
      <p:ext uri="{BB962C8B-B14F-4D97-AF65-F5344CB8AC3E}">
        <p14:creationId xmlns:p14="http://schemas.microsoft.com/office/powerpoint/2010/main" val="3263858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692696"/>
            <a:ext cx="8568952" cy="54334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La formación profesional eficaz es continua, incluye capacitación, práctica y </a:t>
            </a:r>
            <a:r>
              <a:rPr lang="es-MX" sz="2800" dirty="0" smtClean="0"/>
              <a:t>retroalimentación, a </a:t>
            </a:r>
            <a:r>
              <a:rPr lang="es-MX" sz="2800" dirty="0"/>
              <a:t>la vez que brinda un tiempo adecuado y apoyo de seguimiento.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Los programas exitosos </a:t>
            </a:r>
            <a:r>
              <a:rPr lang="es-MX" sz="2800" dirty="0"/>
              <a:t>involucran a los docentes en actividades de aprendizaje que son similares a </a:t>
            </a:r>
            <a:r>
              <a:rPr lang="es-MX" sz="2800" dirty="0" smtClean="0"/>
              <a:t>las </a:t>
            </a:r>
            <a:r>
              <a:rPr lang="es-MX" sz="2800" dirty="0"/>
              <a:t>que utilizarán con sus alumnos, y fomentan el desarrollo de comunidades de </a:t>
            </a:r>
            <a:r>
              <a:rPr lang="es-MX" sz="2800" dirty="0" smtClean="0"/>
              <a:t>aprendizaje docente</a:t>
            </a:r>
            <a:r>
              <a:rPr lang="es-MX" sz="2800" dirty="0"/>
              <a:t>. Hay un creciente interés en desarrollar escuelas como organizaciones de </a:t>
            </a:r>
            <a:r>
              <a:rPr lang="es-MX" sz="2800" dirty="0" smtClean="0"/>
              <a:t>aprendizaje donde </a:t>
            </a:r>
            <a:r>
              <a:rPr lang="es-MX" sz="2800" dirty="0"/>
              <a:t>se da a los docentes la posibilidad de compartir </a:t>
            </a:r>
            <a:r>
              <a:rPr lang="es-MX" sz="2800" dirty="0" smtClean="0"/>
              <a:t>sus conocimientos </a:t>
            </a:r>
            <a:r>
              <a:rPr lang="es-MX" sz="2800" dirty="0"/>
              <a:t>y </a:t>
            </a:r>
            <a:r>
              <a:rPr lang="es-MX" sz="2800" dirty="0" smtClean="0"/>
              <a:t>experiencia en </a:t>
            </a:r>
            <a:r>
              <a:rPr lang="es-MX" sz="2800" dirty="0"/>
              <a:t>forma más sistemática.</a:t>
            </a:r>
          </a:p>
        </p:txBody>
      </p:sp>
    </p:spTree>
    <p:extLst>
      <p:ext uri="{BB962C8B-B14F-4D97-AF65-F5344CB8AC3E}">
        <p14:creationId xmlns:p14="http://schemas.microsoft.com/office/powerpoint/2010/main" val="3767462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217443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/>
              <a:t>La formación magisterial es una alta prioridad en la agenda política de muchos países.</a:t>
            </a:r>
          </a:p>
          <a:p>
            <a:pPr marL="0" indent="0" algn="just">
              <a:buNone/>
            </a:pPr>
            <a:r>
              <a:rPr lang="es-MX" dirty="0"/>
              <a:t>Los países buscan asegurar que la formación magisterial sea atractiva para candidatos </a:t>
            </a:r>
            <a:r>
              <a:rPr lang="es-MX" dirty="0" smtClean="0"/>
              <a:t>de gran </a:t>
            </a:r>
            <a:r>
              <a:rPr lang="es-MX" dirty="0"/>
              <a:t>calidad y que prepare en forma adecuada a los docentes para la demanda de la </a:t>
            </a:r>
            <a:r>
              <a:rPr lang="es-MX" dirty="0" smtClean="0"/>
              <a:t>educación moderna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71622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469</Words>
  <Application>Microsoft Office PowerPoint</Application>
  <PresentationFormat>Presentación en pantalla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Los docentes son importantes Política de educación y formación ATRAER, FORMAR Y CONSERVAR A LOS DOCENTES EFICIENTES</vt:lpstr>
      <vt:lpstr>Capitulo 4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docentes son importantes Política de educación y formación ATRAER, FORMAR Y CONSERVAR A LOS DOCENTES EFICIENTES</dc:title>
  <dc:creator>Guevara</dc:creator>
  <cp:lastModifiedBy>Guevara</cp:lastModifiedBy>
  <cp:revision>4</cp:revision>
  <dcterms:created xsi:type="dcterms:W3CDTF">2015-01-13T18:57:42Z</dcterms:created>
  <dcterms:modified xsi:type="dcterms:W3CDTF">2015-01-14T19:27:05Z</dcterms:modified>
</cp:coreProperties>
</file>