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4" r:id="rId9"/>
    <p:sldId id="266" r:id="rId10"/>
    <p:sldId id="268" r:id="rId11"/>
    <p:sldId id="270" r:id="rId12"/>
    <p:sldId id="272" r:id="rId13"/>
    <p:sldId id="274" r:id="rId14"/>
    <p:sldId id="276" r:id="rId1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7" name="6 Rectángulo"/>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2362200" y="4038600"/>
            <a:ext cx="6477000" cy="1828800"/>
          </a:xfrm>
        </p:spPr>
        <p:txBody>
          <a:bodyPr anchor="b"/>
          <a:lstStyle>
            <a:lvl1pPr>
              <a:defRPr cap="all" baseline="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BDD3717-BED8-48B9-826F-B71CB14E537A}" type="datetimeFigureOut">
              <a:rPr lang="es-MX" smtClean="0"/>
              <a:pPr/>
              <a:t>13/12/2015</a:t>
            </a:fld>
            <a:endParaRPr lang="es-MX"/>
          </a:p>
        </p:txBody>
      </p:sp>
      <p:sp>
        <p:nvSpPr>
          <p:cNvPr id="17" name="16 Marcador de pie de página"/>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s-MX"/>
          </a:p>
        </p:txBody>
      </p:sp>
      <p:sp>
        <p:nvSpPr>
          <p:cNvPr id="29" name="28 Marcador de número de diapositiva"/>
          <p:cNvSpPr>
            <a:spLocks noGrp="1"/>
          </p:cNvSpPr>
          <p:nvPr>
            <p:ph type="sldNum" sz="quarter" idx="12"/>
          </p:nvPr>
        </p:nvSpPr>
        <p:spPr>
          <a:xfrm>
            <a:off x="8001000" y="228600"/>
            <a:ext cx="838200" cy="381000"/>
          </a:xfrm>
        </p:spPr>
        <p:txBody>
          <a:bodyPr/>
          <a:lstStyle>
            <a:lvl1pPr>
              <a:defRPr>
                <a:solidFill>
                  <a:schemeClr val="tx2"/>
                </a:solidFill>
              </a:defRPr>
            </a:lvl1pPr>
          </a:lstStyle>
          <a:p>
            <a:fld id="{92839813-0DC1-4D66-86FA-4DF6E6FA2838}"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BDD3717-BED8-48B9-826F-B71CB14E537A}" type="datetimeFigureOut">
              <a:rPr lang="es-MX" smtClean="0"/>
              <a:pPr/>
              <a:t>13/12/2015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2839813-0DC1-4D66-86FA-4DF6E6FA283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1"/>
      </p:bgRef>
    </p:bg>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609600"/>
            <a:ext cx="2057400" cy="55165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609600"/>
            <a:ext cx="5562600" cy="5516564"/>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6553200" y="6248402"/>
            <a:ext cx="2209800" cy="365125"/>
          </a:xfrm>
        </p:spPr>
        <p:txBody>
          <a:bodyPr/>
          <a:lstStyle/>
          <a:p>
            <a:fld id="{6BDD3717-BED8-48B9-826F-B71CB14E537A}" type="datetimeFigureOut">
              <a:rPr lang="es-MX" smtClean="0"/>
              <a:pPr/>
              <a:t>13/12/2015</a:t>
            </a:fld>
            <a:endParaRPr lang="es-MX"/>
          </a:p>
        </p:txBody>
      </p:sp>
      <p:sp>
        <p:nvSpPr>
          <p:cNvPr id="5" name="4 Marcador de pie de página"/>
          <p:cNvSpPr>
            <a:spLocks noGrp="1"/>
          </p:cNvSpPr>
          <p:nvPr>
            <p:ph type="ftr" sz="quarter" idx="11"/>
          </p:nvPr>
        </p:nvSpPr>
        <p:spPr>
          <a:xfrm>
            <a:off x="457201" y="6248207"/>
            <a:ext cx="5573483" cy="365125"/>
          </a:xfrm>
        </p:spPr>
        <p:txBody>
          <a:bodyPr/>
          <a:lstStyle/>
          <a:p>
            <a:endParaRPr lang="es-MX"/>
          </a:p>
        </p:txBody>
      </p:sp>
      <p:sp>
        <p:nvSpPr>
          <p:cNvPr id="7" name="6 Rectángulo"/>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Rectángulo"/>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Rectángulo"/>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Marcador de número de diapositiva"/>
          <p:cNvSpPr>
            <a:spLocks noGrp="1"/>
          </p:cNvSpPr>
          <p:nvPr>
            <p:ph type="sldNum" sz="quarter" idx="12"/>
          </p:nvPr>
        </p:nvSpPr>
        <p:spPr>
          <a:xfrm rot="5400000">
            <a:off x="5989638" y="144462"/>
            <a:ext cx="533400" cy="244476"/>
          </a:xfrm>
        </p:spPr>
        <p:txBody>
          <a:bodyPr/>
          <a:lstStyle/>
          <a:p>
            <a:fld id="{92839813-0DC1-4D66-86FA-4DF6E6FA2838}"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12648" y="228600"/>
            <a:ext cx="8153400" cy="990600"/>
          </a:xfrm>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6BDD3717-BED8-48B9-826F-B71CB14E537A}" type="datetimeFigureOut">
              <a:rPr lang="es-MX" smtClean="0"/>
              <a:pPr/>
              <a:t>13/12/2015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lvl1pPr>
              <a:defRPr>
                <a:solidFill>
                  <a:srgbClr val="FFFFFF"/>
                </a:solidFill>
              </a:defRPr>
            </a:lvl1pPr>
          </a:lstStyle>
          <a:p>
            <a:fld id="{92839813-0DC1-4D66-86FA-4DF6E6FA2838}" type="slidenum">
              <a:rPr lang="es-MX" smtClean="0"/>
              <a:pPr/>
              <a:t>‹Nº›</a:t>
            </a:fld>
            <a:endParaRPr lang="es-MX"/>
          </a:p>
        </p:txBody>
      </p:sp>
      <p:sp>
        <p:nvSpPr>
          <p:cNvPr id="8" name="7 Marcador de contenido"/>
          <p:cNvSpPr>
            <a:spLocks noGrp="1"/>
          </p:cNvSpPr>
          <p:nvPr>
            <p:ph sz="quarter" idx="1"/>
          </p:nvPr>
        </p:nvSpPr>
        <p:spPr>
          <a:xfrm>
            <a:off x="612648" y="1600200"/>
            <a:ext cx="8153400" cy="44958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7" name="6 Rectángulo"/>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6BDD3717-BED8-48B9-826F-B71CB14E537A}" type="datetimeFigureOut">
              <a:rPr lang="es-MX" smtClean="0"/>
              <a:pPr/>
              <a:t>13/12/2015</a:t>
            </a:fld>
            <a:endParaRPr lang="es-MX"/>
          </a:p>
        </p:txBody>
      </p:sp>
      <p:sp>
        <p:nvSpPr>
          <p:cNvPr id="13" name="12 Marcador de número de diapositiva"/>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92839813-0DC1-4D66-86FA-4DF6E6FA2838}" type="slidenum">
              <a:rPr lang="es-MX" smtClean="0"/>
              <a:pPr/>
              <a:t>‹Nº›</a:t>
            </a:fld>
            <a:endParaRPr lang="es-MX"/>
          </a:p>
        </p:txBody>
      </p:sp>
      <p:sp>
        <p:nvSpPr>
          <p:cNvPr id="14" name="13 Marcador de pie de página"/>
          <p:cNvSpPr>
            <a:spLocks noGrp="1"/>
          </p:cNvSpPr>
          <p:nvPr>
            <p:ph type="ftr" sz="quarter" idx="12"/>
          </p:nvPr>
        </p:nvSpPr>
        <p:spPr/>
        <p:txBody>
          <a:bodyPr/>
          <a:lstStyle/>
          <a:p>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9" name="8 Marcador de contenido"/>
          <p:cNvSpPr>
            <a:spLocks noGrp="1"/>
          </p:cNvSpPr>
          <p:nvPr>
            <p:ph sz="quarter" idx="1"/>
          </p:nvPr>
        </p:nvSpPr>
        <p:spPr>
          <a:xfrm>
            <a:off x="609600"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844901"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8" name="7 Marcador de fecha"/>
          <p:cNvSpPr>
            <a:spLocks noGrp="1"/>
          </p:cNvSpPr>
          <p:nvPr>
            <p:ph type="dt" sz="half" idx="15"/>
          </p:nvPr>
        </p:nvSpPr>
        <p:spPr/>
        <p:txBody>
          <a:bodyPr rtlCol="0"/>
          <a:lstStyle/>
          <a:p>
            <a:fld id="{6BDD3717-BED8-48B9-826F-B71CB14E537A}" type="datetimeFigureOut">
              <a:rPr lang="es-MX" smtClean="0"/>
              <a:pPr/>
              <a:t>13/12/2015</a:t>
            </a:fld>
            <a:endParaRPr lang="es-MX"/>
          </a:p>
        </p:txBody>
      </p:sp>
      <p:sp>
        <p:nvSpPr>
          <p:cNvPr id="10" name="9 Marcador de número de diapositiva"/>
          <p:cNvSpPr>
            <a:spLocks noGrp="1"/>
          </p:cNvSpPr>
          <p:nvPr>
            <p:ph type="sldNum" sz="quarter" idx="16"/>
          </p:nvPr>
        </p:nvSpPr>
        <p:spPr/>
        <p:txBody>
          <a:bodyPr rtlCol="0"/>
          <a:lstStyle/>
          <a:p>
            <a:fld id="{92839813-0DC1-4D66-86FA-4DF6E6FA2838}" type="slidenum">
              <a:rPr lang="es-MX" smtClean="0"/>
              <a:pPr/>
              <a:t>‹Nº›</a:t>
            </a:fld>
            <a:endParaRPr lang="es-MX"/>
          </a:p>
        </p:txBody>
      </p:sp>
      <p:sp>
        <p:nvSpPr>
          <p:cNvPr id="12" name="11 Marcador de pie de página"/>
          <p:cNvSpPr>
            <a:spLocks noGrp="1"/>
          </p:cNvSpPr>
          <p:nvPr>
            <p:ph type="ftr" sz="quarter" idx="17"/>
          </p:nvPr>
        </p:nvSpPr>
        <p:spPr/>
        <p:txBody>
          <a:bodyPr rtlCol="0"/>
          <a:lstStyle/>
          <a:p>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33400" y="273050"/>
            <a:ext cx="8153400" cy="869950"/>
          </a:xfrm>
        </p:spPr>
        <p:txBody>
          <a:bodyPr anchor="ctr"/>
          <a:lstStyle>
            <a:lvl1pPr>
              <a:defRPr/>
            </a:lvl1pPr>
          </a:lstStyle>
          <a:p>
            <a:r>
              <a:rPr kumimoji="0" lang="es-ES" smtClean="0"/>
              <a:t>Haga clic para modificar el estilo de título del patrón</a:t>
            </a:r>
            <a:endParaRPr kumimoji="0" lang="en-US"/>
          </a:p>
        </p:txBody>
      </p:sp>
      <p:sp>
        <p:nvSpPr>
          <p:cNvPr id="11" name="10 Marcador de contenido"/>
          <p:cNvSpPr>
            <a:spLocks noGrp="1"/>
          </p:cNvSpPr>
          <p:nvPr>
            <p:ph sz="quarter" idx="2"/>
          </p:nvPr>
        </p:nvSpPr>
        <p:spPr>
          <a:xfrm>
            <a:off x="609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800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5"/>
          </p:nvPr>
        </p:nvSpPr>
        <p:spPr/>
        <p:txBody>
          <a:bodyPr rtlCol="0"/>
          <a:lstStyle/>
          <a:p>
            <a:fld id="{6BDD3717-BED8-48B9-826F-B71CB14E537A}" type="datetimeFigureOut">
              <a:rPr lang="es-MX" smtClean="0"/>
              <a:pPr/>
              <a:t>13/12/2015</a:t>
            </a:fld>
            <a:endParaRPr lang="es-MX"/>
          </a:p>
        </p:txBody>
      </p:sp>
      <p:sp>
        <p:nvSpPr>
          <p:cNvPr id="12" name="11 Marcador de número de diapositiva"/>
          <p:cNvSpPr>
            <a:spLocks noGrp="1"/>
          </p:cNvSpPr>
          <p:nvPr>
            <p:ph type="sldNum" sz="quarter" idx="16"/>
          </p:nvPr>
        </p:nvSpPr>
        <p:spPr/>
        <p:txBody>
          <a:bodyPr rtlCol="0"/>
          <a:lstStyle/>
          <a:p>
            <a:fld id="{92839813-0DC1-4D66-86FA-4DF6E6FA2838}" type="slidenum">
              <a:rPr lang="es-MX" smtClean="0"/>
              <a:pPr/>
              <a:t>‹Nº›</a:t>
            </a:fld>
            <a:endParaRPr lang="es-MX"/>
          </a:p>
        </p:txBody>
      </p:sp>
      <p:sp>
        <p:nvSpPr>
          <p:cNvPr id="14" name="13 Marcador de pie de página"/>
          <p:cNvSpPr>
            <a:spLocks noGrp="1"/>
          </p:cNvSpPr>
          <p:nvPr>
            <p:ph type="ftr" sz="quarter" idx="17"/>
          </p:nvPr>
        </p:nvSpPr>
        <p:spPr/>
        <p:txBody>
          <a:bodyPr rtlCol="0"/>
          <a:lstStyle/>
          <a:p>
            <a:endParaRPr lang="es-MX"/>
          </a:p>
        </p:txBody>
      </p:sp>
      <p:sp>
        <p:nvSpPr>
          <p:cNvPr id="16" name="15 Marcador de texto"/>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5" name="14 Marcador de texto"/>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6BDD3717-BED8-48B9-826F-B71CB14E537A}" type="datetimeFigureOut">
              <a:rPr lang="es-MX" smtClean="0"/>
              <a:pPr/>
              <a:t>13/12/2015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lvl1pPr>
              <a:defRPr>
                <a:solidFill>
                  <a:srgbClr val="FFFFFF"/>
                </a:solidFill>
              </a:defRPr>
            </a:lvl1pPr>
          </a:lstStyle>
          <a:p>
            <a:fld id="{92839813-0DC1-4D66-86FA-4DF6E6FA283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BDD3717-BED8-48B9-826F-B71CB14E537A}" type="datetimeFigureOut">
              <a:rPr lang="es-MX" smtClean="0"/>
              <a:pPr/>
              <a:t>13/12/2015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a:xfrm>
            <a:off x="0" y="6248400"/>
            <a:ext cx="533400" cy="381000"/>
          </a:xfrm>
        </p:spPr>
        <p:txBody>
          <a:bodyPr/>
          <a:lstStyle>
            <a:lvl1pPr>
              <a:defRPr>
                <a:solidFill>
                  <a:schemeClr val="tx2"/>
                </a:solidFill>
              </a:defRPr>
            </a:lvl1pPr>
          </a:lstStyle>
          <a:p>
            <a:fld id="{92839813-0DC1-4D66-86FA-4DF6E6FA283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3050"/>
            <a:ext cx="8077200" cy="869950"/>
          </a:xfrm>
        </p:spPr>
        <p:txBody>
          <a:bodyPr anchor="ctr"/>
          <a:lstStyle>
            <a:lvl1pPr algn="l">
              <a:buNone/>
              <a:defRPr sz="4400" b="0"/>
            </a:lvl1p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6BDD3717-BED8-48B9-826F-B71CB14E537A}" type="datetimeFigureOut">
              <a:rPr lang="es-MX" smtClean="0"/>
              <a:pPr/>
              <a:t>13/12/2015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lvl1pPr>
              <a:defRPr>
                <a:solidFill>
                  <a:srgbClr val="FFFFFF"/>
                </a:solidFill>
              </a:defRPr>
            </a:lvl1pPr>
          </a:lstStyle>
          <a:p>
            <a:fld id="{92839813-0DC1-4D66-86FA-4DF6E6FA2838}" type="slidenum">
              <a:rPr lang="es-MX" smtClean="0"/>
              <a:pPr/>
              <a:t>‹Nº›</a:t>
            </a:fld>
            <a:endParaRPr lang="es-MX"/>
          </a:p>
        </p:txBody>
      </p:sp>
      <p:sp>
        <p:nvSpPr>
          <p:cNvPr id="3" name="2 Marcador de texto"/>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9" name="8 Marcador de contenido"/>
          <p:cNvSpPr>
            <a:spLocks noGrp="1"/>
          </p:cNvSpPr>
          <p:nvPr>
            <p:ph sz="quarter" idx="1"/>
          </p:nvPr>
        </p:nvSpPr>
        <p:spPr>
          <a:xfrm>
            <a:off x="2362200" y="1752600"/>
            <a:ext cx="6400800" cy="44196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3">
        <a:schemeClr val="bg2"/>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8" name="7 Rectángulo"/>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s-ES" smtClean="0"/>
              <a:t>Haga clic para modificar el estilo de título del patrón</a:t>
            </a:r>
            <a:endParaRPr kumimoji="0" lang="en-US"/>
          </a:p>
        </p:txBody>
      </p:sp>
      <p:sp>
        <p:nvSpPr>
          <p:cNvPr id="11" name="10 Rectángulo"/>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Marcador de fecha"/>
          <p:cNvSpPr>
            <a:spLocks noGrp="1"/>
          </p:cNvSpPr>
          <p:nvPr>
            <p:ph type="dt" sz="half" idx="10"/>
          </p:nvPr>
        </p:nvSpPr>
        <p:spPr>
          <a:xfrm>
            <a:off x="6248400" y="6248400"/>
            <a:ext cx="2667000" cy="365125"/>
          </a:xfrm>
        </p:spPr>
        <p:txBody>
          <a:bodyPr rtlCol="0"/>
          <a:lstStyle/>
          <a:p>
            <a:fld id="{6BDD3717-BED8-48B9-826F-B71CB14E537A}" type="datetimeFigureOut">
              <a:rPr lang="es-MX" smtClean="0"/>
              <a:pPr/>
              <a:t>13/12/2015</a:t>
            </a:fld>
            <a:endParaRPr lang="es-MX"/>
          </a:p>
        </p:txBody>
      </p:sp>
      <p:sp>
        <p:nvSpPr>
          <p:cNvPr id="13" name="12 Marcador de número de diapositiva"/>
          <p:cNvSpPr>
            <a:spLocks noGrp="1"/>
          </p:cNvSpPr>
          <p:nvPr>
            <p:ph type="sldNum" sz="quarter" idx="11"/>
          </p:nvPr>
        </p:nvSpPr>
        <p:spPr>
          <a:xfrm>
            <a:off x="0" y="4667249"/>
            <a:ext cx="1447800" cy="663578"/>
          </a:xfrm>
        </p:spPr>
        <p:txBody>
          <a:bodyPr rtlCol="0"/>
          <a:lstStyle>
            <a:lvl1pPr>
              <a:defRPr sz="2800"/>
            </a:lvl1pPr>
          </a:lstStyle>
          <a:p>
            <a:fld id="{92839813-0DC1-4D66-86FA-4DF6E6FA2838}" type="slidenum">
              <a:rPr lang="es-MX" smtClean="0"/>
              <a:pPr/>
              <a:t>‹Nº›</a:t>
            </a:fld>
            <a:endParaRPr lang="es-MX"/>
          </a:p>
        </p:txBody>
      </p:sp>
      <p:sp>
        <p:nvSpPr>
          <p:cNvPr id="14" name="13 Marcador de pie de página"/>
          <p:cNvSpPr>
            <a:spLocks noGrp="1"/>
          </p:cNvSpPr>
          <p:nvPr>
            <p:ph type="ftr" sz="quarter" idx="12"/>
          </p:nvPr>
        </p:nvSpPr>
        <p:spPr>
          <a:xfrm>
            <a:off x="1600200" y="6248206"/>
            <a:ext cx="4572000" cy="365125"/>
          </a:xfrm>
        </p:spPr>
        <p:txBody>
          <a:bodyPr rtlCol="0"/>
          <a:lstStyle/>
          <a:p>
            <a:endParaRPr lang="es-MX"/>
          </a:p>
        </p:txBody>
      </p:sp>
      <p:sp>
        <p:nvSpPr>
          <p:cNvPr id="3" name="2 Marcador de posición de imagen"/>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s-ES" smtClean="0"/>
              <a:t>Haga clic en el icono para agregar una imagen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609600" y="228600"/>
            <a:ext cx="8153400" cy="9906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6BDD3717-BED8-48B9-826F-B71CB14E537A}" type="datetimeFigureOut">
              <a:rPr lang="es-MX" smtClean="0"/>
              <a:pPr/>
              <a:t>13/12/2015</a:t>
            </a:fld>
            <a:endParaRPr lang="es-MX"/>
          </a:p>
        </p:txBody>
      </p:sp>
      <p:sp>
        <p:nvSpPr>
          <p:cNvPr id="3" name="2 Marcador de pie de página"/>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s-MX"/>
          </a:p>
        </p:txBody>
      </p:sp>
      <p:sp>
        <p:nvSpPr>
          <p:cNvPr id="7" name="6 Rectángulo"/>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92839813-0DC1-4D66-86FA-4DF6E6FA283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Autofit/>
          </a:bodyPr>
          <a:lstStyle/>
          <a:p>
            <a:r>
              <a:rPr lang="es-MX" sz="5400" dirty="0" smtClean="0">
                <a:latin typeface="Berlin Sans FB" pitchFamily="34" charset="0"/>
              </a:rPr>
              <a:t>Nuevos tiempos y nuevos docentes, conferencia regional.</a:t>
            </a:r>
            <a:br>
              <a:rPr lang="es-MX" sz="5400" dirty="0" smtClean="0">
                <a:latin typeface="Berlin Sans FB" pitchFamily="34" charset="0"/>
              </a:rPr>
            </a:br>
            <a:endParaRPr lang="es-MX" sz="5400" dirty="0">
              <a:latin typeface="Berlin Sans FB"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
            </a:r>
            <a:br>
              <a:rPr lang="es-MX" dirty="0" smtClean="0"/>
            </a:br>
            <a:r>
              <a:rPr lang="es-MX" sz="4000" b="1" dirty="0" smtClean="0"/>
              <a:t>6.Nuevos alumnos: las características, sociales y culturales de los destinatarios de la acción educativa</a:t>
            </a:r>
            <a:r>
              <a:rPr lang="es-MX" b="1" dirty="0" smtClean="0"/>
              <a:t>.</a:t>
            </a:r>
            <a:endParaRPr lang="es-MX" b="1" dirty="0"/>
          </a:p>
        </p:txBody>
      </p:sp>
      <p:sp>
        <p:nvSpPr>
          <p:cNvPr id="3" name="2 Marcador de contenido"/>
          <p:cNvSpPr>
            <a:spLocks noGrp="1"/>
          </p:cNvSpPr>
          <p:nvPr>
            <p:ph sz="quarter" idx="1"/>
          </p:nvPr>
        </p:nvSpPr>
        <p:spPr>
          <a:xfrm>
            <a:off x="457200" y="1988840"/>
            <a:ext cx="8229600" cy="4137323"/>
          </a:xfrm>
        </p:spPr>
        <p:txBody>
          <a:bodyPr>
            <a:normAutofit fontScale="92500"/>
          </a:bodyPr>
          <a:lstStyle/>
          <a:p>
            <a:r>
              <a:rPr lang="es-MX" dirty="0" smtClean="0"/>
              <a:t>Dos ejes:</a:t>
            </a:r>
          </a:p>
          <a:p>
            <a:r>
              <a:rPr lang="es-MX" dirty="0" smtClean="0"/>
              <a:t>Modificación significativa en el equilibrio de poder entre  las generaciones.</a:t>
            </a:r>
          </a:p>
          <a:p>
            <a:r>
              <a:rPr lang="es-MX" dirty="0" smtClean="0"/>
              <a:t>Cultura propia de los niños, adolescentes y jóvenes de hoy.</a:t>
            </a:r>
          </a:p>
          <a:p>
            <a:r>
              <a:rPr lang="es-MX" dirty="0" smtClean="0"/>
              <a:t>Estos desfases están en el origen de algunos problemas de comunicación que dificultan tanto la producción de un orden democrático en las instituciones como el desarrollo de aprendizajes significativos en los alumnos.</a:t>
            </a:r>
            <a:endParaRPr lang="es-MX" dirty="0"/>
          </a:p>
        </p:txBody>
      </p:sp>
    </p:spTree>
    <p:extLst>
      <p:ext uri="{BB962C8B-B14F-4D97-AF65-F5344CB8AC3E}">
        <p14:creationId xmlns:p14="http://schemas.microsoft.com/office/powerpoint/2010/main" val="16056252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404664"/>
            <a:ext cx="8229600" cy="5721499"/>
          </a:xfrm>
        </p:spPr>
        <p:txBody>
          <a:bodyPr/>
          <a:lstStyle/>
          <a:p>
            <a:r>
              <a:rPr lang="es-MX" dirty="0" smtClean="0"/>
              <a:t>Esto conlleva a la frustración y malestar profesional.</a:t>
            </a:r>
          </a:p>
          <a:p>
            <a:r>
              <a:rPr lang="es-MX" dirty="0" smtClean="0"/>
              <a:t>Los docentes deberán ser cada ves mas expertos en cultura de las nuevas generaciones.</a:t>
            </a:r>
          </a:p>
          <a:p>
            <a:r>
              <a:rPr lang="es-MX" dirty="0" smtClean="0"/>
              <a:t>El nuevo docente deberá ser capaz de comprender, apreciar y hacer dialogar las culturas incorporadas por los  alumnos de las instituciones escolares.</a:t>
            </a:r>
            <a:endParaRPr lang="es-MX" dirty="0"/>
          </a:p>
        </p:txBody>
      </p:sp>
    </p:spTree>
    <p:extLst>
      <p:ext uri="{BB962C8B-B14F-4D97-AF65-F5344CB8AC3E}">
        <p14:creationId xmlns:p14="http://schemas.microsoft.com/office/powerpoint/2010/main" val="827760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404664"/>
            <a:ext cx="8229600" cy="1143000"/>
          </a:xfrm>
        </p:spPr>
        <p:txBody>
          <a:bodyPr>
            <a:noAutofit/>
          </a:bodyPr>
          <a:lstStyle/>
          <a:p>
            <a:r>
              <a:rPr lang="es-MX" sz="3600" b="1" dirty="0" smtClean="0"/>
              <a:t>7.El contexto organizativo/institucional del trabajo docente y la emergencia del docente colectivo</a:t>
            </a:r>
            <a:endParaRPr lang="es-MX" sz="3600" b="1" dirty="0"/>
          </a:p>
        </p:txBody>
      </p:sp>
      <p:sp>
        <p:nvSpPr>
          <p:cNvPr id="3" name="2 Marcador de contenido"/>
          <p:cNvSpPr>
            <a:spLocks noGrp="1"/>
          </p:cNvSpPr>
          <p:nvPr>
            <p:ph sz="quarter" idx="1"/>
          </p:nvPr>
        </p:nvSpPr>
        <p:spPr>
          <a:xfrm>
            <a:off x="457200" y="1916832"/>
            <a:ext cx="8229600" cy="4536504"/>
          </a:xfrm>
        </p:spPr>
        <p:txBody>
          <a:bodyPr>
            <a:normAutofit/>
          </a:bodyPr>
          <a:lstStyle/>
          <a:p>
            <a:r>
              <a:rPr lang="es-MX" dirty="0" smtClean="0"/>
              <a:t>Los viejos sistemas centralizando , cerrados, jerárquicos, caracterizados por una rígida división funcional del trabajo, extremadamente regulados, etc., están transformándose en sistemas descentralizados, que alientan la autonomía de las instituciones en el territorio, la participación de agentes escolares y extraescolares en todos los niveles y la interacción con otros </a:t>
            </a:r>
            <a:r>
              <a:rPr lang="es-MX" dirty="0"/>
              <a:t>á</a:t>
            </a:r>
            <a:r>
              <a:rPr lang="es-MX" dirty="0" smtClean="0"/>
              <a:t>mbitos de la vida social.</a:t>
            </a:r>
            <a:endParaRPr lang="es-MX" dirty="0"/>
          </a:p>
        </p:txBody>
      </p:sp>
    </p:spTree>
    <p:extLst>
      <p:ext uri="{BB962C8B-B14F-4D97-AF65-F5344CB8AC3E}">
        <p14:creationId xmlns:p14="http://schemas.microsoft.com/office/powerpoint/2010/main" val="869568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188640"/>
            <a:ext cx="8229600" cy="5937523"/>
          </a:xfrm>
        </p:spPr>
        <p:txBody>
          <a:bodyPr>
            <a:normAutofit/>
          </a:bodyPr>
          <a:lstStyle/>
          <a:p>
            <a:r>
              <a:rPr lang="es-MX" dirty="0" smtClean="0"/>
              <a:t>El nuevo docente se encuentra situado en un contexto donde la división del trabajo pedagógico es mucho más compleja en la medida en que se incorporan nuevas figuras profesionales (orientadores, animadores culturales, productores de texto, especialistas en evaluación, expertos en tecnologías educativas, bilingüismo, multiculturalismo, etc.). Su actividad es cada día más relacionada y la polivalencia, la capacidad de tomar iniciativas y asumir responsabilidades, la evaluación, el trabajo en equipo, la comunicación, la resolución  de conflictos, etc. se convierten en competencias estratégicas que definen su nuevo rol profesional. </a:t>
            </a:r>
          </a:p>
          <a:p>
            <a:endParaRPr lang="es-MX" dirty="0"/>
          </a:p>
        </p:txBody>
      </p:sp>
    </p:spTree>
    <p:extLst>
      <p:ext uri="{BB962C8B-B14F-4D97-AF65-F5344CB8AC3E}">
        <p14:creationId xmlns:p14="http://schemas.microsoft.com/office/powerpoint/2010/main" val="12860542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476672"/>
            <a:ext cx="8153400" cy="990600"/>
          </a:xfrm>
        </p:spPr>
        <p:txBody>
          <a:bodyPr>
            <a:normAutofit fontScale="90000"/>
          </a:bodyPr>
          <a:lstStyle/>
          <a:p>
            <a:r>
              <a:rPr lang="es-MX" b="1" dirty="0" smtClean="0"/>
              <a:t>8.Cambios en las teorías pedagógicas y representaciones sociales sobre el rol del maestro</a:t>
            </a:r>
            <a:endParaRPr lang="es-MX" b="1" dirty="0"/>
          </a:p>
        </p:txBody>
      </p:sp>
      <p:sp>
        <p:nvSpPr>
          <p:cNvPr id="3" name="2 Marcador de contenido"/>
          <p:cNvSpPr>
            <a:spLocks noGrp="1"/>
          </p:cNvSpPr>
          <p:nvPr>
            <p:ph sz="quarter" idx="1"/>
          </p:nvPr>
        </p:nvSpPr>
        <p:spPr>
          <a:xfrm>
            <a:off x="457200" y="1844824"/>
            <a:ext cx="8229600" cy="4536504"/>
          </a:xfrm>
        </p:spPr>
        <p:txBody>
          <a:bodyPr>
            <a:normAutofit fontScale="92500" lnSpcReduction="20000"/>
          </a:bodyPr>
          <a:lstStyle/>
          <a:p>
            <a:r>
              <a:rPr lang="es-MX" dirty="0" smtClean="0"/>
              <a:t>El rol del maestro depende en gran medida de la función social que en cada momento histórico se asigna al sistema educativo.</a:t>
            </a:r>
          </a:p>
          <a:p>
            <a:r>
              <a:rPr lang="es-MX" dirty="0" smtClean="0"/>
              <a:t>Las encuestas del IIPE-UNESCO arrojan datos significativos tanto de lo que los maestros definen como funciones prioritarias de la educación como respecto a la definición de su propio rol profesional. El cuestionario aplicado invitaba a los docentes a elegir “los dos fines más importantes” y “los dos menos importantes” de la educación y a optar entre dos formulaciones de su rol: una como “facilitador del aprendizaje de los alumnos”, la otra como “transmisor de cultura y conocimiento”. </a:t>
            </a:r>
            <a:endParaRPr lang="es-MX" dirty="0"/>
          </a:p>
        </p:txBody>
      </p:sp>
    </p:spTree>
    <p:extLst>
      <p:ext uri="{BB962C8B-B14F-4D97-AF65-F5344CB8AC3E}">
        <p14:creationId xmlns:p14="http://schemas.microsoft.com/office/powerpoint/2010/main" val="1941041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498178"/>
          </a:xfrm>
        </p:spPr>
        <p:txBody>
          <a:bodyPr>
            <a:normAutofit fontScale="90000"/>
          </a:bodyPr>
          <a:lstStyle/>
          <a:p>
            <a:r>
              <a:rPr lang="es-MX" sz="3200" b="1" dirty="0" smtClean="0"/>
              <a:t>1.Cambios en la familia, los medios de comunicación de masas y otras instituciones de socialización. </a:t>
            </a:r>
            <a:endParaRPr lang="es-MX" sz="3200" b="1" dirty="0"/>
          </a:p>
        </p:txBody>
      </p:sp>
      <p:sp>
        <p:nvSpPr>
          <p:cNvPr id="3" name="2 Marcador de contenido"/>
          <p:cNvSpPr>
            <a:spLocks noGrp="1"/>
          </p:cNvSpPr>
          <p:nvPr>
            <p:ph sz="quarter" idx="1"/>
          </p:nvPr>
        </p:nvSpPr>
        <p:spPr>
          <a:xfrm>
            <a:off x="457200" y="1700808"/>
            <a:ext cx="8229600" cy="4425355"/>
          </a:xfrm>
        </p:spPr>
        <p:txBody>
          <a:bodyPr>
            <a:noAutofit/>
          </a:bodyPr>
          <a:lstStyle/>
          <a:p>
            <a:r>
              <a:rPr lang="es-MX" sz="2400" dirty="0" smtClean="0"/>
              <a:t>La mayoría de las sociedades actuales se caracterizan por un cambio profundo en las instituciones que acompañan los procesos de construcción de la subjetividad de las nuevas generaciones. El papel que juegan la escuela y el maestro en la reproducción de la sociedad depende del lugar que ocupa en la estructura del sistema de instituciones que cumplen funciones sociales análogas. </a:t>
            </a:r>
          </a:p>
          <a:p>
            <a:r>
              <a:rPr lang="es-MX" sz="2400" dirty="0" smtClean="0"/>
              <a:t>Las nuevas generaciones, en promedio, son fuertes consumidoras (consumidoras intensivas) de bienes simbólicos producidos y distribuidos por poderosas empresas culturales. La acción del maestro se inscribe en un nuevo contexto general que ordena la socialización de los niños y jóvenes. </a:t>
            </a:r>
            <a:endParaRPr lang="es-MX"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332656"/>
            <a:ext cx="8229600" cy="5793507"/>
          </a:xfrm>
        </p:spPr>
        <p:txBody>
          <a:bodyPr>
            <a:normAutofit/>
          </a:bodyPr>
          <a:lstStyle/>
          <a:p>
            <a:r>
              <a:rPr lang="es-MX" sz="2400" dirty="0" smtClean="0"/>
              <a:t>Ser maestro en el nuevo contexto familiar y de los sistemas de producción y difusión de sentidos puede constituir una ocasión para profesionalizar al maestro o bien puede tener un efecto contrario. </a:t>
            </a:r>
          </a:p>
          <a:p>
            <a:r>
              <a:rPr lang="es-MX" sz="2400" dirty="0" smtClean="0"/>
              <a:t>La respuesta es una cuestión de cultura y de política. Si se decide que el maestro simplemente “sustituya” a la familia en el cumplimiento de ciertas tareas de contención afectiva o de orientación ético-moral (como es ciertamente el caso  en ciertos contextos) el resultado es un retroceso en el perfil profesional de la actividad. </a:t>
            </a:r>
          </a:p>
          <a:p>
            <a:r>
              <a:rPr lang="es-MX" sz="2400" dirty="0" smtClean="0"/>
              <a:t> En síntesis, ser maestro en este nuevo contexto de socialización puede alentar el desarrollo de nuevas y complejas competencias profesionales o bien provocar un empobrecimiento del oficio si se lo reduce a una simple función de sustitución de la familia.</a:t>
            </a:r>
            <a:endParaRPr lang="es-MX"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354162"/>
          </a:xfrm>
        </p:spPr>
        <p:txBody>
          <a:bodyPr>
            <a:noAutofit/>
          </a:bodyPr>
          <a:lstStyle/>
          <a:p>
            <a:r>
              <a:rPr lang="es-MX" sz="3600" b="1" dirty="0" smtClean="0"/>
              <a:t>2. Las nuevas demandas de la producción y el mercado de trabajo modernos</a:t>
            </a:r>
            <a:endParaRPr lang="es-MX" sz="3600" b="1" dirty="0"/>
          </a:p>
        </p:txBody>
      </p:sp>
      <p:sp>
        <p:nvSpPr>
          <p:cNvPr id="3" name="2 Marcador de contenido"/>
          <p:cNvSpPr>
            <a:spLocks noGrp="1"/>
          </p:cNvSpPr>
          <p:nvPr>
            <p:ph sz="quarter" idx="1"/>
          </p:nvPr>
        </p:nvSpPr>
        <p:spPr/>
        <p:txBody>
          <a:bodyPr>
            <a:normAutofit lnSpcReduction="10000"/>
          </a:bodyPr>
          <a:lstStyle/>
          <a:p>
            <a:r>
              <a:rPr lang="es-MX" sz="2400" dirty="0" smtClean="0"/>
              <a:t>Los cambios en la economía y el mercado de trabajo que viven la mayoría de las sociedades latinoamericanas presentan nuevos desafíos a los viejos sistemas escolares. Vivimos la expansión permanente de la denominada “sociedad del conocimiento”. </a:t>
            </a:r>
          </a:p>
          <a:p>
            <a:r>
              <a:rPr lang="es-MX" sz="2400" dirty="0" smtClean="0"/>
              <a:t>Se espera que la escuela y el maestro no sólo formen sujetos en sentido genéricos, sino que contribuyan a la producción de capital humano o fuerza de trabajo entrenada. En muchos casos se espera que esta formación comience en los niveles educativos considerados como “generales y básicos” (en especial cuando se trata de la educación de los sectores más pobres y excluidos de la sociedad). </a:t>
            </a:r>
          </a:p>
          <a:p>
            <a:endParaRPr lang="es-MX"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539552" y="980728"/>
            <a:ext cx="8229600" cy="4525963"/>
          </a:xfrm>
        </p:spPr>
        <p:txBody>
          <a:bodyPr>
            <a:normAutofit/>
          </a:bodyPr>
          <a:lstStyle/>
          <a:p>
            <a:r>
              <a:rPr lang="es-MX" sz="2800" dirty="0" smtClean="0"/>
              <a:t>La demanda por la formación para el trabajo induce a reconocer que existen otros ámbitos de aprendizajes legítimos, en primer lugar las mismas organizaciones donde se realiza la producción de bienes y servicios. </a:t>
            </a:r>
          </a:p>
          <a:p>
            <a:r>
              <a:rPr lang="es-MX" sz="2800" dirty="0" smtClean="0"/>
              <a:t>La aceleración de los cambios sociales en la ciencia, la tecnología y la producción social obliga a una actualización permanente de los docentes para que la formación que ofrecen esté a la altura de las demandas sociales. </a:t>
            </a:r>
            <a:endParaRPr lang="es-MX"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94122"/>
          </a:xfrm>
        </p:spPr>
        <p:txBody>
          <a:bodyPr>
            <a:normAutofit fontScale="90000"/>
          </a:bodyPr>
          <a:lstStyle/>
          <a:p>
            <a:r>
              <a:rPr lang="es-MX" dirty="0" smtClean="0"/>
              <a:t>	</a:t>
            </a:r>
            <a:r>
              <a:rPr lang="es-MX" sz="3600" b="1" dirty="0" smtClean="0"/>
              <a:t>3. Los fenómenos de la exclusión social y los nuevos desafíos de la educabilidad</a:t>
            </a:r>
            <a:endParaRPr lang="es-MX" sz="3600" b="1" dirty="0"/>
          </a:p>
        </p:txBody>
      </p:sp>
      <p:sp>
        <p:nvSpPr>
          <p:cNvPr id="3" name="2 Marcador de contenido"/>
          <p:cNvSpPr>
            <a:spLocks noGrp="1"/>
          </p:cNvSpPr>
          <p:nvPr>
            <p:ph sz="quarter" idx="1"/>
          </p:nvPr>
        </p:nvSpPr>
        <p:spPr/>
        <p:txBody>
          <a:bodyPr>
            <a:normAutofit/>
          </a:bodyPr>
          <a:lstStyle/>
          <a:p>
            <a:r>
              <a:rPr lang="es-MX" sz="2400" dirty="0" smtClean="0"/>
              <a:t>En la mayoría de nuestras sociedades se registran procesos de desarrollo y cambio económico, social, político y cultural que tienen signos contradictorios. Por un lado se desarrollan sectores de la vida económica que incorporan dosis crecientes de conocimiento científico y tecnológico y adquieren una conformación organizacional novedosa (desburocratización, desarrollo de organizaciones inteligentes, </a:t>
            </a:r>
            <a:r>
              <a:rPr lang="es-MX" sz="2400" dirty="0" err="1" smtClean="0"/>
              <a:t>etc</a:t>
            </a:r>
            <a:r>
              <a:rPr lang="es-MX" sz="2400" dirty="0" smtClean="0"/>
              <a:t>). Pero por otro lado, vastos sectores productivos siguen ajenos a estas transformaciones. </a:t>
            </a:r>
            <a:endParaRPr lang="es-MX"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539552" y="980728"/>
            <a:ext cx="8229600" cy="4525963"/>
          </a:xfrm>
        </p:spPr>
        <p:txBody>
          <a:bodyPr>
            <a:normAutofit/>
          </a:bodyPr>
          <a:lstStyle/>
          <a:p>
            <a:r>
              <a:rPr lang="es-MX" dirty="0" smtClean="0"/>
              <a:t>La expansión del fenómeno de la pobreza extrema, la vulnerabilidad y de la exclusión de grandes grupos de familias, niños y adolescentes del sistema productivo y del consumo (y sus fenómenos asociados de violencia social, desintegración familiar y social, etc.) tiene efectos directos sobre el trabajo e identidad profesional de los docentes de educación básica. </a:t>
            </a:r>
            <a:endParaRPr lang="es-MX"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smtClean="0"/>
              <a:t>4.La evolución de las tecnologías de la comunicación y la  información </a:t>
            </a:r>
            <a:endParaRPr lang="es-MX" b="1" dirty="0"/>
          </a:p>
        </p:txBody>
      </p:sp>
      <p:sp>
        <p:nvSpPr>
          <p:cNvPr id="3" name="2 Marcador de contenido"/>
          <p:cNvSpPr>
            <a:spLocks noGrp="1"/>
          </p:cNvSpPr>
          <p:nvPr>
            <p:ph sz="quarter" idx="1"/>
          </p:nvPr>
        </p:nvSpPr>
        <p:spPr>
          <a:xfrm>
            <a:off x="457200" y="1916832"/>
            <a:ext cx="8229600" cy="4209331"/>
          </a:xfrm>
        </p:spPr>
        <p:txBody>
          <a:bodyPr/>
          <a:lstStyle/>
          <a:p>
            <a:r>
              <a:rPr lang="es-MX" dirty="0" smtClean="0"/>
              <a:t>Algunos celebran el advenimiento de las TIC como el principio del fin del oficio de enseñar mientras otros consideran que ofrecen una inmejorable oportunidad para completar el proceso de profesionalización de los docentes.</a:t>
            </a:r>
            <a:endParaRPr lang="es-MX" dirty="0"/>
          </a:p>
        </p:txBody>
      </p:sp>
    </p:spTree>
    <p:extLst>
      <p:ext uri="{BB962C8B-B14F-4D97-AF65-F5344CB8AC3E}">
        <p14:creationId xmlns:p14="http://schemas.microsoft.com/office/powerpoint/2010/main" val="3997340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548680"/>
            <a:ext cx="8153400" cy="990600"/>
          </a:xfrm>
        </p:spPr>
        <p:txBody>
          <a:bodyPr>
            <a:normAutofit fontScale="90000"/>
          </a:bodyPr>
          <a:lstStyle/>
          <a:p>
            <a:r>
              <a:rPr lang="es-MX" b="1" dirty="0" smtClean="0"/>
              <a:t>5.Origen social, reclutamiento y características sociales de los docentes</a:t>
            </a:r>
            <a:endParaRPr lang="es-MX" b="1" dirty="0"/>
          </a:p>
        </p:txBody>
      </p:sp>
      <p:sp>
        <p:nvSpPr>
          <p:cNvPr id="3" name="2 Marcador de contenido"/>
          <p:cNvSpPr>
            <a:spLocks noGrp="1"/>
          </p:cNvSpPr>
          <p:nvPr>
            <p:ph sz="quarter" idx="1"/>
          </p:nvPr>
        </p:nvSpPr>
        <p:spPr>
          <a:xfrm>
            <a:off x="457200" y="1988840"/>
            <a:ext cx="8229600" cy="4137323"/>
          </a:xfrm>
        </p:spPr>
        <p:txBody>
          <a:bodyPr/>
          <a:lstStyle/>
          <a:p>
            <a:r>
              <a:rPr lang="es-MX" dirty="0" smtClean="0"/>
              <a:t>La  posición en la estructura de la distribución de los ingresos determina la calidad, variedad e intensidad de los consumos culturales de los docentes así como el acceso a las oportunidades de perfeccionamiento profesional.</a:t>
            </a:r>
            <a:endParaRPr lang="es-MX" dirty="0"/>
          </a:p>
        </p:txBody>
      </p:sp>
    </p:spTree>
    <p:extLst>
      <p:ext uri="{BB962C8B-B14F-4D97-AF65-F5344CB8AC3E}">
        <p14:creationId xmlns:p14="http://schemas.microsoft.com/office/powerpoint/2010/main" val="114498355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rmedio">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Intermedi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Intermedi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221</TotalTime>
  <Words>1103</Words>
  <Application>Microsoft Office PowerPoint</Application>
  <PresentationFormat>Presentación en pantalla (4:3)</PresentationFormat>
  <Paragraphs>33</Paragraphs>
  <Slides>14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14</vt:i4>
      </vt:variant>
    </vt:vector>
  </HeadingPairs>
  <TitlesOfParts>
    <vt:vector size="19" baseType="lpstr">
      <vt:lpstr>Berlin Sans FB</vt:lpstr>
      <vt:lpstr>Tw Cen MT</vt:lpstr>
      <vt:lpstr>Wingdings</vt:lpstr>
      <vt:lpstr>Wingdings 2</vt:lpstr>
      <vt:lpstr>Intermedio</vt:lpstr>
      <vt:lpstr>Nuevos tiempos y nuevos docentes, conferencia regional. </vt:lpstr>
      <vt:lpstr>1.Cambios en la familia, los medios de comunicación de masas y otras instituciones de socialización. </vt:lpstr>
      <vt:lpstr>Presentación de PowerPoint</vt:lpstr>
      <vt:lpstr>2. Las nuevas demandas de la producción y el mercado de trabajo modernos</vt:lpstr>
      <vt:lpstr>Presentación de PowerPoint</vt:lpstr>
      <vt:lpstr> 3. Los fenómenos de la exclusión social y los nuevos desafíos de la educabilidad</vt:lpstr>
      <vt:lpstr>Presentación de PowerPoint</vt:lpstr>
      <vt:lpstr>4.La evolución de las tecnologías de la comunicación y la  información </vt:lpstr>
      <vt:lpstr>5.Origen social, reclutamiento y características sociales de los docentes</vt:lpstr>
      <vt:lpstr> 6.Nuevos alumnos: las características, sociales y culturales de los destinatarios de la acción educativa.</vt:lpstr>
      <vt:lpstr>Presentación de PowerPoint</vt:lpstr>
      <vt:lpstr>7.El contexto organizativo/institucional del trabajo docente y la emergencia del docente colectivo</vt:lpstr>
      <vt:lpstr>Presentación de PowerPoint</vt:lpstr>
      <vt:lpstr>8.Cambios en las teorías pedagógicas y representaciones sociales sobre el rol del maestro</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Nuevos tiempos y nuevos docentes, conferencia regional.</dc:title>
  <dc:creator>coco</dc:creator>
  <cp:lastModifiedBy>SAMSUNG</cp:lastModifiedBy>
  <cp:revision>5</cp:revision>
  <dcterms:created xsi:type="dcterms:W3CDTF">2014-11-12T01:10:44Z</dcterms:created>
  <dcterms:modified xsi:type="dcterms:W3CDTF">2015-12-13T20:30:28Z</dcterms:modified>
</cp:coreProperties>
</file>