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4"/>
  </p:notesMasterIdLst>
  <p:sldIdLst>
    <p:sldId id="508" r:id="rId2"/>
    <p:sldId id="520" r:id="rId3"/>
    <p:sldId id="392" r:id="rId4"/>
    <p:sldId id="505" r:id="rId5"/>
    <p:sldId id="499" r:id="rId6"/>
    <p:sldId id="500" r:id="rId7"/>
    <p:sldId id="521" r:id="rId8"/>
    <p:sldId id="527" r:id="rId9"/>
    <p:sldId id="528" r:id="rId10"/>
    <p:sldId id="522" r:id="rId11"/>
    <p:sldId id="530" r:id="rId12"/>
    <p:sldId id="542" r:id="rId13"/>
    <p:sldId id="523" r:id="rId14"/>
    <p:sldId id="539" r:id="rId15"/>
    <p:sldId id="543" r:id="rId16"/>
    <p:sldId id="524" r:id="rId17"/>
    <p:sldId id="533" r:id="rId18"/>
    <p:sldId id="544" r:id="rId19"/>
    <p:sldId id="525" r:id="rId20"/>
    <p:sldId id="536" r:id="rId21"/>
    <p:sldId id="545" r:id="rId22"/>
    <p:sldId id="546" r:id="rId23"/>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08" autoAdjust="0"/>
    <p:restoredTop sz="94660"/>
  </p:normalViewPr>
  <p:slideViewPr>
    <p:cSldViewPr>
      <p:cViewPr>
        <p:scale>
          <a:sx n="114" d="100"/>
          <a:sy n="114" d="100"/>
        </p:scale>
        <p:origin x="-834"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MX"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5205BA5-6F0A-4B2A-AA8A-27224B545C93}" type="datetimeFigureOut">
              <a:rPr lang="es-MX"/>
              <a:pPr>
                <a:defRPr/>
              </a:pPr>
              <a:t>23/02/2012</a:t>
            </a:fld>
            <a:endParaRPr lang="es-MX"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MX"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MX"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ECE224C-399E-490C-AD77-F238593B10F7}" type="slidenum">
              <a:rPr lang="es-MX"/>
              <a:pPr>
                <a:defRPr/>
              </a:pPr>
              <a:t>‹Nº›</a:t>
            </a:fld>
            <a:endParaRPr lang="es-MX" dirty="0"/>
          </a:p>
        </p:txBody>
      </p:sp>
    </p:spTree>
    <p:extLst>
      <p:ext uri="{BB962C8B-B14F-4D97-AF65-F5344CB8AC3E}">
        <p14:creationId xmlns:p14="http://schemas.microsoft.com/office/powerpoint/2010/main" val="23430837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Poner otro titulo a la diapositivas, algo que relacione mas las competencias nacionales o internacionales que se buscan y poner la diapositiva al final</a:t>
            </a:r>
            <a:endParaRPr lang="es-MX" dirty="0"/>
          </a:p>
        </p:txBody>
      </p:sp>
      <p:sp>
        <p:nvSpPr>
          <p:cNvPr id="4" name="3 Marcador de número de diapositiva"/>
          <p:cNvSpPr>
            <a:spLocks noGrp="1"/>
          </p:cNvSpPr>
          <p:nvPr>
            <p:ph type="sldNum" sz="quarter" idx="10"/>
          </p:nvPr>
        </p:nvSpPr>
        <p:spPr/>
        <p:txBody>
          <a:bodyPr/>
          <a:lstStyle/>
          <a:p>
            <a:pPr>
              <a:defRPr/>
            </a:pPr>
            <a:fld id="{EECE224C-399E-490C-AD77-F238593B10F7}" type="slidenum">
              <a:rPr lang="es-MX" smtClean="0"/>
              <a:pPr>
                <a:defRPr/>
              </a:pPr>
              <a:t>22</a:t>
            </a:fld>
            <a:endParaRPr lang="es-MX" dirty="0"/>
          </a:p>
        </p:txBody>
      </p:sp>
    </p:spTree>
    <p:extLst>
      <p:ext uri="{BB962C8B-B14F-4D97-AF65-F5344CB8AC3E}">
        <p14:creationId xmlns:p14="http://schemas.microsoft.com/office/powerpoint/2010/main" val="27254436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dgespe.sep.gob.mx/" TargetMode="External"/><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11"/>
          </p:nvPr>
        </p:nvSpPr>
        <p:spPr/>
        <p:txBody>
          <a:bodyPr/>
          <a:lstStyle/>
          <a:p>
            <a:pPr>
              <a:defRPr/>
            </a:pPr>
            <a:endParaRPr lang="es-MX" dirty="0"/>
          </a:p>
        </p:txBody>
      </p:sp>
      <p:sp>
        <p:nvSpPr>
          <p:cNvPr id="6" name="5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7" name="6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8"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
        <p:nvSpPr>
          <p:cNvPr id="9" name="8 Rectángulo"/>
          <p:cNvSpPr/>
          <p:nvPr userDrawn="1"/>
        </p:nvSpPr>
        <p:spPr>
          <a:xfrm>
            <a:off x="6858016" y="6429396"/>
            <a:ext cx="2064989" cy="253916"/>
          </a:xfrm>
          <a:prstGeom prst="rect">
            <a:avLst/>
          </a:prstGeom>
        </p:spPr>
        <p:txBody>
          <a:bodyPr wrap="none">
            <a:spAutoFit/>
          </a:bodyPr>
          <a:lstStyle/>
          <a:p>
            <a:r>
              <a:rPr lang="es-MX" sz="1050" dirty="0" smtClean="0">
                <a:hlinkClick r:id="rId3"/>
              </a:rPr>
              <a:t>http://www.dgespe.sep.gob.mx/</a:t>
            </a:r>
            <a:endParaRPr lang="es-MX" sz="105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11"/>
          </p:nvPr>
        </p:nvSpPr>
        <p:spPr/>
        <p:txBody>
          <a:bodyPr/>
          <a:lstStyle/>
          <a:p>
            <a:pPr>
              <a:defRPr/>
            </a:pPr>
            <a:endParaRPr lang="es-MX" dirty="0"/>
          </a:p>
        </p:txBody>
      </p:sp>
      <p:sp>
        <p:nvSpPr>
          <p:cNvPr id="6" name="5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7" name="6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8"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11"/>
          </p:nvPr>
        </p:nvSpPr>
        <p:spPr/>
        <p:txBody>
          <a:bodyPr/>
          <a:lstStyle/>
          <a:p>
            <a:pPr>
              <a:defRPr/>
            </a:pPr>
            <a:endParaRPr lang="es-MX" dirty="0"/>
          </a:p>
        </p:txBody>
      </p:sp>
      <p:sp>
        <p:nvSpPr>
          <p:cNvPr id="6" name="5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7" name="6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8"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11"/>
          </p:nvPr>
        </p:nvSpPr>
        <p:spPr/>
        <p:txBody>
          <a:bodyPr/>
          <a:lstStyle/>
          <a:p>
            <a:pPr>
              <a:defRPr/>
            </a:pPr>
            <a:endParaRPr lang="es-MX" dirty="0"/>
          </a:p>
        </p:txBody>
      </p:sp>
      <p:sp>
        <p:nvSpPr>
          <p:cNvPr id="6" name="5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7" name="6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8"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11"/>
          </p:nvPr>
        </p:nvSpPr>
        <p:spPr/>
        <p:txBody>
          <a:bodyPr/>
          <a:lstStyle/>
          <a:p>
            <a:pPr>
              <a:defRPr/>
            </a:pPr>
            <a:endParaRPr lang="es-MX" dirty="0"/>
          </a:p>
        </p:txBody>
      </p:sp>
      <p:sp>
        <p:nvSpPr>
          <p:cNvPr id="6" name="5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7" name="6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8"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6" name="5 Marcador de pie de página"/>
          <p:cNvSpPr>
            <a:spLocks noGrp="1"/>
          </p:cNvSpPr>
          <p:nvPr>
            <p:ph type="ftr" sz="quarter" idx="11"/>
          </p:nvPr>
        </p:nvSpPr>
        <p:spPr/>
        <p:txBody>
          <a:bodyPr/>
          <a:lstStyle/>
          <a:p>
            <a:pPr>
              <a:defRPr/>
            </a:pPr>
            <a:endParaRPr lang="es-MX" dirty="0"/>
          </a:p>
        </p:txBody>
      </p:sp>
      <p:sp>
        <p:nvSpPr>
          <p:cNvPr id="7" name="6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8" name="7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9"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8" name="7 Marcador de pie de página"/>
          <p:cNvSpPr>
            <a:spLocks noGrp="1"/>
          </p:cNvSpPr>
          <p:nvPr>
            <p:ph type="ftr" sz="quarter" idx="11"/>
          </p:nvPr>
        </p:nvSpPr>
        <p:spPr/>
        <p:txBody>
          <a:bodyPr/>
          <a:lstStyle/>
          <a:p>
            <a:pPr>
              <a:defRPr/>
            </a:pPr>
            <a:endParaRPr lang="es-MX" dirty="0"/>
          </a:p>
        </p:txBody>
      </p:sp>
      <p:sp>
        <p:nvSpPr>
          <p:cNvPr id="9" name="8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10" name="9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11"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4" name="3 Marcador de pie de página"/>
          <p:cNvSpPr>
            <a:spLocks noGrp="1"/>
          </p:cNvSpPr>
          <p:nvPr>
            <p:ph type="ftr" sz="quarter" idx="11"/>
          </p:nvPr>
        </p:nvSpPr>
        <p:spPr/>
        <p:txBody>
          <a:bodyPr/>
          <a:lstStyle/>
          <a:p>
            <a:pPr>
              <a:defRPr/>
            </a:pPr>
            <a:endParaRPr lang="es-MX" dirty="0"/>
          </a:p>
        </p:txBody>
      </p:sp>
      <p:sp>
        <p:nvSpPr>
          <p:cNvPr id="5" name="4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6" name="5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7"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3" name="2 Marcador de pie de página"/>
          <p:cNvSpPr>
            <a:spLocks noGrp="1"/>
          </p:cNvSpPr>
          <p:nvPr>
            <p:ph type="ftr" sz="quarter" idx="11"/>
          </p:nvPr>
        </p:nvSpPr>
        <p:spPr/>
        <p:txBody>
          <a:bodyPr/>
          <a:lstStyle/>
          <a:p>
            <a:pPr>
              <a:defRPr/>
            </a:pPr>
            <a:endParaRPr lang="es-MX" dirty="0"/>
          </a:p>
        </p:txBody>
      </p:sp>
      <p:sp>
        <p:nvSpPr>
          <p:cNvPr id="4" name="3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5" name="4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6"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6" name="5 Marcador de pie de página"/>
          <p:cNvSpPr>
            <a:spLocks noGrp="1"/>
          </p:cNvSpPr>
          <p:nvPr>
            <p:ph type="ftr" sz="quarter" idx="11"/>
          </p:nvPr>
        </p:nvSpPr>
        <p:spPr/>
        <p:txBody>
          <a:bodyPr/>
          <a:lstStyle/>
          <a:p>
            <a:pPr>
              <a:defRPr/>
            </a:pPr>
            <a:endParaRPr lang="es-MX" dirty="0"/>
          </a:p>
        </p:txBody>
      </p:sp>
      <p:sp>
        <p:nvSpPr>
          <p:cNvPr id="7" name="6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8" name="7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9"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a:defRPr/>
            </a:pPr>
            <a:fld id="{41646998-D702-4289-B982-2D7E9DC47130}" type="datetimeFigureOut">
              <a:rPr lang="es-MX" smtClean="0"/>
              <a:pPr>
                <a:defRPr/>
              </a:pPr>
              <a:t>23/02/2012</a:t>
            </a:fld>
            <a:endParaRPr lang="es-MX" dirty="0"/>
          </a:p>
        </p:txBody>
      </p:sp>
      <p:sp>
        <p:nvSpPr>
          <p:cNvPr id="6" name="5 Marcador de pie de página"/>
          <p:cNvSpPr>
            <a:spLocks noGrp="1"/>
          </p:cNvSpPr>
          <p:nvPr>
            <p:ph type="ftr" sz="quarter" idx="11"/>
          </p:nvPr>
        </p:nvSpPr>
        <p:spPr/>
        <p:txBody>
          <a:bodyPr/>
          <a:lstStyle/>
          <a:p>
            <a:pPr>
              <a:defRPr/>
            </a:pPr>
            <a:endParaRPr lang="es-MX" dirty="0"/>
          </a:p>
        </p:txBody>
      </p:sp>
      <p:sp>
        <p:nvSpPr>
          <p:cNvPr id="7" name="6 Marcador de número de diapositiva"/>
          <p:cNvSpPr>
            <a:spLocks noGrp="1"/>
          </p:cNvSpPr>
          <p:nvPr>
            <p:ph type="sldNum" sz="quarter" idx="12"/>
          </p:nvPr>
        </p:nvSpPr>
        <p:spPr/>
        <p:txBody>
          <a:bodyPr/>
          <a:lstStyle/>
          <a:p>
            <a:pPr>
              <a:defRPr/>
            </a:pPr>
            <a:fld id="{0575C8C4-DCAF-469F-887C-47D535A557D4}" type="slidenum">
              <a:rPr lang="es-MX" smtClean="0"/>
              <a:pPr>
                <a:defRPr/>
              </a:pPr>
              <a:t>‹Nº›</a:t>
            </a:fld>
            <a:endParaRPr lang="es-MX" dirty="0"/>
          </a:p>
        </p:txBody>
      </p:sp>
      <p:sp>
        <p:nvSpPr>
          <p:cNvPr id="8" name="7 Rectángulo"/>
          <p:cNvSpPr/>
          <p:nvPr userDrawn="1"/>
        </p:nvSpPr>
        <p:spPr>
          <a:xfrm>
            <a:off x="0" y="0"/>
            <a:ext cx="539552" cy="6858000"/>
          </a:xfrm>
          <a:prstGeom prst="rect">
            <a:avLst/>
          </a:prstGeom>
          <a:solidFill>
            <a:srgbClr val="F093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pic>
        <p:nvPicPr>
          <p:cNvPr id="9" name="Picture 2" descr="C:\Users\victormgs\Desktop\logo_dgespe.jpg"/>
          <p:cNvPicPr>
            <a:picLocks noChangeAspect="1" noChangeArrowheads="1"/>
          </p:cNvPicPr>
          <p:nvPr userDrawn="1"/>
        </p:nvPicPr>
        <p:blipFill>
          <a:blip r:embed="rId2"/>
          <a:srcRect/>
          <a:stretch>
            <a:fillRect/>
          </a:stretch>
        </p:blipFill>
        <p:spPr bwMode="auto">
          <a:xfrm>
            <a:off x="7277000" y="0"/>
            <a:ext cx="1857375" cy="923925"/>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1646998-D702-4289-B982-2D7E9DC47130}" type="datetimeFigureOut">
              <a:rPr lang="es-MX" smtClean="0"/>
              <a:pPr>
                <a:defRPr/>
              </a:pPr>
              <a:t>23/02/2012</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575C8C4-DCAF-469F-887C-47D535A557D4}" type="slidenum">
              <a:rPr lang="es-MX" smtClean="0"/>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Recursos/1.%20Documentos%20base/Estardar%20de%20comperencia.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Recursos/1.%20Documentos%20base/UNESCOEstandaresDocentes.pdf"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MX" dirty="0" smtClean="0"/>
              <a:t>Las TIC en la Educación </a:t>
            </a:r>
            <a:endParaRPr lang="es-MX" dirty="0"/>
          </a:p>
        </p:txBody>
      </p:sp>
      <p:sp>
        <p:nvSpPr>
          <p:cNvPr id="5" name="4 Subtítulo"/>
          <p:cNvSpPr>
            <a:spLocks noGrp="1"/>
          </p:cNvSpPr>
          <p:nvPr>
            <p:ph type="subTitle" idx="1"/>
          </p:nvPr>
        </p:nvSpPr>
        <p:spPr/>
        <p:txBody>
          <a:bodyPr/>
          <a:lstStyle/>
          <a:p>
            <a:r>
              <a:rPr lang="es-MX" dirty="0" smtClean="0"/>
              <a:t>Primer semestre</a:t>
            </a:r>
          </a:p>
          <a:p>
            <a:r>
              <a:rPr lang="es-MX" sz="1600" dirty="0" smtClean="0"/>
              <a:t>PLAN DE ESTUDIOS 2011</a:t>
            </a:r>
            <a:endParaRPr lang="es-MX"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404664"/>
            <a:ext cx="8229600" cy="1143000"/>
          </a:xfrm>
        </p:spPr>
        <p:txBody>
          <a:bodyPr>
            <a:noAutofit/>
          </a:bodyPr>
          <a:lstStyle/>
          <a:p>
            <a:r>
              <a:rPr lang="es-MX" sz="2800" b="1" dirty="0"/>
              <a:t>Unidad 2. </a:t>
            </a:r>
            <a:r>
              <a:rPr lang="es-MX" sz="2800" b="1" dirty="0"/>
              <a:t>Comunicación, </a:t>
            </a:r>
            <a:r>
              <a:rPr lang="es-MX" sz="2800" b="1" dirty="0" smtClean="0"/>
              <a:t>colaboración</a:t>
            </a:r>
            <a:br>
              <a:rPr lang="es-MX" sz="2800" b="1" dirty="0" smtClean="0"/>
            </a:br>
            <a:r>
              <a:rPr lang="es-MX" sz="2800" b="1" dirty="0" smtClean="0"/>
              <a:t>y </a:t>
            </a:r>
            <a:r>
              <a:rPr lang="es-MX" sz="2800" b="1" dirty="0"/>
              <a:t>producción </a:t>
            </a:r>
            <a:r>
              <a:rPr lang="es-MX" sz="2800" b="1" dirty="0" smtClean="0"/>
              <a:t>de </a:t>
            </a:r>
            <a:r>
              <a:rPr lang="es-MX" sz="2800" b="1" dirty="0"/>
              <a:t>información.</a:t>
            </a:r>
          </a:p>
        </p:txBody>
      </p:sp>
      <p:sp>
        <p:nvSpPr>
          <p:cNvPr id="3" name="2 Marcador de contenido"/>
          <p:cNvSpPr>
            <a:spLocks noGrp="1"/>
          </p:cNvSpPr>
          <p:nvPr>
            <p:ph idx="1"/>
          </p:nvPr>
        </p:nvSpPr>
        <p:spPr>
          <a:xfrm>
            <a:off x="457200" y="2431429"/>
            <a:ext cx="8229600" cy="4525963"/>
          </a:xfrm>
        </p:spPr>
        <p:txBody>
          <a:bodyPr>
            <a:normAutofit/>
          </a:bodyPr>
          <a:lstStyle/>
          <a:p>
            <a:pPr lvl="0"/>
            <a:r>
              <a:rPr lang="es-MX" sz="2000" dirty="0"/>
              <a:t>Herramientas de comunicación en la Internet</a:t>
            </a:r>
            <a:r>
              <a:rPr lang="es-MX" sz="2000" dirty="0" smtClean="0"/>
              <a:t>.</a:t>
            </a:r>
          </a:p>
          <a:p>
            <a:pPr lvl="0"/>
            <a:endParaRPr lang="es-MX" sz="2000" dirty="0"/>
          </a:p>
          <a:p>
            <a:pPr lvl="0"/>
            <a:r>
              <a:rPr lang="es-MX" sz="2000" dirty="0"/>
              <a:t>Colaboración usando las herramientas de ofimática</a:t>
            </a:r>
            <a:r>
              <a:rPr lang="es-MX" sz="2000" dirty="0" smtClean="0"/>
              <a:t>.</a:t>
            </a:r>
          </a:p>
          <a:p>
            <a:pPr lvl="0"/>
            <a:endParaRPr lang="es-MX" sz="2000" dirty="0"/>
          </a:p>
          <a:p>
            <a:pPr lvl="0"/>
            <a:r>
              <a:rPr lang="es-MX" sz="2000" dirty="0"/>
              <a:t>Herramientas de la web 2.0</a:t>
            </a:r>
            <a:r>
              <a:rPr lang="es-MX" sz="2000" dirty="0" smtClean="0"/>
              <a:t>.</a:t>
            </a:r>
          </a:p>
          <a:p>
            <a:pPr lvl="0"/>
            <a:endParaRPr lang="es-MX" sz="2000" dirty="0"/>
          </a:p>
          <a:p>
            <a:pPr lvl="0"/>
            <a:r>
              <a:rPr lang="es-MX" sz="2000" dirty="0"/>
              <a:t>Documentos colaborativos en línea</a:t>
            </a:r>
            <a:r>
              <a:rPr lang="es-MX" sz="2000" dirty="0" smtClean="0"/>
              <a:t>.</a:t>
            </a:r>
          </a:p>
          <a:p>
            <a:pPr lvl="0"/>
            <a:endParaRPr lang="es-MX" sz="2000" dirty="0"/>
          </a:p>
          <a:p>
            <a:pPr lvl="0"/>
            <a:r>
              <a:rPr lang="es-MX" sz="2000" dirty="0"/>
              <a:t>Gestión y organización escolar a través de la Internet.</a:t>
            </a:r>
          </a:p>
          <a:p>
            <a:pPr lvl="0"/>
            <a:endParaRPr lang="es-MX"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t>Propósitos de la Unidad</a:t>
            </a:r>
          </a:p>
        </p:txBody>
      </p:sp>
      <p:sp>
        <p:nvSpPr>
          <p:cNvPr id="3" name="2 Marcador de contenido"/>
          <p:cNvSpPr>
            <a:spLocks noGrp="1"/>
          </p:cNvSpPr>
          <p:nvPr>
            <p:ph idx="1"/>
          </p:nvPr>
        </p:nvSpPr>
        <p:spPr/>
        <p:txBody>
          <a:bodyPr>
            <a:normAutofit/>
          </a:bodyPr>
          <a:lstStyle/>
          <a:p>
            <a:r>
              <a:rPr lang="es-MX" dirty="0" smtClean="0"/>
              <a:t>Fomentar </a:t>
            </a:r>
            <a:r>
              <a:rPr lang="es-MX" dirty="0"/>
              <a:t>en el </a:t>
            </a:r>
            <a:r>
              <a:rPr lang="es-MX" dirty="0" smtClean="0"/>
              <a:t>estudiante:</a:t>
            </a:r>
          </a:p>
          <a:p>
            <a:pPr lvl="1"/>
            <a:r>
              <a:rPr lang="es-MX" dirty="0" smtClean="0"/>
              <a:t>Participación activa en problemas escolares y sociales</a:t>
            </a:r>
          </a:p>
          <a:p>
            <a:pPr lvl="1"/>
            <a:r>
              <a:rPr lang="es-MX" dirty="0" smtClean="0"/>
              <a:t>Uso </a:t>
            </a:r>
            <a:r>
              <a:rPr lang="es-MX" dirty="0"/>
              <a:t>de las </a:t>
            </a:r>
            <a:r>
              <a:rPr lang="es-MX" dirty="0" smtClean="0"/>
              <a:t>TIC para comunicarse </a:t>
            </a:r>
            <a:r>
              <a:rPr lang="es-MX" dirty="0"/>
              <a:t>y </a:t>
            </a:r>
            <a:r>
              <a:rPr lang="es-MX" dirty="0" smtClean="0"/>
              <a:t>organizarse</a:t>
            </a:r>
          </a:p>
          <a:p>
            <a:pPr lvl="1"/>
            <a:r>
              <a:rPr lang="es-MX" dirty="0" smtClean="0"/>
              <a:t>Participación en sociedades del conocimiento </a:t>
            </a:r>
            <a:r>
              <a:rPr lang="es-MX" dirty="0"/>
              <a:t>a través de la </a:t>
            </a:r>
            <a:r>
              <a:rPr lang="es-MX" dirty="0" smtClean="0"/>
              <a:t>web</a:t>
            </a:r>
          </a:p>
          <a:p>
            <a:pPr lvl="1"/>
            <a:r>
              <a:rPr lang="es-MX" dirty="0" smtClean="0"/>
              <a:t>Analizar</a:t>
            </a:r>
            <a:r>
              <a:rPr lang="es-MX" dirty="0"/>
              <a:t>, colaborar y producir información.</a:t>
            </a:r>
          </a:p>
          <a:p>
            <a:endParaRPr lang="es-MX"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t>Recursos</a:t>
            </a:r>
            <a:endParaRPr lang="es-MX" sz="4000" dirty="0"/>
          </a:p>
        </p:txBody>
      </p:sp>
      <p:sp>
        <p:nvSpPr>
          <p:cNvPr id="3" name="2 Marcador de contenido"/>
          <p:cNvSpPr>
            <a:spLocks noGrp="1"/>
          </p:cNvSpPr>
          <p:nvPr>
            <p:ph idx="1"/>
          </p:nvPr>
        </p:nvSpPr>
        <p:spPr/>
        <p:txBody>
          <a:bodyPr/>
          <a:lstStyle/>
          <a:p>
            <a:r>
              <a:rPr lang="es-MX" dirty="0" smtClean="0"/>
              <a:t>Ejemplos</a:t>
            </a:r>
          </a:p>
          <a:p>
            <a:endParaRPr lang="es-MX" dirty="0"/>
          </a:p>
          <a:p>
            <a:endParaRPr lang="es-MX" dirty="0" smtClean="0"/>
          </a:p>
          <a:p>
            <a:r>
              <a:rPr lang="es-MX" dirty="0" smtClean="0"/>
              <a:t>Actividades</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8427" y="3068960"/>
            <a:ext cx="2585029" cy="322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0412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08" y="274638"/>
            <a:ext cx="8229600" cy="1143000"/>
          </a:xfrm>
        </p:spPr>
        <p:txBody>
          <a:bodyPr>
            <a:normAutofit/>
          </a:bodyPr>
          <a:lstStyle/>
          <a:p>
            <a:r>
              <a:rPr lang="es-MX" sz="2800" b="1" dirty="0"/>
              <a:t>Unidad 3. </a:t>
            </a:r>
            <a:r>
              <a:rPr lang="es-MX" sz="2800" b="1" dirty="0"/>
              <a:t>Distintas formas de </a:t>
            </a:r>
            <a:r>
              <a:rPr lang="es-MX" sz="2800" b="1" dirty="0" smtClean="0"/>
              <a:t>presentar</a:t>
            </a:r>
            <a:br>
              <a:rPr lang="es-MX" sz="2800" b="1" dirty="0" smtClean="0"/>
            </a:br>
            <a:r>
              <a:rPr lang="es-MX" sz="2800" b="1" dirty="0" smtClean="0"/>
              <a:t>y </a:t>
            </a:r>
            <a:r>
              <a:rPr lang="es-MX" sz="2800" b="1" dirty="0"/>
              <a:t>publicar </a:t>
            </a:r>
            <a:r>
              <a:rPr lang="es-MX" sz="2800" b="1" dirty="0" smtClean="0"/>
              <a:t>la </a:t>
            </a:r>
            <a:r>
              <a:rPr lang="es-MX" sz="2800" b="1" dirty="0"/>
              <a:t>información.</a:t>
            </a:r>
          </a:p>
        </p:txBody>
      </p:sp>
      <p:sp>
        <p:nvSpPr>
          <p:cNvPr id="3" name="2 Marcador de contenido"/>
          <p:cNvSpPr>
            <a:spLocks noGrp="1"/>
          </p:cNvSpPr>
          <p:nvPr>
            <p:ph idx="1"/>
          </p:nvPr>
        </p:nvSpPr>
        <p:spPr/>
        <p:txBody>
          <a:bodyPr/>
          <a:lstStyle/>
          <a:p>
            <a:pPr lvl="0"/>
            <a:r>
              <a:rPr lang="es-MX" sz="2400" dirty="0"/>
              <a:t>Tipos de documentos en herramientas de </a:t>
            </a:r>
            <a:r>
              <a:rPr lang="es-MX" sz="2400" dirty="0" smtClean="0"/>
              <a:t>ofimática</a:t>
            </a:r>
          </a:p>
          <a:p>
            <a:pPr lvl="0"/>
            <a:endParaRPr lang="es-MX" sz="2400" dirty="0"/>
          </a:p>
          <a:p>
            <a:pPr lvl="0"/>
            <a:r>
              <a:rPr lang="es-MX" sz="2400" dirty="0"/>
              <a:t>Elaboración de materiales </a:t>
            </a:r>
            <a:r>
              <a:rPr lang="es-MX" sz="2400" dirty="0" smtClean="0"/>
              <a:t>multimedia</a:t>
            </a:r>
          </a:p>
          <a:p>
            <a:pPr lvl="0"/>
            <a:endParaRPr lang="es-MX" sz="2400" dirty="0"/>
          </a:p>
          <a:p>
            <a:pPr lvl="0"/>
            <a:r>
              <a:rPr lang="es-MX" sz="2400" dirty="0"/>
              <a:t>Publicación de información en </a:t>
            </a:r>
            <a:r>
              <a:rPr lang="es-MX" sz="2400" dirty="0" smtClean="0"/>
              <a:t>Internet</a:t>
            </a:r>
            <a:endParaRPr lang="es-MX" sz="2400" dirty="0"/>
          </a:p>
          <a:p>
            <a:endParaRPr lang="es-MX"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t>Propósitos de la Unidad</a:t>
            </a:r>
          </a:p>
        </p:txBody>
      </p:sp>
      <p:sp>
        <p:nvSpPr>
          <p:cNvPr id="3" name="2 Marcador de contenido"/>
          <p:cNvSpPr>
            <a:spLocks noGrp="1"/>
          </p:cNvSpPr>
          <p:nvPr>
            <p:ph idx="1"/>
          </p:nvPr>
        </p:nvSpPr>
        <p:spPr/>
        <p:txBody>
          <a:bodyPr>
            <a:normAutofit/>
          </a:bodyPr>
          <a:lstStyle/>
          <a:p>
            <a:r>
              <a:rPr lang="es-MX" dirty="0" smtClean="0"/>
              <a:t>Brindar al alumno competencias para que:</a:t>
            </a:r>
          </a:p>
          <a:p>
            <a:pPr lvl="1"/>
            <a:r>
              <a:rPr lang="es-MX" dirty="0" smtClean="0"/>
              <a:t>Presenten información de formas distintas por </a:t>
            </a:r>
            <a:r>
              <a:rPr lang="es-MX" dirty="0"/>
              <a:t>medio de paquetería, aplicaciones web y hardware </a:t>
            </a:r>
            <a:endParaRPr lang="es-MX" dirty="0" smtClean="0"/>
          </a:p>
          <a:p>
            <a:pPr lvl="1"/>
            <a:r>
              <a:rPr lang="es-MX" dirty="0" smtClean="0"/>
              <a:t>Identifiquen archivos por su extensión</a:t>
            </a:r>
          </a:p>
          <a:p>
            <a:pPr lvl="1"/>
            <a:r>
              <a:rPr lang="es-MX" dirty="0" smtClean="0"/>
              <a:t>Elaboren materiales multimedia</a:t>
            </a:r>
          </a:p>
          <a:p>
            <a:pPr lvl="1"/>
            <a:r>
              <a:rPr lang="es-MX" dirty="0" smtClean="0"/>
              <a:t>Produzcan </a:t>
            </a:r>
            <a:r>
              <a:rPr lang="es-MX" dirty="0"/>
              <a:t>o </a:t>
            </a:r>
            <a:r>
              <a:rPr lang="es-MX" dirty="0" smtClean="0"/>
              <a:t>comuniquen información</a:t>
            </a:r>
          </a:p>
          <a:p>
            <a:pPr lvl="1"/>
            <a:endParaRPr lang="es-MX" dirty="0"/>
          </a:p>
          <a:p>
            <a:endParaRPr lang="es-MX"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t>Recursos</a:t>
            </a:r>
            <a:endParaRPr lang="es-MX" sz="4000" dirty="0"/>
          </a:p>
        </p:txBody>
      </p:sp>
      <p:sp>
        <p:nvSpPr>
          <p:cNvPr id="3" name="2 Marcador de contenido"/>
          <p:cNvSpPr>
            <a:spLocks noGrp="1"/>
          </p:cNvSpPr>
          <p:nvPr>
            <p:ph idx="1"/>
          </p:nvPr>
        </p:nvSpPr>
        <p:spPr/>
        <p:txBody>
          <a:bodyPr/>
          <a:lstStyle/>
          <a:p>
            <a:r>
              <a:rPr lang="es-MX" dirty="0" smtClean="0"/>
              <a:t>Ejemplos</a:t>
            </a:r>
          </a:p>
          <a:p>
            <a:endParaRPr lang="es-MX" dirty="0"/>
          </a:p>
          <a:p>
            <a:endParaRPr lang="es-MX" dirty="0" smtClean="0"/>
          </a:p>
          <a:p>
            <a:r>
              <a:rPr lang="es-MX" dirty="0" smtClean="0"/>
              <a:t>Actividades</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8427" y="3068960"/>
            <a:ext cx="2585029" cy="322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59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08" y="274638"/>
            <a:ext cx="8229600" cy="1143000"/>
          </a:xfrm>
        </p:spPr>
        <p:txBody>
          <a:bodyPr>
            <a:noAutofit/>
          </a:bodyPr>
          <a:lstStyle/>
          <a:p>
            <a:r>
              <a:rPr lang="es-MX" sz="2800" b="1" dirty="0"/>
              <a:t>Unidad 4. </a:t>
            </a:r>
            <a:r>
              <a:rPr lang="es-MX" sz="2800" b="1" dirty="0"/>
              <a:t>Almacenamiento y distribución </a:t>
            </a:r>
            <a:r>
              <a:rPr lang="es-MX" sz="2800" b="1" dirty="0"/>
              <a:t/>
            </a:r>
            <a:br>
              <a:rPr lang="es-MX" sz="2800" b="1" dirty="0"/>
            </a:br>
            <a:r>
              <a:rPr lang="es-MX" sz="2800" b="1" dirty="0"/>
              <a:t>de </a:t>
            </a:r>
            <a:r>
              <a:rPr lang="es-MX" sz="2800" b="1" dirty="0"/>
              <a:t>la información</a:t>
            </a:r>
          </a:p>
        </p:txBody>
      </p:sp>
      <p:sp>
        <p:nvSpPr>
          <p:cNvPr id="3" name="2 Marcador de contenido"/>
          <p:cNvSpPr>
            <a:spLocks noGrp="1"/>
          </p:cNvSpPr>
          <p:nvPr>
            <p:ph idx="1"/>
          </p:nvPr>
        </p:nvSpPr>
        <p:spPr/>
        <p:txBody>
          <a:bodyPr>
            <a:normAutofit/>
          </a:bodyPr>
          <a:lstStyle/>
          <a:p>
            <a:pPr lvl="0"/>
            <a:r>
              <a:rPr lang="es-MX" sz="2400" dirty="0"/>
              <a:t>Manejo de archivos, carpetas y directorios</a:t>
            </a:r>
            <a:r>
              <a:rPr lang="es-MX" sz="2400" dirty="0" smtClean="0"/>
              <a:t>.</a:t>
            </a:r>
          </a:p>
          <a:p>
            <a:pPr lvl="0"/>
            <a:endParaRPr lang="es-MX" sz="2400" dirty="0"/>
          </a:p>
          <a:p>
            <a:pPr lvl="0"/>
            <a:r>
              <a:rPr lang="es-MX" sz="2400" dirty="0"/>
              <a:t>Dispositivos de almacenamiento</a:t>
            </a:r>
            <a:r>
              <a:rPr lang="es-MX" sz="2400" dirty="0" smtClean="0"/>
              <a:t>.</a:t>
            </a:r>
          </a:p>
          <a:p>
            <a:pPr lvl="0"/>
            <a:endParaRPr lang="es-MX" sz="2400" dirty="0"/>
          </a:p>
          <a:p>
            <a:pPr lvl="0"/>
            <a:r>
              <a:rPr lang="es-MX" sz="2400" dirty="0"/>
              <a:t>Almacenamiento de información en la web</a:t>
            </a:r>
            <a:r>
              <a:rPr lang="es-MX" sz="2400" dirty="0" smtClean="0"/>
              <a:t>.</a:t>
            </a:r>
          </a:p>
          <a:p>
            <a:pPr lvl="0"/>
            <a:endParaRPr lang="es-MX" sz="2400" dirty="0"/>
          </a:p>
          <a:p>
            <a:r>
              <a:rPr lang="es-MX" sz="2400" dirty="0"/>
              <a:t>Distintas formas de distribución de la información.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a:t>Propósitos de la Unidad</a:t>
            </a:r>
          </a:p>
        </p:txBody>
      </p:sp>
      <p:sp>
        <p:nvSpPr>
          <p:cNvPr id="3" name="2 Marcador de contenido"/>
          <p:cNvSpPr>
            <a:spLocks noGrp="1"/>
          </p:cNvSpPr>
          <p:nvPr>
            <p:ph idx="1"/>
          </p:nvPr>
        </p:nvSpPr>
        <p:spPr/>
        <p:txBody>
          <a:bodyPr>
            <a:normAutofit/>
          </a:bodyPr>
          <a:lstStyle/>
          <a:p>
            <a:r>
              <a:rPr lang="es-MX" sz="2800" dirty="0" smtClean="0"/>
              <a:t>El docente apoyará al alumno para:</a:t>
            </a:r>
          </a:p>
          <a:p>
            <a:pPr lvl="1"/>
            <a:r>
              <a:rPr lang="es-MX" sz="2400" dirty="0" smtClean="0"/>
              <a:t>Administrar y organizar la información</a:t>
            </a:r>
          </a:p>
          <a:p>
            <a:pPr lvl="1"/>
            <a:endParaRPr lang="es-MX" sz="2400" dirty="0" smtClean="0"/>
          </a:p>
          <a:p>
            <a:pPr lvl="1"/>
            <a:r>
              <a:rPr lang="es-MX" sz="2400" dirty="0" smtClean="0"/>
              <a:t>Reconocer y utilice dispositivos de almacenamiento</a:t>
            </a:r>
          </a:p>
          <a:p>
            <a:pPr lvl="1"/>
            <a:endParaRPr lang="es-MX" sz="2400" dirty="0" smtClean="0"/>
          </a:p>
          <a:p>
            <a:pPr lvl="1"/>
            <a:r>
              <a:rPr lang="es-MX" sz="2400" dirty="0" smtClean="0"/>
              <a:t>Almacene información en dispositivos físicos y virtuales</a:t>
            </a:r>
          </a:p>
          <a:p>
            <a:pPr lvl="1"/>
            <a:endParaRPr lang="es-MX" sz="2400" dirty="0" smtClean="0"/>
          </a:p>
          <a:p>
            <a:pPr lvl="1"/>
            <a:r>
              <a:rPr lang="es-MX" sz="2400" dirty="0" smtClean="0"/>
              <a:t>Compartir información vía red, dispositivo físico o aplicación web</a:t>
            </a:r>
            <a:endParaRPr lang="es-MX"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t>Recursos</a:t>
            </a:r>
            <a:endParaRPr lang="es-MX" sz="4000" dirty="0"/>
          </a:p>
        </p:txBody>
      </p:sp>
      <p:sp>
        <p:nvSpPr>
          <p:cNvPr id="3" name="2 Marcador de contenido"/>
          <p:cNvSpPr>
            <a:spLocks noGrp="1"/>
          </p:cNvSpPr>
          <p:nvPr>
            <p:ph idx="1"/>
          </p:nvPr>
        </p:nvSpPr>
        <p:spPr/>
        <p:txBody>
          <a:bodyPr/>
          <a:lstStyle/>
          <a:p>
            <a:r>
              <a:rPr lang="es-MX" dirty="0" smtClean="0"/>
              <a:t>Ejemplos</a:t>
            </a:r>
          </a:p>
          <a:p>
            <a:endParaRPr lang="es-MX" dirty="0"/>
          </a:p>
          <a:p>
            <a:endParaRPr lang="es-MX" dirty="0" smtClean="0"/>
          </a:p>
          <a:p>
            <a:r>
              <a:rPr lang="es-MX" dirty="0" smtClean="0"/>
              <a:t>Actividades</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8427" y="3068960"/>
            <a:ext cx="2585029" cy="322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6770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08" y="274638"/>
            <a:ext cx="8229600" cy="1143000"/>
          </a:xfrm>
        </p:spPr>
        <p:txBody>
          <a:bodyPr>
            <a:noAutofit/>
          </a:bodyPr>
          <a:lstStyle/>
          <a:p>
            <a:r>
              <a:rPr lang="es-MX" sz="2800" b="1" dirty="0"/>
              <a:t>Unidad 5. </a:t>
            </a:r>
            <a:r>
              <a:rPr lang="es-MX" sz="2800" b="1" dirty="0"/>
              <a:t>Fundamentos básicos </a:t>
            </a:r>
            <a:r>
              <a:rPr lang="es-MX" sz="2800" b="1" dirty="0" smtClean="0"/>
              <a:t>asociados</a:t>
            </a:r>
            <a:br>
              <a:rPr lang="es-MX" sz="2800" b="1" dirty="0" smtClean="0"/>
            </a:br>
            <a:r>
              <a:rPr lang="es-MX" sz="2800" b="1" dirty="0" smtClean="0"/>
              <a:t>a las </a:t>
            </a:r>
            <a:r>
              <a:rPr lang="es-MX" sz="2800" b="1" dirty="0"/>
              <a:t>herramientas informáticas</a:t>
            </a:r>
          </a:p>
        </p:txBody>
      </p:sp>
      <p:sp>
        <p:nvSpPr>
          <p:cNvPr id="3" name="2 Marcador de contenido"/>
          <p:cNvSpPr>
            <a:spLocks noGrp="1"/>
          </p:cNvSpPr>
          <p:nvPr>
            <p:ph idx="1"/>
          </p:nvPr>
        </p:nvSpPr>
        <p:spPr/>
        <p:txBody>
          <a:bodyPr/>
          <a:lstStyle/>
          <a:p>
            <a:pPr lvl="0"/>
            <a:r>
              <a:rPr lang="es-ES_tradnl" sz="1800" dirty="0"/>
              <a:t>Promueve el uso de la tecnología entre sus alumnos para que aprendan por sí </a:t>
            </a:r>
            <a:r>
              <a:rPr lang="es-ES_tradnl" sz="1800" dirty="0" smtClean="0"/>
              <a:t>mismos</a:t>
            </a:r>
          </a:p>
          <a:p>
            <a:pPr lvl="0"/>
            <a:endParaRPr lang="es-MX" sz="1800" dirty="0"/>
          </a:p>
          <a:p>
            <a:pPr lvl="0"/>
            <a:r>
              <a:rPr lang="es-ES_tradnl" sz="1800" dirty="0"/>
              <a:t>Comprende conceptos básicos de cómputo para hacer un mejor </a:t>
            </a:r>
            <a:r>
              <a:rPr lang="es-ES_tradnl" sz="1800" dirty="0" smtClean="0"/>
              <a:t>uso</a:t>
            </a:r>
          </a:p>
          <a:p>
            <a:pPr lvl="0"/>
            <a:endParaRPr lang="es-MX" sz="1800" dirty="0"/>
          </a:p>
          <a:p>
            <a:pPr lvl="0"/>
            <a:r>
              <a:rPr lang="es-ES_tradnl" sz="1800" dirty="0"/>
              <a:t>Trabaja de manera colaborativa para buscar soluciones a problemas comunes de </a:t>
            </a:r>
            <a:r>
              <a:rPr lang="es-ES_tradnl" sz="1800" dirty="0" smtClean="0"/>
              <a:t>computo</a:t>
            </a:r>
          </a:p>
          <a:p>
            <a:pPr lvl="0"/>
            <a:endParaRPr lang="es-MX" sz="1800" dirty="0"/>
          </a:p>
          <a:p>
            <a:pPr lvl="0"/>
            <a:r>
              <a:rPr lang="es-ES_tradnl" sz="1800" dirty="0"/>
              <a:t>Produce información en la que se describen funciones básicas de sistema operativo y redes</a:t>
            </a:r>
            <a:endParaRPr lang="es-MX" sz="1800" dirty="0"/>
          </a:p>
          <a:p>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Datos de identificación</a:t>
            </a:r>
          </a:p>
        </p:txBody>
      </p:sp>
      <p:sp>
        <p:nvSpPr>
          <p:cNvPr id="3" name="2 Marcador de contenido"/>
          <p:cNvSpPr>
            <a:spLocks noGrp="1"/>
          </p:cNvSpPr>
          <p:nvPr>
            <p:ph idx="1"/>
          </p:nvPr>
        </p:nvSpPr>
        <p:spPr/>
        <p:txBody>
          <a:bodyPr/>
          <a:lstStyle/>
          <a:p>
            <a:r>
              <a:rPr lang="es-MX" b="1" dirty="0" smtClean="0"/>
              <a:t>Semestre</a:t>
            </a:r>
            <a:r>
              <a:rPr lang="es-MX" dirty="0" smtClean="0"/>
              <a:t>: </a:t>
            </a:r>
            <a:r>
              <a:rPr lang="es-MX" dirty="0"/>
              <a:t>1°</a:t>
            </a:r>
          </a:p>
          <a:p>
            <a:r>
              <a:rPr lang="es-MX" b="1" dirty="0" smtClean="0"/>
              <a:t>Horas</a:t>
            </a:r>
            <a:r>
              <a:rPr lang="es-MX" dirty="0" smtClean="0"/>
              <a:t>: </a:t>
            </a:r>
            <a:r>
              <a:rPr lang="es-MX" dirty="0"/>
              <a:t>4 </a:t>
            </a:r>
          </a:p>
          <a:p>
            <a:r>
              <a:rPr lang="es-MX" b="1" dirty="0" smtClean="0"/>
              <a:t>Créditos</a:t>
            </a:r>
            <a:r>
              <a:rPr lang="es-MX" dirty="0" smtClean="0"/>
              <a:t>: 4.5</a:t>
            </a:r>
          </a:p>
          <a:p>
            <a:r>
              <a:rPr lang="es-MX" b="1" dirty="0"/>
              <a:t>Trayecto Formativo</a:t>
            </a:r>
            <a:r>
              <a:rPr lang="es-MX" dirty="0"/>
              <a:t>: Lengua Adicional y Tecnologías de la Información y la </a:t>
            </a:r>
            <a:r>
              <a:rPr lang="es-MX" dirty="0" smtClean="0"/>
              <a:t>Comunicación</a:t>
            </a:r>
            <a:endParaRPr lang="es-MX" dirty="0"/>
          </a:p>
          <a:p>
            <a:r>
              <a:rPr lang="es-MX" b="1" dirty="0"/>
              <a:t>Carácter del </a:t>
            </a:r>
            <a:r>
              <a:rPr lang="es-MX" b="1" dirty="0" smtClean="0"/>
              <a:t>curso</a:t>
            </a:r>
            <a:r>
              <a:rPr lang="es-MX" dirty="0" smtClean="0"/>
              <a:t>: </a:t>
            </a:r>
            <a:r>
              <a:rPr lang="es-MX" dirty="0"/>
              <a:t>Obligatorio</a:t>
            </a:r>
          </a:p>
          <a:p>
            <a:endParaRPr lang="es-MX"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229600" cy="1143000"/>
          </a:xfrm>
        </p:spPr>
        <p:txBody>
          <a:bodyPr/>
          <a:lstStyle/>
          <a:p>
            <a:r>
              <a:rPr lang="es-MX" dirty="0" smtClean="0"/>
              <a:t>Descripción de la Unidad</a:t>
            </a:r>
            <a:endParaRPr lang="es-MX" dirty="0"/>
          </a:p>
        </p:txBody>
      </p:sp>
      <p:sp>
        <p:nvSpPr>
          <p:cNvPr id="3" name="2 Marcador de contenido"/>
          <p:cNvSpPr>
            <a:spLocks noGrp="1"/>
          </p:cNvSpPr>
          <p:nvPr>
            <p:ph idx="1"/>
          </p:nvPr>
        </p:nvSpPr>
        <p:spPr/>
        <p:txBody>
          <a:bodyPr>
            <a:normAutofit lnSpcReduction="10000"/>
          </a:bodyPr>
          <a:lstStyle/>
          <a:p>
            <a:r>
              <a:rPr lang="es-MX" dirty="0" smtClean="0"/>
              <a:t>El alumno:</a:t>
            </a:r>
          </a:p>
          <a:p>
            <a:pPr lvl="1"/>
            <a:r>
              <a:rPr lang="es-MX" dirty="0" smtClean="0"/>
              <a:t>Utilizará las herramientas del </a:t>
            </a:r>
            <a:r>
              <a:rPr lang="es-MX" dirty="0"/>
              <a:t>sistema operativo </a:t>
            </a:r>
            <a:r>
              <a:rPr lang="es-MX" dirty="0" smtClean="0"/>
              <a:t>para optimizar el funcionamiento de la computadora</a:t>
            </a:r>
          </a:p>
          <a:p>
            <a:pPr lvl="1"/>
            <a:r>
              <a:rPr lang="es-MX" dirty="0" smtClean="0"/>
              <a:t>Identificara componentes de hardware y tipos de software</a:t>
            </a:r>
          </a:p>
          <a:p>
            <a:pPr lvl="1"/>
            <a:r>
              <a:rPr lang="es-MX" dirty="0" smtClean="0"/>
              <a:t>Conocerá conceptos básicos de redes y telecomunicaciones</a:t>
            </a:r>
          </a:p>
          <a:p>
            <a:pPr lvl="1"/>
            <a:r>
              <a:rPr lang="es-MX" dirty="0" smtClean="0"/>
              <a:t>Implementara soluciones </a:t>
            </a:r>
            <a:r>
              <a:rPr lang="es-MX" dirty="0"/>
              <a:t>simples a problemas </a:t>
            </a:r>
            <a:r>
              <a:rPr lang="es-MX" dirty="0" smtClean="0"/>
              <a:t>técnicos</a:t>
            </a:r>
          </a:p>
          <a:p>
            <a:endParaRPr lang="es-MX"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t>Recursos</a:t>
            </a:r>
            <a:endParaRPr lang="es-MX" sz="4000" dirty="0"/>
          </a:p>
        </p:txBody>
      </p:sp>
      <p:sp>
        <p:nvSpPr>
          <p:cNvPr id="3" name="2 Marcador de contenido"/>
          <p:cNvSpPr>
            <a:spLocks noGrp="1"/>
          </p:cNvSpPr>
          <p:nvPr>
            <p:ph idx="1"/>
          </p:nvPr>
        </p:nvSpPr>
        <p:spPr/>
        <p:txBody>
          <a:bodyPr/>
          <a:lstStyle/>
          <a:p>
            <a:r>
              <a:rPr lang="es-MX" dirty="0" smtClean="0"/>
              <a:t>Ejemplos</a:t>
            </a:r>
          </a:p>
          <a:p>
            <a:endParaRPr lang="es-MX" dirty="0"/>
          </a:p>
          <a:p>
            <a:endParaRPr lang="es-MX" dirty="0" smtClean="0"/>
          </a:p>
          <a:p>
            <a:r>
              <a:rPr lang="es-MX" dirty="0" smtClean="0"/>
              <a:t>Actividades</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8427" y="3068960"/>
            <a:ext cx="2585029" cy="322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77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MX" sz="3600" dirty="0" smtClean="0"/>
              <a:t>Estándar de Competencia EC0121</a:t>
            </a:r>
            <a:endParaRPr lang="es-MX" sz="3600" dirty="0"/>
          </a:p>
        </p:txBody>
      </p:sp>
      <p:sp>
        <p:nvSpPr>
          <p:cNvPr id="3" name="2 Marcador de contenido"/>
          <p:cNvSpPr>
            <a:spLocks noGrp="1"/>
          </p:cNvSpPr>
          <p:nvPr>
            <p:ph idx="1"/>
          </p:nvPr>
        </p:nvSpPr>
        <p:spPr>
          <a:xfrm>
            <a:off x="928662" y="1600201"/>
            <a:ext cx="7215238" cy="2686056"/>
          </a:xfrm>
        </p:spPr>
        <p:txBody>
          <a:bodyPr>
            <a:normAutofit/>
          </a:bodyPr>
          <a:lstStyle/>
          <a:p>
            <a:pPr marL="0" indent="0" algn="just">
              <a:spcBef>
                <a:spcPts val="0"/>
              </a:spcBef>
              <a:buNone/>
            </a:pPr>
            <a:r>
              <a:rPr lang="es-MX" sz="2000" dirty="0" smtClean="0"/>
              <a:t>En el EC se establecen las actividades y conocimientos básicos que la persona deberá demostrar en la utilización de un sistema operativo, manejo de software, procesador de textos, hojas de cálculo, elaboración de presentaciones, correo electrónico, Internet, herramientas de colaboración y mantenimiento al sistema informático, así como también se definen las características con las que se deben presentar experiencias de aprendizaje elaboradas con tecnologías de la información.</a:t>
            </a:r>
            <a:endParaRPr lang="es-MX" sz="2000" dirty="0"/>
          </a:p>
        </p:txBody>
      </p:sp>
      <p:grpSp>
        <p:nvGrpSpPr>
          <p:cNvPr id="6" name="5 Grupo"/>
          <p:cNvGrpSpPr/>
          <p:nvPr/>
        </p:nvGrpSpPr>
        <p:grpSpPr>
          <a:xfrm>
            <a:off x="1500166" y="4357694"/>
            <a:ext cx="6072230" cy="500066"/>
            <a:chOff x="1500166" y="4786322"/>
            <a:chExt cx="6072230" cy="500066"/>
          </a:xfrm>
        </p:grpSpPr>
        <p:sp>
          <p:nvSpPr>
            <p:cNvPr id="4" name="3 CuadroTexto"/>
            <p:cNvSpPr txBox="1"/>
            <p:nvPr/>
          </p:nvSpPr>
          <p:spPr>
            <a:xfrm>
              <a:off x="1500166" y="4917056"/>
              <a:ext cx="6072230" cy="369332"/>
            </a:xfrm>
            <a:prstGeom prst="rect">
              <a:avLst/>
            </a:prstGeom>
            <a:noFill/>
          </p:spPr>
          <p:txBody>
            <a:bodyPr wrap="square" rtlCol="0">
              <a:spAutoFit/>
            </a:bodyPr>
            <a:lstStyle/>
            <a:p>
              <a:r>
                <a:rPr lang="es-MX" dirty="0" smtClean="0">
                  <a:hlinkClick r:id="rId3" action="ppaction://hlinkfile"/>
                </a:rPr>
                <a:t>Visualizar el Estándar de competencia</a:t>
              </a:r>
              <a:endParaRPr lang="es-MX" dirty="0"/>
            </a:p>
          </p:txBody>
        </p:sp>
        <p:pic>
          <p:nvPicPr>
            <p:cNvPr id="1026" name="Picture 2" descr="C:\Users\victormgs\Desktop\pdf.png"/>
            <p:cNvPicPr>
              <a:picLocks noChangeAspect="1" noChangeArrowheads="1"/>
            </p:cNvPicPr>
            <p:nvPr/>
          </p:nvPicPr>
          <p:blipFill>
            <a:blip r:embed="rId4" cstate="print"/>
            <a:srcRect/>
            <a:stretch>
              <a:fillRect/>
            </a:stretch>
          </p:blipFill>
          <p:spPr bwMode="auto">
            <a:xfrm>
              <a:off x="5500694" y="4786322"/>
              <a:ext cx="446063" cy="446063"/>
            </a:xfrm>
            <a:prstGeom prst="rect">
              <a:avLst/>
            </a:prstGeom>
            <a:noFill/>
          </p:spPr>
        </p:pic>
      </p:grpSp>
      <p:sp>
        <p:nvSpPr>
          <p:cNvPr id="7" name="6 CuadroTexto"/>
          <p:cNvSpPr txBox="1"/>
          <p:nvPr/>
        </p:nvSpPr>
        <p:spPr>
          <a:xfrm>
            <a:off x="1000100" y="5143512"/>
            <a:ext cx="7715304" cy="646331"/>
          </a:xfrm>
          <a:prstGeom prst="rect">
            <a:avLst/>
          </a:prstGeom>
          <a:noFill/>
        </p:spPr>
        <p:txBody>
          <a:bodyPr wrap="square" rtlCol="0">
            <a:spAutoFit/>
          </a:bodyPr>
          <a:lstStyle/>
          <a:p>
            <a:r>
              <a:rPr lang="es-MX" dirty="0" smtClean="0"/>
              <a:t>Dicho Estándar tiene su fundamento en los Estándares de Competencia en TIC para Docentes emitidos por la UNESCO.</a:t>
            </a:r>
            <a:endParaRPr lang="es-MX" dirty="0"/>
          </a:p>
        </p:txBody>
      </p:sp>
      <p:grpSp>
        <p:nvGrpSpPr>
          <p:cNvPr id="8" name="7 Grupo"/>
          <p:cNvGrpSpPr/>
          <p:nvPr/>
        </p:nvGrpSpPr>
        <p:grpSpPr>
          <a:xfrm>
            <a:off x="1428728" y="5929330"/>
            <a:ext cx="6072230" cy="446063"/>
            <a:chOff x="1500166" y="4857760"/>
            <a:chExt cx="6072230" cy="446063"/>
          </a:xfrm>
        </p:grpSpPr>
        <p:sp>
          <p:nvSpPr>
            <p:cNvPr id="9" name="8 CuadroTexto"/>
            <p:cNvSpPr txBox="1"/>
            <p:nvPr/>
          </p:nvSpPr>
          <p:spPr>
            <a:xfrm>
              <a:off x="1500166" y="4917056"/>
              <a:ext cx="6072230" cy="369332"/>
            </a:xfrm>
            <a:prstGeom prst="rect">
              <a:avLst/>
            </a:prstGeom>
            <a:noFill/>
          </p:spPr>
          <p:txBody>
            <a:bodyPr wrap="square" rtlCol="0">
              <a:spAutoFit/>
            </a:bodyPr>
            <a:lstStyle/>
            <a:p>
              <a:r>
                <a:rPr lang="es-MX" dirty="0" smtClean="0">
                  <a:hlinkClick r:id="rId5" action="ppaction://hlinkfile"/>
                </a:rPr>
                <a:t>Visualizar el documento emitido por la UNESCO</a:t>
              </a:r>
              <a:endParaRPr lang="es-MX" dirty="0"/>
            </a:p>
          </p:txBody>
        </p:sp>
        <p:pic>
          <p:nvPicPr>
            <p:cNvPr id="10" name="Picture 2" descr="C:\Users\victormgs\Desktop\pdf.png"/>
            <p:cNvPicPr>
              <a:picLocks noChangeAspect="1" noChangeArrowheads="1"/>
            </p:cNvPicPr>
            <p:nvPr/>
          </p:nvPicPr>
          <p:blipFill>
            <a:blip r:embed="rId4" cstate="print"/>
            <a:srcRect/>
            <a:stretch>
              <a:fillRect/>
            </a:stretch>
          </p:blipFill>
          <p:spPr bwMode="auto">
            <a:xfrm>
              <a:off x="6572264" y="4857760"/>
              <a:ext cx="446063" cy="446063"/>
            </a:xfrm>
            <a:prstGeom prst="rect">
              <a:avLst/>
            </a:prstGeom>
            <a:noFill/>
          </p:spPr>
        </p:pic>
      </p:grpSp>
    </p:spTree>
    <p:extLst>
      <p:ext uri="{BB962C8B-B14F-4D97-AF65-F5344CB8AC3E}">
        <p14:creationId xmlns:p14="http://schemas.microsoft.com/office/powerpoint/2010/main" val="3963312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l"/>
            <a:r>
              <a:rPr lang="es-MX" sz="2800" b="1" dirty="0" smtClean="0"/>
              <a:t>Propósito del curso</a:t>
            </a:r>
            <a:endParaRPr lang="es-MX" sz="2800" dirty="0"/>
          </a:p>
        </p:txBody>
      </p:sp>
      <p:sp>
        <p:nvSpPr>
          <p:cNvPr id="3" name="2 Marcador de contenido"/>
          <p:cNvSpPr>
            <a:spLocks noGrp="1"/>
          </p:cNvSpPr>
          <p:nvPr>
            <p:ph idx="1"/>
          </p:nvPr>
        </p:nvSpPr>
        <p:spPr>
          <a:xfrm>
            <a:off x="457200" y="1500174"/>
            <a:ext cx="4543428" cy="4643470"/>
          </a:xfrm>
        </p:spPr>
        <p:txBody>
          <a:bodyPr>
            <a:noAutofit/>
          </a:bodyPr>
          <a:lstStyle/>
          <a:p>
            <a:pPr indent="0" algn="just">
              <a:buNone/>
            </a:pPr>
            <a:r>
              <a:rPr lang="es-MX" sz="2000" dirty="0" smtClean="0"/>
              <a:t>El curso “Las TIC en la Educación” tiene como propósito brindar al futuro docente las destrezas básicas para integrar de manera crítica y creativa las tecnologías de la información y comunicación en el proceso de enseñanza y aprendizaje. </a:t>
            </a:r>
          </a:p>
          <a:p>
            <a:pPr indent="0" algn="just">
              <a:buNone/>
            </a:pPr>
            <a:endParaRPr lang="es-MX" sz="2000" dirty="0" smtClean="0"/>
          </a:p>
          <a:p>
            <a:pPr indent="0" algn="just">
              <a:buNone/>
            </a:pPr>
            <a:r>
              <a:rPr lang="es-MX" sz="2000" dirty="0" smtClean="0"/>
              <a:t>Se proponen las TIC como medio para abordar algunos de los problemas a los que se puede enfrentar, tales como:</a:t>
            </a:r>
          </a:p>
          <a:p>
            <a:pPr indent="0" algn="just">
              <a:buNone/>
            </a:pPr>
            <a:r>
              <a:rPr lang="es-MX" sz="2000" dirty="0" smtClean="0"/>
              <a:t> </a:t>
            </a:r>
          </a:p>
          <a:p>
            <a:pPr>
              <a:buNone/>
            </a:pPr>
            <a:endParaRPr lang="es-MX" sz="2000" dirty="0" smtClean="0"/>
          </a:p>
          <a:p>
            <a:endParaRPr lang="es-MX" sz="2000" dirty="0"/>
          </a:p>
        </p:txBody>
      </p:sp>
      <p:grpSp>
        <p:nvGrpSpPr>
          <p:cNvPr id="8" name="7 Grupo"/>
          <p:cNvGrpSpPr/>
          <p:nvPr/>
        </p:nvGrpSpPr>
        <p:grpSpPr>
          <a:xfrm>
            <a:off x="5357818" y="1714488"/>
            <a:ext cx="3643338" cy="857256"/>
            <a:chOff x="6000760" y="1500174"/>
            <a:chExt cx="2214578" cy="857256"/>
          </a:xfrm>
        </p:grpSpPr>
        <p:sp>
          <p:nvSpPr>
            <p:cNvPr id="9" name="8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0" name="9 CuadroTexto"/>
            <p:cNvSpPr txBox="1"/>
            <p:nvPr/>
          </p:nvSpPr>
          <p:spPr>
            <a:xfrm>
              <a:off x="6286512" y="1712229"/>
              <a:ext cx="1714512" cy="430887"/>
            </a:xfrm>
            <a:prstGeom prst="rect">
              <a:avLst/>
            </a:prstGeom>
            <a:noFill/>
          </p:spPr>
          <p:txBody>
            <a:bodyPr wrap="square" rtlCol="0">
              <a:spAutoFit/>
            </a:bodyPr>
            <a:lstStyle/>
            <a:p>
              <a:pPr indent="0" algn="ctr"/>
              <a:r>
                <a:rPr lang="es-MX" sz="1100" b="1" dirty="0" smtClean="0">
                  <a:solidFill>
                    <a:schemeClr val="bg1"/>
                  </a:solidFill>
                  <a:effectLst>
                    <a:outerShdw blurRad="38100" dist="38100" dir="2700000" algn="tl">
                      <a:srgbClr val="000000">
                        <a:alpha val="43137"/>
                      </a:srgbClr>
                    </a:outerShdw>
                  </a:effectLst>
                </a:rPr>
                <a:t> Complementar y ampliar la variedad de recursos didácticos.</a:t>
              </a:r>
            </a:p>
          </p:txBody>
        </p:sp>
      </p:grpSp>
      <p:grpSp>
        <p:nvGrpSpPr>
          <p:cNvPr id="11" name="10 Grupo"/>
          <p:cNvGrpSpPr/>
          <p:nvPr/>
        </p:nvGrpSpPr>
        <p:grpSpPr>
          <a:xfrm>
            <a:off x="5357818" y="2928934"/>
            <a:ext cx="3643338" cy="857256"/>
            <a:chOff x="6000760" y="1500174"/>
            <a:chExt cx="2214578" cy="857256"/>
          </a:xfrm>
        </p:grpSpPr>
        <p:sp>
          <p:nvSpPr>
            <p:cNvPr id="12" name="11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3" name="12 CuadroTexto"/>
            <p:cNvSpPr txBox="1"/>
            <p:nvPr/>
          </p:nvSpPr>
          <p:spPr>
            <a:xfrm>
              <a:off x="6261299" y="1643050"/>
              <a:ext cx="1714512" cy="600164"/>
            </a:xfrm>
            <a:prstGeom prst="rect">
              <a:avLst/>
            </a:prstGeom>
            <a:noFill/>
          </p:spPr>
          <p:txBody>
            <a:bodyPr wrap="square" rtlCol="0">
              <a:spAutoFit/>
            </a:bodyPr>
            <a:lstStyle/>
            <a:p>
              <a:pPr indent="0" algn="ctr"/>
              <a:r>
                <a:rPr lang="es-MX" sz="1100" b="1" dirty="0" smtClean="0">
                  <a:solidFill>
                    <a:schemeClr val="bg1"/>
                  </a:solidFill>
                  <a:effectLst>
                    <a:outerShdw blurRad="38100" dist="38100" dir="2700000" algn="tl">
                      <a:srgbClr val="000000">
                        <a:alpha val="43137"/>
                      </a:srgbClr>
                    </a:outerShdw>
                  </a:effectLst>
                </a:rPr>
                <a:t>Facilitar la interacción entre profesores y alumnos en situaciones de aprendizaje.</a:t>
              </a:r>
            </a:p>
          </p:txBody>
        </p:sp>
      </p:grpSp>
      <p:grpSp>
        <p:nvGrpSpPr>
          <p:cNvPr id="14" name="13 Grupo"/>
          <p:cNvGrpSpPr/>
          <p:nvPr/>
        </p:nvGrpSpPr>
        <p:grpSpPr>
          <a:xfrm>
            <a:off x="5357818" y="4143380"/>
            <a:ext cx="3643338" cy="857256"/>
            <a:chOff x="6000760" y="1500174"/>
            <a:chExt cx="2214578" cy="857256"/>
          </a:xfrm>
        </p:grpSpPr>
        <p:sp>
          <p:nvSpPr>
            <p:cNvPr id="15" name="14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6" name="15 CuadroTexto"/>
            <p:cNvSpPr txBox="1"/>
            <p:nvPr/>
          </p:nvSpPr>
          <p:spPr>
            <a:xfrm>
              <a:off x="6261299" y="1712229"/>
              <a:ext cx="1714512" cy="430887"/>
            </a:xfrm>
            <a:prstGeom prst="rect">
              <a:avLst/>
            </a:prstGeom>
            <a:noFill/>
          </p:spPr>
          <p:txBody>
            <a:bodyPr wrap="square" rtlCol="0">
              <a:spAutoFit/>
            </a:bodyPr>
            <a:lstStyle/>
            <a:p>
              <a:pPr indent="0" algn="ctr"/>
              <a:r>
                <a:rPr lang="es-MX" sz="1100" b="1" dirty="0" smtClean="0">
                  <a:solidFill>
                    <a:schemeClr val="bg1"/>
                  </a:solidFill>
                  <a:effectLst>
                    <a:outerShdw blurRad="38100" dist="38100" dir="2700000" algn="tl">
                      <a:srgbClr val="000000">
                        <a:alpha val="43137"/>
                      </a:srgbClr>
                    </a:outerShdw>
                  </a:effectLst>
                </a:rPr>
                <a:t>Incrementar el interés de los temas tratados.</a:t>
              </a:r>
            </a:p>
          </p:txBody>
        </p:sp>
      </p:grpSp>
      <p:grpSp>
        <p:nvGrpSpPr>
          <p:cNvPr id="17" name="16 Grupo"/>
          <p:cNvGrpSpPr/>
          <p:nvPr/>
        </p:nvGrpSpPr>
        <p:grpSpPr>
          <a:xfrm>
            <a:off x="5357818" y="5357826"/>
            <a:ext cx="3643338" cy="857256"/>
            <a:chOff x="6000760" y="1500174"/>
            <a:chExt cx="2214578" cy="857256"/>
          </a:xfrm>
        </p:grpSpPr>
        <p:sp>
          <p:nvSpPr>
            <p:cNvPr id="18" name="17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9" name="18 CuadroTexto"/>
            <p:cNvSpPr txBox="1"/>
            <p:nvPr/>
          </p:nvSpPr>
          <p:spPr>
            <a:xfrm>
              <a:off x="6261299" y="1712229"/>
              <a:ext cx="1714512" cy="261610"/>
            </a:xfrm>
            <a:prstGeom prst="rect">
              <a:avLst/>
            </a:prstGeom>
            <a:noFill/>
          </p:spPr>
          <p:txBody>
            <a:bodyPr wrap="square" rtlCol="0">
              <a:spAutoFit/>
            </a:bodyPr>
            <a:lstStyle/>
            <a:p>
              <a:pPr indent="0" algn="ctr"/>
              <a:r>
                <a:rPr lang="es-MX" sz="1100" b="1" dirty="0" smtClean="0">
                  <a:solidFill>
                    <a:schemeClr val="bg1"/>
                  </a:solidFill>
                  <a:effectLst>
                    <a:outerShdw blurRad="38100" dist="38100" dir="2700000" algn="tl">
                      <a:srgbClr val="000000">
                        <a:alpha val="43137"/>
                      </a:srgbClr>
                    </a:outerShdw>
                  </a:effectLst>
                </a:rPr>
                <a:t>Mejorar la calidad de su formación.</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85786" y="1357298"/>
            <a:ext cx="7643866" cy="971543"/>
          </a:xfrm>
        </p:spPr>
        <p:txBody>
          <a:bodyPr>
            <a:normAutofit/>
          </a:bodyPr>
          <a:lstStyle/>
          <a:p>
            <a:pPr marL="0" indent="0" algn="just">
              <a:buNone/>
            </a:pPr>
            <a:r>
              <a:rPr lang="es-MX" sz="1800" dirty="0" smtClean="0"/>
              <a:t>El estudiante normalista debe adquirir las habilidades informáticas prácticas de carácter transversal. </a:t>
            </a:r>
          </a:p>
        </p:txBody>
      </p:sp>
      <p:grpSp>
        <p:nvGrpSpPr>
          <p:cNvPr id="8" name="7 Grupo"/>
          <p:cNvGrpSpPr/>
          <p:nvPr/>
        </p:nvGrpSpPr>
        <p:grpSpPr>
          <a:xfrm>
            <a:off x="928662" y="2428868"/>
            <a:ext cx="2214578" cy="857256"/>
            <a:chOff x="6000760" y="1500174"/>
            <a:chExt cx="2214578" cy="857256"/>
          </a:xfrm>
        </p:grpSpPr>
        <p:sp>
          <p:nvSpPr>
            <p:cNvPr id="7" name="6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6" name="5 CuadroTexto"/>
            <p:cNvSpPr txBox="1"/>
            <p:nvPr/>
          </p:nvSpPr>
          <p:spPr>
            <a:xfrm>
              <a:off x="6286512" y="1643050"/>
              <a:ext cx="1714512" cy="600164"/>
            </a:xfrm>
            <a:prstGeom prst="rect">
              <a:avLst/>
            </a:prstGeom>
            <a:noFill/>
          </p:spPr>
          <p:txBody>
            <a:bodyPr wrap="square" rtlCol="0">
              <a:spAutoFit/>
            </a:bodyPr>
            <a:lstStyle/>
            <a:p>
              <a:pPr algn="ctr"/>
              <a:r>
                <a:rPr lang="es-MX" sz="1100" b="1" dirty="0" smtClean="0">
                  <a:solidFill>
                    <a:schemeClr val="bg1"/>
                  </a:solidFill>
                  <a:effectLst>
                    <a:outerShdw blurRad="38100" dist="38100" dir="2700000" algn="tl">
                      <a:srgbClr val="000000">
                        <a:alpha val="43137"/>
                      </a:srgbClr>
                    </a:outerShdw>
                  </a:effectLst>
                </a:rPr>
                <a:t>Aprovechar los recursos disponibles en la red</a:t>
              </a:r>
              <a:endParaRPr lang="es-MX" sz="1100" b="1" dirty="0">
                <a:solidFill>
                  <a:schemeClr val="bg1"/>
                </a:solidFill>
                <a:effectLst>
                  <a:outerShdw blurRad="38100" dist="38100" dir="2700000" algn="tl">
                    <a:srgbClr val="000000">
                      <a:alpha val="43137"/>
                    </a:srgbClr>
                  </a:outerShdw>
                </a:effectLst>
              </a:endParaRPr>
            </a:p>
          </p:txBody>
        </p:sp>
      </p:grpSp>
      <p:grpSp>
        <p:nvGrpSpPr>
          <p:cNvPr id="9" name="8 Grupo"/>
          <p:cNvGrpSpPr/>
          <p:nvPr/>
        </p:nvGrpSpPr>
        <p:grpSpPr>
          <a:xfrm>
            <a:off x="3714744" y="2428868"/>
            <a:ext cx="2214578" cy="857256"/>
            <a:chOff x="6000760" y="1500174"/>
            <a:chExt cx="2214578" cy="857256"/>
          </a:xfrm>
        </p:grpSpPr>
        <p:sp>
          <p:nvSpPr>
            <p:cNvPr id="10" name="9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1" name="10 CuadroTexto"/>
            <p:cNvSpPr txBox="1"/>
            <p:nvPr/>
          </p:nvSpPr>
          <p:spPr>
            <a:xfrm>
              <a:off x="6286512" y="1643050"/>
              <a:ext cx="1714512" cy="430887"/>
            </a:xfrm>
            <a:prstGeom prst="rect">
              <a:avLst/>
            </a:prstGeom>
            <a:noFill/>
          </p:spPr>
          <p:txBody>
            <a:bodyPr wrap="square" rtlCol="0">
              <a:spAutoFit/>
            </a:bodyPr>
            <a:lstStyle/>
            <a:p>
              <a:pPr algn="ctr"/>
              <a:r>
                <a:rPr lang="es-MX" sz="1100" b="1" dirty="0" smtClean="0">
                  <a:solidFill>
                    <a:schemeClr val="bg1"/>
                  </a:solidFill>
                  <a:effectLst>
                    <a:outerShdw blurRad="38100" dist="38100" dir="2700000" algn="tl">
                      <a:srgbClr val="000000">
                        <a:alpha val="43137"/>
                      </a:srgbClr>
                    </a:outerShdw>
                  </a:effectLst>
                </a:rPr>
                <a:t>Analizar y crear gráficos</a:t>
              </a:r>
              <a:endParaRPr lang="es-MX" sz="1100" b="1" dirty="0">
                <a:solidFill>
                  <a:schemeClr val="bg1"/>
                </a:solidFill>
                <a:effectLst>
                  <a:outerShdw blurRad="38100" dist="38100" dir="2700000" algn="tl">
                    <a:srgbClr val="000000">
                      <a:alpha val="43137"/>
                    </a:srgbClr>
                  </a:outerShdw>
                </a:effectLst>
              </a:endParaRPr>
            </a:p>
          </p:txBody>
        </p:sp>
      </p:grpSp>
      <p:grpSp>
        <p:nvGrpSpPr>
          <p:cNvPr id="12" name="11 Grupo"/>
          <p:cNvGrpSpPr/>
          <p:nvPr/>
        </p:nvGrpSpPr>
        <p:grpSpPr>
          <a:xfrm>
            <a:off x="6500826" y="2428868"/>
            <a:ext cx="2214578" cy="857256"/>
            <a:chOff x="6000760" y="1500174"/>
            <a:chExt cx="2214578" cy="857256"/>
          </a:xfrm>
        </p:grpSpPr>
        <p:sp>
          <p:nvSpPr>
            <p:cNvPr id="13" name="12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4" name="13 CuadroTexto"/>
            <p:cNvSpPr txBox="1"/>
            <p:nvPr/>
          </p:nvSpPr>
          <p:spPr>
            <a:xfrm>
              <a:off x="6286512" y="1810068"/>
              <a:ext cx="1714512" cy="261610"/>
            </a:xfrm>
            <a:prstGeom prst="rect">
              <a:avLst/>
            </a:prstGeom>
            <a:noFill/>
          </p:spPr>
          <p:txBody>
            <a:bodyPr wrap="square" rtlCol="0">
              <a:spAutoFit/>
            </a:bodyPr>
            <a:lstStyle/>
            <a:p>
              <a:pPr algn="ctr"/>
              <a:r>
                <a:rPr lang="es-MX" sz="1100" b="1" dirty="0" smtClean="0">
                  <a:solidFill>
                    <a:schemeClr val="bg1"/>
                  </a:solidFill>
                  <a:effectLst>
                    <a:outerShdw blurRad="38100" dist="38100" dir="2700000" algn="tl">
                      <a:srgbClr val="000000">
                        <a:alpha val="43137"/>
                      </a:srgbClr>
                    </a:outerShdw>
                  </a:effectLst>
                </a:rPr>
                <a:t>Elaborar materiales</a:t>
              </a:r>
              <a:endParaRPr lang="es-MX" sz="1100" b="1" dirty="0">
                <a:solidFill>
                  <a:schemeClr val="bg1"/>
                </a:solidFill>
                <a:effectLst>
                  <a:outerShdw blurRad="38100" dist="38100" dir="2700000" algn="tl">
                    <a:srgbClr val="000000">
                      <a:alpha val="43137"/>
                    </a:srgbClr>
                  </a:outerShdw>
                </a:effectLst>
              </a:endParaRPr>
            </a:p>
          </p:txBody>
        </p:sp>
      </p:grpSp>
      <p:grpSp>
        <p:nvGrpSpPr>
          <p:cNvPr id="15" name="14 Grupo"/>
          <p:cNvGrpSpPr/>
          <p:nvPr/>
        </p:nvGrpSpPr>
        <p:grpSpPr>
          <a:xfrm>
            <a:off x="2571736" y="3786190"/>
            <a:ext cx="2214578" cy="857256"/>
            <a:chOff x="6000760" y="1500174"/>
            <a:chExt cx="2214578" cy="857256"/>
          </a:xfrm>
        </p:grpSpPr>
        <p:sp>
          <p:nvSpPr>
            <p:cNvPr id="16" name="15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17" name="16 CuadroTexto"/>
            <p:cNvSpPr txBox="1"/>
            <p:nvPr/>
          </p:nvSpPr>
          <p:spPr>
            <a:xfrm>
              <a:off x="6286512" y="1643050"/>
              <a:ext cx="1714512" cy="430887"/>
            </a:xfrm>
            <a:prstGeom prst="rect">
              <a:avLst/>
            </a:prstGeom>
            <a:noFill/>
          </p:spPr>
          <p:txBody>
            <a:bodyPr wrap="square" rtlCol="0">
              <a:spAutoFit/>
            </a:bodyPr>
            <a:lstStyle/>
            <a:p>
              <a:pPr algn="ctr"/>
              <a:r>
                <a:rPr lang="es-MX" sz="1100" b="1" dirty="0" smtClean="0">
                  <a:solidFill>
                    <a:schemeClr val="bg1"/>
                  </a:solidFill>
                  <a:effectLst>
                    <a:outerShdw blurRad="38100" dist="38100" dir="2700000" algn="tl">
                      <a:srgbClr val="000000">
                        <a:alpha val="43137"/>
                      </a:srgbClr>
                    </a:outerShdw>
                  </a:effectLst>
                </a:rPr>
                <a:t>Trabajar con presentaciones</a:t>
              </a:r>
              <a:endParaRPr lang="es-MX" sz="1100" b="1" dirty="0">
                <a:solidFill>
                  <a:schemeClr val="bg1"/>
                </a:solidFill>
                <a:effectLst>
                  <a:outerShdw blurRad="38100" dist="38100" dir="2700000" algn="tl">
                    <a:srgbClr val="000000">
                      <a:alpha val="43137"/>
                    </a:srgbClr>
                  </a:outerShdw>
                </a:effectLst>
              </a:endParaRPr>
            </a:p>
          </p:txBody>
        </p:sp>
      </p:grpSp>
      <p:grpSp>
        <p:nvGrpSpPr>
          <p:cNvPr id="18" name="17 Grupo"/>
          <p:cNvGrpSpPr/>
          <p:nvPr/>
        </p:nvGrpSpPr>
        <p:grpSpPr>
          <a:xfrm>
            <a:off x="5357818" y="3786190"/>
            <a:ext cx="2214578" cy="857256"/>
            <a:chOff x="6000760" y="1500174"/>
            <a:chExt cx="2214578" cy="857256"/>
          </a:xfrm>
        </p:grpSpPr>
        <p:sp>
          <p:nvSpPr>
            <p:cNvPr id="19" name="18 Rectángulo redondeado"/>
            <p:cNvSpPr/>
            <p:nvPr/>
          </p:nvSpPr>
          <p:spPr>
            <a:xfrm>
              <a:off x="6000760" y="1500174"/>
              <a:ext cx="2214578" cy="85725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dirty="0"/>
            </a:p>
          </p:txBody>
        </p:sp>
        <p:sp>
          <p:nvSpPr>
            <p:cNvPr id="20" name="19 CuadroTexto"/>
            <p:cNvSpPr txBox="1"/>
            <p:nvPr/>
          </p:nvSpPr>
          <p:spPr>
            <a:xfrm>
              <a:off x="6286512" y="1785926"/>
              <a:ext cx="1714512" cy="261610"/>
            </a:xfrm>
            <a:prstGeom prst="rect">
              <a:avLst/>
            </a:prstGeom>
            <a:noFill/>
          </p:spPr>
          <p:txBody>
            <a:bodyPr wrap="square" rtlCol="0">
              <a:spAutoFit/>
            </a:bodyPr>
            <a:lstStyle/>
            <a:p>
              <a:pPr algn="ctr"/>
              <a:r>
                <a:rPr lang="es-MX" sz="1100" b="1" dirty="0" smtClean="0">
                  <a:solidFill>
                    <a:schemeClr val="bg1"/>
                  </a:solidFill>
                  <a:effectLst>
                    <a:outerShdw blurRad="38100" dist="38100" dir="2700000" algn="tl">
                      <a:srgbClr val="000000">
                        <a:alpha val="43137"/>
                      </a:srgbClr>
                    </a:outerShdw>
                  </a:effectLst>
                </a:rPr>
                <a:t>Investigar en Internet</a:t>
              </a:r>
              <a:endParaRPr lang="es-MX" sz="1100" b="1" dirty="0">
                <a:solidFill>
                  <a:schemeClr val="bg1"/>
                </a:solidFill>
                <a:effectLst>
                  <a:outerShdw blurRad="38100" dist="38100" dir="2700000" algn="tl">
                    <a:srgbClr val="000000">
                      <a:alpha val="43137"/>
                    </a:srgbClr>
                  </a:outerShdw>
                </a:effectLst>
              </a:endParaRPr>
            </a:p>
          </p:txBody>
        </p:sp>
      </p:grpSp>
      <p:sp>
        <p:nvSpPr>
          <p:cNvPr id="21" name="2 Marcador de contenido"/>
          <p:cNvSpPr txBox="1">
            <a:spLocks/>
          </p:cNvSpPr>
          <p:nvPr/>
        </p:nvSpPr>
        <p:spPr>
          <a:xfrm>
            <a:off x="785786" y="5357826"/>
            <a:ext cx="7858180" cy="714380"/>
          </a:xfrm>
          <a:prstGeom prst="rect">
            <a:avLst/>
          </a:prstGeom>
        </p:spPr>
        <p:txBody>
          <a:bodyPr vert="horz" lIns="91440" tIns="45720" rIns="91440" bIns="45720" rtlCol="0">
            <a:normAutofit/>
          </a:bodyPr>
          <a:lstStyle/>
          <a:p>
            <a:pPr marR="0" lvl="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1800" b="0" i="0" u="none" strike="noStrike" kern="1200" cap="none" spc="0" normalizeH="0" baseline="0" noProof="0" dirty="0" smtClean="0">
                <a:ln>
                  <a:noFill/>
                </a:ln>
                <a:solidFill>
                  <a:schemeClr val="tx1"/>
                </a:solidFill>
                <a:effectLst/>
                <a:uLnTx/>
                <a:uFillTx/>
                <a:latin typeface="+mn-lt"/>
                <a:ea typeface="+mn-ea"/>
                <a:cs typeface="+mn-cs"/>
              </a:rPr>
              <a:t>Conocimientos que puede utilizar en diversas actividades tanto académicas como profesionales, con intenciones instrumentales o didácticas.</a:t>
            </a:r>
          </a:p>
          <a:p>
            <a:pPr marR="0" lvl="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s-MX"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22" name="1 Título"/>
          <p:cNvSpPr>
            <a:spLocks noGrp="1"/>
          </p:cNvSpPr>
          <p:nvPr>
            <p:ph type="title"/>
          </p:nvPr>
        </p:nvSpPr>
        <p:spPr>
          <a:xfrm>
            <a:off x="457200" y="274638"/>
            <a:ext cx="6543692" cy="1143000"/>
          </a:xfrm>
        </p:spPr>
        <p:txBody>
          <a:bodyPr>
            <a:noAutofit/>
          </a:bodyPr>
          <a:lstStyle/>
          <a:p>
            <a:pPr algn="l"/>
            <a:r>
              <a:rPr lang="es-MX" sz="2800" b="1" dirty="0" smtClean="0"/>
              <a:t>Propósito del curso</a:t>
            </a:r>
            <a:endParaRPr lang="es-MX"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80" y="274638"/>
            <a:ext cx="8229600" cy="1143000"/>
          </a:xfrm>
        </p:spPr>
        <p:txBody>
          <a:bodyPr>
            <a:noAutofit/>
          </a:bodyPr>
          <a:lstStyle/>
          <a:p>
            <a:pPr algn="l"/>
            <a:r>
              <a:rPr lang="es-MX" sz="2800" b="1" dirty="0" smtClean="0"/>
              <a:t>Competencias profesionales </a:t>
            </a:r>
            <a:br>
              <a:rPr lang="es-MX" sz="2800" b="1" dirty="0" smtClean="0"/>
            </a:br>
            <a:r>
              <a:rPr lang="es-MX" sz="2800" b="1" dirty="0" smtClean="0"/>
              <a:t>a las que contribuye el curso.</a:t>
            </a:r>
            <a:endParaRPr lang="es-MX" sz="2800" dirty="0"/>
          </a:p>
        </p:txBody>
      </p:sp>
      <p:sp>
        <p:nvSpPr>
          <p:cNvPr id="3" name="2 Marcador de contenido"/>
          <p:cNvSpPr>
            <a:spLocks noGrp="1"/>
          </p:cNvSpPr>
          <p:nvPr>
            <p:ph idx="1"/>
          </p:nvPr>
        </p:nvSpPr>
        <p:spPr>
          <a:xfrm>
            <a:off x="1428728" y="1600200"/>
            <a:ext cx="6929486" cy="4525963"/>
          </a:xfrm>
        </p:spPr>
        <p:txBody>
          <a:bodyPr>
            <a:normAutofit/>
          </a:bodyPr>
          <a:lstStyle/>
          <a:p>
            <a:pPr lvl="0" algn="just">
              <a:lnSpc>
                <a:spcPct val="150000"/>
              </a:lnSpc>
            </a:pPr>
            <a:r>
              <a:rPr lang="es-MX" sz="2000" dirty="0" smtClean="0">
                <a:effectLst>
                  <a:outerShdw blurRad="38100" dist="38100" dir="2700000" algn="tl">
                    <a:srgbClr val="000000">
                      <a:alpha val="43137"/>
                    </a:srgbClr>
                  </a:outerShdw>
                </a:effectLst>
              </a:rPr>
              <a:t>Diseña </a:t>
            </a:r>
            <a:r>
              <a:rPr lang="es-MX" sz="1600" dirty="0" smtClean="0"/>
              <a:t>planeaciones didácticas, aplicando sus conocimientos pedagógicos y disciplinares para responder a las necesidades del contexto en el marco de los planes y programas de educación básica.</a:t>
            </a:r>
          </a:p>
          <a:p>
            <a:pPr lvl="0" algn="just">
              <a:lnSpc>
                <a:spcPct val="150000"/>
              </a:lnSpc>
            </a:pPr>
            <a:r>
              <a:rPr lang="es-MX" sz="2000" dirty="0" smtClean="0">
                <a:effectLst>
                  <a:outerShdw blurRad="38100" dist="38100" dir="2700000" algn="tl">
                    <a:srgbClr val="000000">
                      <a:alpha val="43137"/>
                    </a:srgbClr>
                  </a:outerShdw>
                </a:effectLst>
              </a:rPr>
              <a:t>Usa</a:t>
            </a:r>
            <a:r>
              <a:rPr lang="es-MX" sz="1600" dirty="0" smtClean="0"/>
              <a:t> las TIC como herramienta de enseñanza y aprendizaje.</a:t>
            </a:r>
          </a:p>
          <a:p>
            <a:pPr lvl="0" algn="just">
              <a:lnSpc>
                <a:spcPct val="150000"/>
              </a:lnSpc>
            </a:pPr>
            <a:r>
              <a:rPr lang="es-MX" sz="2000" dirty="0" smtClean="0">
                <a:effectLst>
                  <a:outerShdw blurRad="38100" dist="38100" dir="2700000" algn="tl">
                    <a:srgbClr val="000000">
                      <a:alpha val="43137"/>
                    </a:srgbClr>
                  </a:outerShdw>
                </a:effectLst>
              </a:rPr>
              <a:t>Propicia</a:t>
            </a:r>
            <a:r>
              <a:rPr lang="es-MX" sz="1600" dirty="0" smtClean="0"/>
              <a:t> y regula espacios de aprendizaje incluyentes para todos los alumnos, con el fin de promover la convivencia, el respeto y la aceptación.</a:t>
            </a:r>
          </a:p>
          <a:p>
            <a:pPr lvl="0" algn="just">
              <a:lnSpc>
                <a:spcPct val="150000"/>
              </a:lnSpc>
            </a:pPr>
            <a:r>
              <a:rPr lang="es-MX" sz="2000" dirty="0" smtClean="0">
                <a:effectLst>
                  <a:outerShdw blurRad="38100" dist="38100" dir="2700000" algn="tl">
                    <a:srgbClr val="000000">
                      <a:alpha val="43137"/>
                    </a:srgbClr>
                  </a:outerShdw>
                </a:effectLst>
              </a:rPr>
              <a:t>Actúa</a:t>
            </a:r>
            <a:r>
              <a:rPr lang="es-MX" sz="1600" dirty="0" smtClean="0"/>
              <a:t> de manera ética ante la diversidad de situaciones que se presentan en la práctica profesional.</a:t>
            </a:r>
          </a:p>
          <a:p>
            <a:pPr lvl="0" algn="just">
              <a:lnSpc>
                <a:spcPct val="150000"/>
              </a:lnSpc>
            </a:pPr>
            <a:r>
              <a:rPr lang="es-MX" sz="2000" dirty="0" smtClean="0">
                <a:effectLst>
                  <a:outerShdw blurRad="38100" dist="38100" dir="2700000" algn="tl">
                    <a:srgbClr val="000000">
                      <a:alpha val="43137"/>
                    </a:srgbClr>
                  </a:outerShdw>
                </a:effectLst>
              </a:rPr>
              <a:t>Utiliza</a:t>
            </a:r>
            <a:r>
              <a:rPr lang="es-MX" sz="1600" dirty="0" smtClean="0"/>
              <a:t> recursos de la investigación educativa para enriquecer la práctica docente, expresando su interés por la ciencia y la propia investigación.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l"/>
            <a:r>
              <a:rPr lang="es-MX" sz="2800" b="1" dirty="0" smtClean="0"/>
              <a:t>Estructura general del curso</a:t>
            </a:r>
            <a:endParaRPr lang="es-MX" sz="2800" dirty="0"/>
          </a:p>
        </p:txBody>
      </p:sp>
      <p:sp>
        <p:nvSpPr>
          <p:cNvPr id="3" name="2 Marcador de contenido"/>
          <p:cNvSpPr>
            <a:spLocks noGrp="1"/>
          </p:cNvSpPr>
          <p:nvPr>
            <p:ph idx="1"/>
          </p:nvPr>
        </p:nvSpPr>
        <p:spPr>
          <a:xfrm>
            <a:off x="500034" y="1428736"/>
            <a:ext cx="8229600" cy="4525963"/>
          </a:xfrm>
        </p:spPr>
        <p:txBody>
          <a:bodyPr>
            <a:normAutofit fontScale="85000" lnSpcReduction="20000"/>
          </a:bodyPr>
          <a:lstStyle/>
          <a:p>
            <a:pPr marL="0" indent="0">
              <a:buNone/>
            </a:pPr>
            <a:r>
              <a:rPr lang="es-MX" sz="2400" dirty="0" smtClean="0"/>
              <a:t>Este curso está dividido en cinco unidades de aprendizaje:</a:t>
            </a:r>
          </a:p>
          <a:p>
            <a:pPr>
              <a:buNone/>
            </a:pPr>
            <a:r>
              <a:rPr lang="es-MX" dirty="0" smtClean="0"/>
              <a:t> </a:t>
            </a:r>
          </a:p>
          <a:p>
            <a:r>
              <a:rPr lang="es-MX" b="1" dirty="0"/>
              <a:t>Unidad1.</a:t>
            </a:r>
            <a:r>
              <a:rPr lang="es-MX" dirty="0"/>
              <a:t> </a:t>
            </a:r>
            <a:r>
              <a:rPr lang="es-MX" dirty="0" smtClean="0"/>
              <a:t>	Búsqueda</a:t>
            </a:r>
            <a:r>
              <a:rPr lang="es-MX" dirty="0"/>
              <a:t>, veracidad y seguridad de</a:t>
            </a:r>
            <a:br>
              <a:rPr lang="es-MX" dirty="0"/>
            </a:br>
            <a:r>
              <a:rPr lang="es-MX" dirty="0"/>
              <a:t> la información.</a:t>
            </a:r>
            <a:endParaRPr lang="es-MX" dirty="0" smtClean="0"/>
          </a:p>
          <a:p>
            <a:r>
              <a:rPr lang="es-MX" b="1" dirty="0"/>
              <a:t>Unidad2.</a:t>
            </a:r>
            <a:r>
              <a:rPr lang="es-MX" dirty="0"/>
              <a:t> </a:t>
            </a:r>
            <a:r>
              <a:rPr lang="es-MX" dirty="0" smtClean="0"/>
              <a:t>	Comunicación</a:t>
            </a:r>
            <a:r>
              <a:rPr lang="es-MX" dirty="0"/>
              <a:t>, colaboración y producción </a:t>
            </a:r>
            <a:br>
              <a:rPr lang="es-MX" dirty="0"/>
            </a:br>
            <a:r>
              <a:rPr lang="es-MX" dirty="0"/>
              <a:t>de información</a:t>
            </a:r>
            <a:endParaRPr lang="es-MX" dirty="0" smtClean="0"/>
          </a:p>
          <a:p>
            <a:r>
              <a:rPr lang="es-MX" b="1" dirty="0" smtClean="0"/>
              <a:t>Unidad3</a:t>
            </a:r>
            <a:r>
              <a:rPr lang="es-MX" b="1" dirty="0"/>
              <a:t>.</a:t>
            </a:r>
            <a:r>
              <a:rPr lang="es-MX" dirty="0"/>
              <a:t> </a:t>
            </a:r>
            <a:r>
              <a:rPr lang="es-MX" dirty="0" smtClean="0"/>
              <a:t>	Distintas </a:t>
            </a:r>
            <a:r>
              <a:rPr lang="es-MX" dirty="0"/>
              <a:t>formas de presentar y publicar </a:t>
            </a:r>
            <a:br>
              <a:rPr lang="es-MX" dirty="0"/>
            </a:br>
            <a:r>
              <a:rPr lang="es-MX" dirty="0"/>
              <a:t>la información.</a:t>
            </a:r>
            <a:endParaRPr lang="es-MX" dirty="0" smtClean="0"/>
          </a:p>
          <a:p>
            <a:r>
              <a:rPr lang="es-MX" b="1" dirty="0" smtClean="0"/>
              <a:t>Unidad4.</a:t>
            </a:r>
            <a:r>
              <a:rPr lang="es-MX" dirty="0" smtClean="0"/>
              <a:t> 	</a:t>
            </a:r>
            <a:r>
              <a:rPr lang="es-MX" dirty="0" smtClean="0"/>
              <a:t>Almacenamiento </a:t>
            </a:r>
            <a:r>
              <a:rPr lang="es-MX" dirty="0"/>
              <a:t>y distribución </a:t>
            </a:r>
            <a:br>
              <a:rPr lang="es-MX" dirty="0"/>
            </a:br>
            <a:r>
              <a:rPr lang="es-MX" dirty="0"/>
              <a:t>de la información</a:t>
            </a:r>
            <a:endParaRPr lang="es-MX" dirty="0" smtClean="0"/>
          </a:p>
          <a:p>
            <a:r>
              <a:rPr lang="es-MX" b="1" dirty="0" smtClean="0"/>
              <a:t>Unidad5</a:t>
            </a:r>
            <a:r>
              <a:rPr lang="es-MX" b="1" dirty="0"/>
              <a:t>.</a:t>
            </a:r>
            <a:r>
              <a:rPr lang="es-MX" dirty="0"/>
              <a:t> </a:t>
            </a:r>
            <a:r>
              <a:rPr lang="es-MX" dirty="0" smtClean="0"/>
              <a:t>	Fundamentos </a:t>
            </a:r>
            <a:r>
              <a:rPr lang="es-MX" dirty="0"/>
              <a:t>básicos asociados a </a:t>
            </a:r>
            <a:br>
              <a:rPr lang="es-MX" dirty="0"/>
            </a:br>
            <a:r>
              <a:rPr lang="es-MX" dirty="0"/>
              <a:t>las herramientas informáticas</a:t>
            </a:r>
            <a:endParaRPr lang="es-MX" dirty="0" smtClean="0"/>
          </a:p>
          <a:p>
            <a:endParaRPr lang="es-MX"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808" y="274638"/>
            <a:ext cx="8229600" cy="1143000"/>
          </a:xfrm>
        </p:spPr>
        <p:txBody>
          <a:bodyPr>
            <a:noAutofit/>
          </a:bodyPr>
          <a:lstStyle/>
          <a:p>
            <a:r>
              <a:rPr lang="es-MX" sz="2800" b="1" dirty="0"/>
              <a:t>Unidad 1. </a:t>
            </a:r>
            <a:r>
              <a:rPr lang="es-MX" sz="2800" b="1" dirty="0"/>
              <a:t>Búsqueda, veracidad </a:t>
            </a:r>
            <a:r>
              <a:rPr lang="es-MX" sz="2800" b="1" dirty="0" smtClean="0"/>
              <a:t>y</a:t>
            </a:r>
            <a:br>
              <a:rPr lang="es-MX" sz="2800" b="1" dirty="0" smtClean="0"/>
            </a:br>
            <a:r>
              <a:rPr lang="es-MX" sz="2800" b="1" dirty="0" smtClean="0"/>
              <a:t>seguridad de </a:t>
            </a:r>
            <a:r>
              <a:rPr lang="es-MX" sz="2800" b="1" dirty="0"/>
              <a:t>la información.</a:t>
            </a:r>
          </a:p>
        </p:txBody>
      </p:sp>
      <p:sp>
        <p:nvSpPr>
          <p:cNvPr id="3" name="2 Marcador de contenido"/>
          <p:cNvSpPr>
            <a:spLocks noGrp="1"/>
          </p:cNvSpPr>
          <p:nvPr>
            <p:ph idx="1"/>
          </p:nvPr>
        </p:nvSpPr>
        <p:spPr/>
        <p:txBody>
          <a:bodyPr>
            <a:normAutofit lnSpcReduction="10000"/>
          </a:bodyPr>
          <a:lstStyle/>
          <a:p>
            <a:pPr lvl="0"/>
            <a:r>
              <a:rPr lang="es-MX" sz="1800" dirty="0"/>
              <a:t>Búsqueda de recursos en </a:t>
            </a:r>
            <a:r>
              <a:rPr lang="es-MX" sz="1800" dirty="0" smtClean="0"/>
              <a:t>Internet</a:t>
            </a:r>
          </a:p>
          <a:p>
            <a:pPr lvl="0"/>
            <a:endParaRPr lang="es-MX" sz="1800" dirty="0"/>
          </a:p>
          <a:p>
            <a:pPr lvl="0"/>
            <a:r>
              <a:rPr lang="es-MX" sz="1800" dirty="0"/>
              <a:t>Utilización de fuentes digitales de la </a:t>
            </a:r>
            <a:r>
              <a:rPr lang="es-MX" sz="1800" dirty="0" smtClean="0"/>
              <a:t>información</a:t>
            </a:r>
          </a:p>
          <a:p>
            <a:pPr lvl="0"/>
            <a:endParaRPr lang="es-MX" sz="1800" dirty="0"/>
          </a:p>
          <a:p>
            <a:pPr lvl="0"/>
            <a:r>
              <a:rPr lang="es-MX" sz="1800" dirty="0"/>
              <a:t>Técnicas e instrumentos de evaluación para garantizar la veracidad de la </a:t>
            </a:r>
            <a:r>
              <a:rPr lang="es-MX" sz="1800" dirty="0" smtClean="0"/>
              <a:t>información</a:t>
            </a:r>
          </a:p>
          <a:p>
            <a:pPr lvl="0"/>
            <a:endParaRPr lang="es-MX" sz="1800" dirty="0"/>
          </a:p>
          <a:p>
            <a:pPr lvl="0"/>
            <a:r>
              <a:rPr lang="es-MX" sz="1800" dirty="0"/>
              <a:t>Aspectos éticos y legales asociados a la información digital </a:t>
            </a:r>
            <a:endParaRPr lang="es-MX" sz="1800" dirty="0" smtClean="0"/>
          </a:p>
          <a:p>
            <a:pPr lvl="0"/>
            <a:endParaRPr lang="es-MX" sz="1800" dirty="0"/>
          </a:p>
          <a:p>
            <a:pPr lvl="0"/>
            <a:r>
              <a:rPr lang="es-MX" sz="1800" dirty="0" smtClean="0"/>
              <a:t>Seguridad </a:t>
            </a:r>
            <a:r>
              <a:rPr lang="es-MX" sz="1800" dirty="0"/>
              <a:t>y protección de la información en programas de </a:t>
            </a:r>
            <a:r>
              <a:rPr lang="es-MX" sz="1800" dirty="0" smtClean="0"/>
              <a:t>ofimática</a:t>
            </a:r>
          </a:p>
          <a:p>
            <a:pPr lvl="0"/>
            <a:endParaRPr lang="es-MX" sz="1800" dirty="0"/>
          </a:p>
          <a:p>
            <a:pPr lvl="0"/>
            <a:r>
              <a:rPr lang="es-MX" sz="1800" dirty="0"/>
              <a:t>Seguridad y privacidad de herramientas de la web </a:t>
            </a:r>
            <a:r>
              <a:rPr lang="es-MX" sz="1800" dirty="0" smtClean="0"/>
              <a:t>2.0</a:t>
            </a:r>
          </a:p>
          <a:p>
            <a:pPr lvl="0"/>
            <a:endParaRPr lang="es-MX" sz="1800" dirty="0"/>
          </a:p>
          <a:p>
            <a:pPr lvl="0"/>
            <a:r>
              <a:rPr lang="es-MX" sz="1800" dirty="0"/>
              <a:t>Archivos electrónicos, seguridad contra el malware</a:t>
            </a:r>
          </a:p>
          <a:p>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dirty="0" smtClean="0"/>
              <a:t>Propósitos de la Unidad</a:t>
            </a:r>
            <a:endParaRPr lang="es-MX" sz="3600" dirty="0"/>
          </a:p>
        </p:txBody>
      </p:sp>
      <p:sp>
        <p:nvSpPr>
          <p:cNvPr id="3" name="2 Marcador de contenido"/>
          <p:cNvSpPr>
            <a:spLocks noGrp="1"/>
          </p:cNvSpPr>
          <p:nvPr>
            <p:ph idx="1"/>
          </p:nvPr>
        </p:nvSpPr>
        <p:spPr/>
        <p:txBody>
          <a:bodyPr>
            <a:normAutofit/>
          </a:bodyPr>
          <a:lstStyle/>
          <a:p>
            <a:r>
              <a:rPr lang="es-MX" dirty="0" smtClean="0"/>
              <a:t>Dotar  </a:t>
            </a:r>
            <a:r>
              <a:rPr lang="es-MX" dirty="0"/>
              <a:t>de herramientas que permitan a los estudiantes </a:t>
            </a:r>
            <a:r>
              <a:rPr lang="es-MX" dirty="0" smtClean="0"/>
              <a:t>normalistas:</a:t>
            </a:r>
          </a:p>
          <a:p>
            <a:pPr lvl="1"/>
            <a:r>
              <a:rPr lang="es-MX" dirty="0" smtClean="0"/>
              <a:t> </a:t>
            </a:r>
            <a:r>
              <a:rPr lang="es-MX" dirty="0"/>
              <a:t>B</a:t>
            </a:r>
            <a:r>
              <a:rPr lang="es-MX" dirty="0" smtClean="0"/>
              <a:t>uscar </a:t>
            </a:r>
            <a:r>
              <a:rPr lang="es-MX" dirty="0"/>
              <a:t>información en la </a:t>
            </a:r>
            <a:r>
              <a:rPr lang="es-MX" dirty="0" smtClean="0"/>
              <a:t>red</a:t>
            </a:r>
          </a:p>
          <a:p>
            <a:pPr lvl="1"/>
            <a:r>
              <a:rPr lang="es-MX" dirty="0" smtClean="0"/>
              <a:t> </a:t>
            </a:r>
            <a:r>
              <a:rPr lang="es-MX" dirty="0"/>
              <a:t>P</a:t>
            </a:r>
            <a:r>
              <a:rPr lang="es-MX" dirty="0" smtClean="0"/>
              <a:t>oder </a:t>
            </a:r>
            <a:r>
              <a:rPr lang="es-MX" dirty="0"/>
              <a:t>analizar y seleccionar </a:t>
            </a:r>
            <a:r>
              <a:rPr lang="es-MX" dirty="0" smtClean="0"/>
              <a:t>información</a:t>
            </a:r>
          </a:p>
          <a:p>
            <a:pPr lvl="1"/>
            <a:r>
              <a:rPr lang="es-MX" dirty="0" smtClean="0"/>
              <a:t>Concientizar sobre aspectos éticos y legales</a:t>
            </a:r>
          </a:p>
          <a:p>
            <a:pPr lvl="1"/>
            <a:r>
              <a:rPr lang="es-MX" dirty="0"/>
              <a:t>C</a:t>
            </a:r>
            <a:r>
              <a:rPr lang="es-MX" dirty="0" smtClean="0"/>
              <a:t>apacidad para </a:t>
            </a:r>
            <a:r>
              <a:rPr lang="es-MX" dirty="0"/>
              <a:t>manejar, descargar o distribuir contenidos no </a:t>
            </a:r>
            <a:r>
              <a:rPr lang="es-MX" dirty="0" smtClean="0"/>
              <a:t>maliciosos</a:t>
            </a:r>
          </a:p>
          <a:p>
            <a:pPr lvl="1"/>
            <a:r>
              <a:rPr lang="es-MX" dirty="0" smtClean="0"/>
              <a:t>Prevención y solución ante malware</a:t>
            </a:r>
            <a:endParaRPr lang="es-MX" dirty="0"/>
          </a:p>
          <a:p>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t>Recursos</a:t>
            </a:r>
            <a:endParaRPr lang="es-MX" sz="4000" dirty="0"/>
          </a:p>
        </p:txBody>
      </p:sp>
      <p:sp>
        <p:nvSpPr>
          <p:cNvPr id="3" name="2 Marcador de contenido"/>
          <p:cNvSpPr>
            <a:spLocks noGrp="1"/>
          </p:cNvSpPr>
          <p:nvPr>
            <p:ph idx="1"/>
          </p:nvPr>
        </p:nvSpPr>
        <p:spPr/>
        <p:txBody>
          <a:bodyPr/>
          <a:lstStyle/>
          <a:p>
            <a:r>
              <a:rPr lang="es-MX" dirty="0" smtClean="0"/>
              <a:t>Ejemplos</a:t>
            </a:r>
          </a:p>
          <a:p>
            <a:endParaRPr lang="es-MX" dirty="0"/>
          </a:p>
          <a:p>
            <a:endParaRPr lang="es-MX" dirty="0" smtClean="0"/>
          </a:p>
          <a:p>
            <a:r>
              <a:rPr lang="es-MX" dirty="0" smtClean="0"/>
              <a:t>Actividades</a:t>
            </a:r>
            <a:endParaRPr lang="es-MX"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0316" y="2852936"/>
            <a:ext cx="2584450" cy="3230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1244</TotalTime>
  <Words>897</Words>
  <Application>Microsoft Office PowerPoint</Application>
  <PresentationFormat>Presentación en pantalla (4:3)</PresentationFormat>
  <Paragraphs>152</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Las TIC en la Educación </vt:lpstr>
      <vt:lpstr>Datos de identificación</vt:lpstr>
      <vt:lpstr>Propósito del curso</vt:lpstr>
      <vt:lpstr>Propósito del curso</vt:lpstr>
      <vt:lpstr>Competencias profesionales  a las que contribuye el curso.</vt:lpstr>
      <vt:lpstr>Estructura general del curso</vt:lpstr>
      <vt:lpstr>Unidad 1. Búsqueda, veracidad y seguridad de la información.</vt:lpstr>
      <vt:lpstr>Propósitos de la Unidad</vt:lpstr>
      <vt:lpstr>Recursos</vt:lpstr>
      <vt:lpstr>Unidad 2. Comunicación, colaboración y producción de información.</vt:lpstr>
      <vt:lpstr>Propósitos de la Unidad</vt:lpstr>
      <vt:lpstr>Recursos</vt:lpstr>
      <vt:lpstr>Unidad 3. Distintas formas de presentar y publicar la información.</vt:lpstr>
      <vt:lpstr>Propósitos de la Unidad</vt:lpstr>
      <vt:lpstr>Recursos</vt:lpstr>
      <vt:lpstr>Unidad 4. Almacenamiento y distribución  de la información</vt:lpstr>
      <vt:lpstr>Propósitos de la Unidad</vt:lpstr>
      <vt:lpstr>Recursos</vt:lpstr>
      <vt:lpstr>Unidad 5. Fundamentos básicos asociados a las herramientas informáticas</vt:lpstr>
      <vt:lpstr>Descripción de la Unidad</vt:lpstr>
      <vt:lpstr>Recursos</vt:lpstr>
      <vt:lpstr>Estándar de Competencia EC0121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DE COMPUTACIÓN</dc:title>
  <dc:creator>Haydée</dc:creator>
  <cp:lastModifiedBy>Jonathan Neri</cp:lastModifiedBy>
  <cp:revision>143</cp:revision>
  <dcterms:created xsi:type="dcterms:W3CDTF">2008-03-26T17:07:14Z</dcterms:created>
  <dcterms:modified xsi:type="dcterms:W3CDTF">2012-02-23T06:46:08Z</dcterms:modified>
</cp:coreProperties>
</file>