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69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6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01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04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411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730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28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69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63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86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96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45690-26FF-424C-98F5-4C948978200A}" type="datetimeFigureOut">
              <a:rPr lang="es-MX" smtClean="0"/>
              <a:t>07/09/2015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40F19-45A2-472F-A0FE-36DD7CD0EC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36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836712"/>
            <a:ext cx="8352928" cy="57861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écnicas </a:t>
            </a:r>
            <a:r>
              <a:rPr lang="es-MX" sz="2800" b="1" dirty="0">
                <a:solidFill>
                  <a:schemeClr val="accent2">
                    <a:lumMod val="75000"/>
                  </a:schemeClr>
                </a:solidFill>
              </a:rPr>
              <a:t>para la veracidad de la </a:t>
            </a: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información</a:t>
            </a:r>
          </a:p>
          <a:p>
            <a:endParaRPr lang="es-MX" sz="2400" dirty="0"/>
          </a:p>
          <a:p>
            <a:pPr lvl="0"/>
            <a:r>
              <a:rPr lang="es-MX" sz="2400" b="1" dirty="0">
                <a:solidFill>
                  <a:schemeClr val="accent2">
                    <a:lumMod val="75000"/>
                  </a:schemeClr>
                </a:solidFill>
              </a:rPr>
              <a:t>Profesionales: 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sz="2400" dirty="0"/>
              <a:t>Trabajan en portales y </a:t>
            </a:r>
            <a:r>
              <a:rPr lang="es-MX" sz="2400" dirty="0" smtClean="0"/>
              <a:t>directorios temáticos</a:t>
            </a:r>
            <a:r>
              <a:rPr lang="es-MX" sz="2400" dirty="0"/>
              <a:t>, como </a:t>
            </a:r>
            <a:r>
              <a:rPr lang="es-MX" sz="2400" dirty="0" err="1"/>
              <a:t>Yahoo</a:t>
            </a:r>
            <a:r>
              <a:rPr lang="es-MX" sz="2400" dirty="0"/>
              <a:t>, que aportan con su labor evaluadora</a:t>
            </a:r>
            <a:r>
              <a:rPr lang="es-MX" sz="2400" dirty="0" smtClean="0"/>
              <a:t>.</a:t>
            </a:r>
          </a:p>
          <a:p>
            <a:endParaRPr lang="es-MX" sz="2400" dirty="0" smtClean="0"/>
          </a:p>
          <a:p>
            <a:pPr lvl="0"/>
            <a:r>
              <a:rPr lang="es-MX" sz="2400" b="1" dirty="0">
                <a:solidFill>
                  <a:schemeClr val="accent2">
                    <a:lumMod val="75000"/>
                  </a:schemeClr>
                </a:solidFill>
              </a:rPr>
              <a:t>Expertos: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sz="2400" dirty="0"/>
              <a:t>los recursos electrónicos seleccionados vienen avalados por la reputación profesional del experto, así como por su alto grado de especialización en una materia determinada. </a:t>
            </a:r>
            <a:endParaRPr lang="es-MX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b="1" dirty="0"/>
              <a:t>Instituciones como sociedades científicas o universidades:</a:t>
            </a:r>
            <a:endParaRPr lang="es-MX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b="1" dirty="0"/>
              <a:t>Bibliotecarios y documentalistas:</a:t>
            </a:r>
            <a:endParaRPr lang="es-MX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b="1" dirty="0"/>
              <a:t>Agencias de evaluación o pasarelas </a:t>
            </a:r>
            <a:r>
              <a:rPr lang="es-MX" sz="2400" b="1" dirty="0" smtClean="0"/>
              <a:t>temáticas</a:t>
            </a:r>
          </a:p>
          <a:p>
            <a:pPr lvl="0"/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08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476672"/>
            <a:ext cx="8496944" cy="61247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/>
              <a:t>Criterios de </a:t>
            </a:r>
            <a:r>
              <a:rPr lang="es-MX" sz="3200" b="1" dirty="0" smtClean="0"/>
              <a:t>evaluación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chemeClr val="accent2">
                    <a:lumMod val="75000"/>
                  </a:schemeClr>
                </a:solidFill>
              </a:rPr>
              <a:t>Autoría</a:t>
            </a:r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s-MX" sz="2400" dirty="0"/>
              <a:t>una adscripción del autor a la organización a la que pertenece</a:t>
            </a:r>
            <a:br>
              <a:rPr lang="es-MX" sz="2400" dirty="0"/>
            </a:br>
            <a:r>
              <a:rPr lang="es-MX" sz="2400" dirty="0"/>
              <a:t>una breve información  del responsable</a:t>
            </a:r>
            <a:br>
              <a:rPr lang="es-MX" sz="2400" dirty="0"/>
            </a:br>
            <a:r>
              <a:rPr lang="es-MX" sz="2400" dirty="0"/>
              <a:t>una dirección de correo electrónico</a:t>
            </a:r>
            <a:br>
              <a:rPr lang="es-MX" sz="2400" dirty="0"/>
            </a:br>
            <a:r>
              <a:rPr lang="es-MX" sz="2400" dirty="0"/>
              <a:t>una declaración de principios</a:t>
            </a:r>
            <a:br>
              <a:rPr lang="es-MX" sz="2400" dirty="0"/>
            </a:br>
            <a:r>
              <a:rPr lang="es-MX" sz="2400" dirty="0"/>
              <a:t>algún tipo de logotipo </a:t>
            </a:r>
            <a:br>
              <a:rPr lang="es-MX" sz="2400" dirty="0"/>
            </a:br>
            <a:r>
              <a:rPr lang="es-MX" sz="2400" dirty="0"/>
              <a:t>alguna crítica de una organización externa sobre la calidad del sitio web. </a:t>
            </a:r>
            <a:endParaRPr lang="es-MX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chemeClr val="accent2">
                    <a:lumMod val="75000"/>
                  </a:schemeClr>
                </a:solidFill>
              </a:rPr>
              <a:t>Actualización y </a:t>
            </a:r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actualidad:</a:t>
            </a:r>
          </a:p>
          <a:p>
            <a:r>
              <a:rPr lang="es-MX" sz="2400" u="sng" dirty="0"/>
              <a:t>La indicación explícita de la fecha de creación del sitio web.</a:t>
            </a:r>
            <a:r>
              <a:rPr lang="es-MX" sz="2400" dirty="0"/>
              <a:t> </a:t>
            </a:r>
            <a:endParaRPr lang="es-MX" sz="2400" dirty="0" smtClean="0"/>
          </a:p>
          <a:p>
            <a:r>
              <a:rPr lang="es-MX" sz="2400" u="sng" dirty="0" smtClean="0"/>
              <a:t>La </a:t>
            </a:r>
            <a:r>
              <a:rPr lang="es-MX" sz="2400" u="sng" dirty="0"/>
              <a:t>indicación explícita de la fecha de actualización:</a:t>
            </a:r>
            <a:r>
              <a:rPr lang="es-MX" sz="2400" i="1" dirty="0"/>
              <a:t> </a:t>
            </a:r>
            <a:r>
              <a:rPr lang="es-MX" sz="2400" u="sng" dirty="0" smtClean="0"/>
              <a:t>La </a:t>
            </a:r>
            <a:r>
              <a:rPr lang="es-MX" sz="2400" u="sng" dirty="0"/>
              <a:t>presencia de información actual y actualizada:</a:t>
            </a:r>
            <a:r>
              <a:rPr lang="es-MX" sz="2400" i="1" dirty="0"/>
              <a:t> </a:t>
            </a:r>
            <a:endParaRPr lang="es-MX" sz="2400" i="1" dirty="0" smtClean="0"/>
          </a:p>
          <a:p>
            <a:r>
              <a:rPr lang="es-MX" sz="2400" u="sng" dirty="0" smtClean="0"/>
              <a:t>La </a:t>
            </a:r>
            <a:r>
              <a:rPr lang="es-MX" sz="2400" u="sng" dirty="0"/>
              <a:t>existencia de enlaces obsoletos:</a:t>
            </a:r>
            <a:r>
              <a:rPr lang="es-MX" sz="2400" dirty="0"/>
              <a:t> </a:t>
            </a:r>
            <a:endParaRPr lang="es-MX" sz="2400" dirty="0" smtClean="0"/>
          </a:p>
          <a:p>
            <a:r>
              <a:rPr lang="es-MX" sz="2400" u="sng" dirty="0" smtClean="0"/>
              <a:t>La </a:t>
            </a:r>
            <a:r>
              <a:rPr lang="es-MX" sz="2400" u="sng" dirty="0"/>
              <a:t>existencia de enlaces erróneos:</a:t>
            </a:r>
            <a:r>
              <a:rPr lang="es-MX" sz="2400" i="1" dirty="0"/>
              <a:t> </a:t>
            </a:r>
            <a:endParaRPr lang="es-MX" sz="2400" i="1" dirty="0" smtClean="0"/>
          </a:p>
          <a:p>
            <a:r>
              <a:rPr lang="es-MX" sz="2400" i="1" u="sng" dirty="0" smtClean="0"/>
              <a:t>Se acepta de 3 a 5 años mas de 6 años es obsoleta</a:t>
            </a:r>
            <a:r>
              <a:rPr lang="es-MX" sz="2400" i="1" dirty="0" smtClean="0"/>
              <a:t>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6775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3528" y="188640"/>
            <a:ext cx="8424936" cy="664797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Contenido:</a:t>
            </a:r>
          </a:p>
          <a:p>
            <a:r>
              <a:rPr lang="es-MX" sz="2400" u="sng" dirty="0"/>
              <a:t>Cobertura:</a:t>
            </a:r>
            <a:r>
              <a:rPr lang="es-MX" sz="2400" dirty="0"/>
              <a:t> valorar la amplitud y el nivel de profundidad con que los contenidos son tratados en el sitio web.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i="1" u="sng" dirty="0"/>
              <a:t>Exactitud, precisión y rigor: </a:t>
            </a:r>
            <a:r>
              <a:rPr lang="es-MX" sz="2400" dirty="0"/>
              <a:t>Para conocer la exactitud deben poder ser verificados de algún modo. Como el que se apoyen en citas bibliográficas, sin ambigüedades ni errores gramaticales.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u="sng" dirty="0"/>
              <a:t>Pertinencia: </a:t>
            </a:r>
            <a:r>
              <a:rPr lang="es-MX" sz="2400" i="1" dirty="0"/>
              <a:t>E</a:t>
            </a:r>
            <a:r>
              <a:rPr lang="es-MX" sz="2400" dirty="0"/>
              <a:t>stá relacionada con la validez y la utilidad de los contenidos incluidos en un sitio web y que hay que valorar en función de los objetivos y propósitos declarados por el creador de los contenidos y el interés que posea la información para el usuario.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i="1" u="sng" dirty="0"/>
              <a:t>Objetividad: </a:t>
            </a:r>
            <a:r>
              <a:rPr lang="es-MX" sz="2400" dirty="0"/>
              <a:t>Se trata de comprobar el grado de dependencia ya que un gran porcentaje de la información en Internet tiene un fin promocional y publicitario</a:t>
            </a:r>
            <a:r>
              <a:rPr lang="es-MX" sz="2400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55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09925" y="188640"/>
            <a:ext cx="7992888" cy="63094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Accesibilidad:</a:t>
            </a:r>
            <a:endParaRPr lang="es-MX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MX" sz="2000" dirty="0" smtClean="0"/>
          </a:p>
          <a:p>
            <a:r>
              <a:rPr lang="es-MX" sz="2000" i="1" u="sng" dirty="0"/>
              <a:t>Diseño compatible con diferentes navegadores o diferentes resoluciones de pantalla</a:t>
            </a:r>
            <a:r>
              <a:rPr lang="es-MX" sz="2000" u="sng" dirty="0"/>
              <a:t>:</a:t>
            </a:r>
            <a:r>
              <a:rPr lang="es-MX" sz="2000" dirty="0"/>
              <a:t> Se evalúa la existencia o ausencia de distorsiones en la visibilidad de las páginas del sitio web, utilizando cualquiera de las versiones de los navegadores.</a:t>
            </a:r>
            <a:br>
              <a:rPr lang="es-MX" sz="2000" dirty="0"/>
            </a:br>
            <a:endParaRPr lang="es-MX" sz="2000" dirty="0"/>
          </a:p>
          <a:p>
            <a:r>
              <a:rPr lang="es-MX" sz="2000" i="1" u="sng" dirty="0"/>
              <a:t>Cumplimiento de la normativa WAI </a:t>
            </a:r>
            <a:r>
              <a:rPr lang="es-MX" sz="2000" u="sng" dirty="0"/>
              <a:t>(Web </a:t>
            </a:r>
            <a:r>
              <a:rPr lang="es-MX" sz="2000" u="sng" dirty="0" err="1"/>
              <a:t>Accesibility</a:t>
            </a:r>
            <a:r>
              <a:rPr lang="es-MX" sz="2000" u="sng" dirty="0"/>
              <a:t> </a:t>
            </a:r>
            <a:r>
              <a:rPr lang="es-MX" sz="2000" u="sng" dirty="0" err="1"/>
              <a:t>Initiative</a:t>
            </a:r>
            <a:r>
              <a:rPr lang="es-MX" sz="2000" u="sng" dirty="0"/>
              <a:t>):</a:t>
            </a:r>
            <a:r>
              <a:rPr lang="es-MX" sz="2000" dirty="0"/>
              <a:t> una iniciativa del Consorcio de la Wide </a:t>
            </a:r>
            <a:r>
              <a:rPr lang="es-MX" sz="2000" dirty="0" err="1"/>
              <a:t>World</a:t>
            </a:r>
            <a:r>
              <a:rPr lang="es-MX" sz="2000" dirty="0"/>
              <a:t> Web (W3C) con recomendaciones para hacer los contenidos de la Web accesibles para todos.</a:t>
            </a:r>
            <a:br>
              <a:rPr lang="es-MX" sz="2000" dirty="0"/>
            </a:br>
            <a:endParaRPr lang="es-MX" sz="2000" dirty="0"/>
          </a:p>
          <a:p>
            <a:r>
              <a:rPr lang="es-MX" sz="2000" i="1" u="sng" dirty="0"/>
              <a:t>Posibilidad de imprimir</a:t>
            </a:r>
            <a:r>
              <a:rPr lang="es-MX" sz="2000" u="sng" dirty="0"/>
              <a:t> </a:t>
            </a:r>
            <a:r>
              <a:rPr lang="es-MX" sz="2000" i="1" u="sng" dirty="0"/>
              <a:t>y visualizar</a:t>
            </a:r>
            <a:r>
              <a:rPr lang="es-MX" sz="2000" u="sng" dirty="0"/>
              <a:t> correctamente la impresión de los contenidos del sitio.</a:t>
            </a:r>
            <a:r>
              <a:rPr lang="es-MX" sz="2000" dirty="0"/>
              <a:t/>
            </a:r>
            <a:br>
              <a:rPr lang="es-MX" sz="2000" dirty="0"/>
            </a:br>
            <a:endParaRPr lang="es-MX" sz="2000" dirty="0"/>
          </a:p>
          <a:p>
            <a:r>
              <a:rPr lang="es-MX" sz="2000" i="1" u="sng" dirty="0"/>
              <a:t>Existencia de una Ayuda al usuario</a:t>
            </a:r>
            <a:r>
              <a:rPr lang="es-MX" sz="2000" i="1" dirty="0"/>
              <a:t> </a:t>
            </a:r>
            <a:r>
              <a:rPr lang="es-MX" sz="2000" dirty="0"/>
              <a:t>sobre la estructura de los contenidos y la navegación del sitio, especialmente cuando éste es complejo y amplio.</a:t>
            </a:r>
            <a:br>
              <a:rPr lang="es-MX" sz="2000" dirty="0"/>
            </a:br>
            <a:endParaRPr lang="es-MX" sz="2000" dirty="0"/>
          </a:p>
          <a:p>
            <a:r>
              <a:rPr lang="es-MX" sz="2000" i="1" u="sng" dirty="0"/>
              <a:t>La presencia de versiones en otras lenguas</a:t>
            </a:r>
            <a:r>
              <a:rPr lang="es-MX" sz="2000" dirty="0"/>
              <a:t> de los contenidos del sitio web, para alcanzar no sólo una mayor accesibilidad sino también una mayor difusión de los mismos</a:t>
            </a:r>
            <a:r>
              <a:rPr lang="es-MX" sz="2000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065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476672"/>
            <a:ext cx="8352928" cy="563231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accent2">
                    <a:lumMod val="75000"/>
                  </a:schemeClr>
                </a:solidFill>
              </a:rPr>
              <a:t>Funcionalidad</a:t>
            </a:r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s-MX" sz="2400" i="1" u="sng" dirty="0"/>
              <a:t>La pertinencia y adecuación de los títulos</a:t>
            </a:r>
            <a:r>
              <a:rPr lang="es-MX" sz="2400" i="1" dirty="0"/>
              <a:t> </a:t>
            </a:r>
            <a:r>
              <a:rPr lang="es-MX" sz="2400" dirty="0"/>
              <a:t> lo cual proporciona coherencia y homogeneidad y evita la confusión al usuario.</a:t>
            </a:r>
            <a:br>
              <a:rPr lang="es-MX" sz="2400" dirty="0"/>
            </a:br>
            <a:endParaRPr lang="es-MX" sz="2400" dirty="0"/>
          </a:p>
          <a:p>
            <a:r>
              <a:rPr lang="es-MX" sz="2400" i="1" u="sng" dirty="0"/>
              <a:t>La existencia de un mapa web</a:t>
            </a:r>
            <a:r>
              <a:rPr lang="es-MX" sz="2400" i="1" dirty="0"/>
              <a:t> </a:t>
            </a:r>
            <a:r>
              <a:rPr lang="es-MX" sz="2400" dirty="0"/>
              <a:t>que incluya, de manera jerárquica y organizada, todos los contenidos del sitio web con enlaces activos. </a:t>
            </a:r>
            <a:br>
              <a:rPr lang="es-MX" sz="2400" dirty="0"/>
            </a:br>
            <a:endParaRPr lang="es-MX" sz="2400" dirty="0"/>
          </a:p>
          <a:p>
            <a:r>
              <a:rPr lang="es-MX" sz="2400" i="1" u="sng" dirty="0"/>
              <a:t>La existencia de un sistema de búsqueda de contenidos propios del sitio web</a:t>
            </a:r>
            <a:r>
              <a:rPr lang="es-MX" sz="2400" dirty="0"/>
              <a:t>, que permita la localización inmediata de la información que necesita el usuario. </a:t>
            </a:r>
            <a:endParaRPr lang="es-MX" sz="2400" dirty="0" smtClean="0"/>
          </a:p>
          <a:p>
            <a:endParaRPr lang="es-MX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URL: </a:t>
            </a:r>
          </a:p>
          <a:p>
            <a:r>
              <a:rPr lang="es-MX" sz="2400" dirty="0" smtClean="0"/>
              <a:t>Si la información esta afiliada a una institución ya se educativa u organización.  .</a:t>
            </a:r>
            <a:r>
              <a:rPr lang="es-MX" sz="2400" dirty="0" err="1" smtClean="0"/>
              <a:t>edu</a:t>
            </a:r>
            <a:r>
              <a:rPr lang="es-MX" sz="2400" dirty="0" smtClean="0"/>
              <a:t>, .</a:t>
            </a:r>
            <a:r>
              <a:rPr lang="es-MX" sz="2400" dirty="0" err="1" smtClean="0"/>
              <a:t>gob</a:t>
            </a:r>
            <a:r>
              <a:rPr lang="es-MX" sz="2400" dirty="0" smtClean="0"/>
              <a:t>, .</a:t>
            </a:r>
            <a:r>
              <a:rPr lang="es-MX" sz="2400" dirty="0" err="1" smtClean="0"/>
              <a:t>org</a:t>
            </a:r>
            <a:r>
              <a:rPr lang="es-MX" sz="2400" dirty="0" smtClean="0"/>
              <a:t>, etc..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838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260648"/>
            <a:ext cx="8712968" cy="59708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accent2">
                    <a:lumMod val="75000"/>
                  </a:schemeClr>
                </a:solidFill>
              </a:rPr>
              <a:t>Navegabilidad</a:t>
            </a: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s-MX" sz="2800" dirty="0"/>
              <a:t>La presencia de un menú de contenidos siempre visible. </a:t>
            </a:r>
            <a:endParaRPr lang="es-MX" sz="2800" dirty="0" smtClean="0"/>
          </a:p>
          <a:p>
            <a:endParaRPr lang="es-MX" sz="2800" dirty="0"/>
          </a:p>
          <a:p>
            <a:r>
              <a:rPr lang="es-MX" sz="2800" b="1" dirty="0">
                <a:solidFill>
                  <a:schemeClr val="accent2">
                    <a:lumMod val="75000"/>
                  </a:schemeClr>
                </a:solidFill>
              </a:rPr>
              <a:t>Diseño</a:t>
            </a: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es-MX" sz="2800" dirty="0"/>
              <a:t>Diseño web elegante, funcional y atractivo.</a:t>
            </a:r>
            <a:br>
              <a:rPr lang="es-MX" sz="2800" dirty="0"/>
            </a:br>
            <a:endParaRPr lang="es-MX" sz="2800" dirty="0"/>
          </a:p>
          <a:p>
            <a:r>
              <a:rPr lang="es-MX" sz="2800" dirty="0"/>
              <a:t>Adecuada combinación de colores, formas e imágenes que faciliten la lectura de los contenidos.</a:t>
            </a:r>
            <a:br>
              <a:rPr lang="es-MX" sz="2800" dirty="0"/>
            </a:br>
            <a:endParaRPr lang="es-MX" sz="2800" dirty="0"/>
          </a:p>
          <a:p>
            <a:r>
              <a:rPr lang="es-MX" sz="2800" dirty="0"/>
              <a:t>Tamaño y tipo de letra idóneos para una buena lectura.</a:t>
            </a:r>
            <a:br>
              <a:rPr lang="es-MX" sz="2800" dirty="0"/>
            </a:br>
            <a:endParaRPr lang="es-MX" sz="2800" dirty="0"/>
          </a:p>
          <a:p>
            <a:r>
              <a:rPr lang="es-MX" sz="2800" dirty="0"/>
              <a:t>Homogeneidad de estilo y formato en todas las páginas del sitio web.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5718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59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</dc:creator>
  <cp:lastModifiedBy>diana</cp:lastModifiedBy>
  <cp:revision>6</cp:revision>
  <dcterms:created xsi:type="dcterms:W3CDTF">2015-09-07T20:59:21Z</dcterms:created>
  <dcterms:modified xsi:type="dcterms:W3CDTF">2015-09-07T22:30:14Z</dcterms:modified>
</cp:coreProperties>
</file>