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58" r:id="rId5"/>
    <p:sldId id="264" r:id="rId6"/>
    <p:sldId id="267" r:id="rId7"/>
    <p:sldId id="266" r:id="rId8"/>
    <p:sldId id="268" r:id="rId9"/>
    <p:sldId id="260" r:id="rId10"/>
    <p:sldId id="261" r:id="rId11"/>
    <p:sldId id="269" r:id="rId12"/>
    <p:sldId id="262" r:id="rId13"/>
    <p:sldId id="271" r:id="rId14"/>
    <p:sldId id="272" r:id="rId15"/>
    <p:sldId id="273" r:id="rId16"/>
    <p:sldId id="274" r:id="rId17"/>
    <p:sldId id="28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75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E26"/>
    <a:srgbClr val="2E2B1A"/>
    <a:srgbClr val="FF3399"/>
    <a:srgbClr val="FF33CC"/>
    <a:srgbClr val="FF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>
        <p:scale>
          <a:sx n="77" d="100"/>
          <a:sy n="77" d="100"/>
        </p:scale>
        <p:origin x="-10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EE27-31CE-410C-A630-78E49BF184F6}" type="datetimeFigureOut">
              <a:rPr lang="es-MX" smtClean="0"/>
              <a:t>15/12/2016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11991-3F9F-4345-ABA3-237DFEBD0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75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86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7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4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3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5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24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9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32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7C2B-3790-4B7B-A658-6B11A9E87694}" type="datetimeFigureOut">
              <a:rPr lang="es-MX" smtClean="0"/>
              <a:pPr/>
              <a:t>15/12/2016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17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box.com/" TargetMode="External"/><Relationship Id="rId2" Type="http://schemas.openxmlformats.org/officeDocument/2006/relationships/hyperlink" Target="https://picasaweb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8712968" cy="2594719"/>
          </a:xfrm>
        </p:spPr>
        <p:txBody>
          <a:bodyPr>
            <a:noAutofit/>
          </a:bodyPr>
          <a:lstStyle/>
          <a:p>
            <a:r>
              <a:rPr lang="es-MX" sz="6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Elaboración de materiales multimedia</a:t>
            </a:r>
            <a:endParaRPr lang="es-MX" sz="6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://www.etsmtl.ca/getattachment/Unites-de-recherche/Labmultimedia/Accueil/multimedia_Lab_accueuil.jpg"/>
          <p:cNvPicPr>
            <a:picLocks noChangeAspect="1" noChangeArrowheads="1"/>
          </p:cNvPicPr>
          <p:nvPr/>
        </p:nvPicPr>
        <p:blipFill>
          <a:blip r:embed="rId2" cstate="print"/>
          <a:srcRect l="24012"/>
          <a:stretch>
            <a:fillRect/>
          </a:stretch>
        </p:blipFill>
        <p:spPr bwMode="auto">
          <a:xfrm>
            <a:off x="0" y="0"/>
            <a:ext cx="9144000" cy="3212976"/>
          </a:xfrm>
          <a:prstGeom prst="flowChartDocumen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1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4330824" cy="37052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Multimedia interactiva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contenido no lineal le ofrece al usuario la interactividad necesaria para controlar el progreso de la presentación.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Ejemplos: videojuegos, pantalla táctil, etc. 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http://img.xatakaon.com/2014/05/pirates-tabs-rev2_630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176464" cy="2220819"/>
          </a:xfrm>
          <a:prstGeom prst="rect">
            <a:avLst/>
          </a:prstGeom>
          <a:noFill/>
        </p:spPr>
      </p:pic>
      <p:pic>
        <p:nvPicPr>
          <p:cNvPr id="6148" name="Picture 4" descr="http://www.infosertec.com.ar/blog/wp-content/uploads/2012-TD2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592288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355976" y="2564904"/>
            <a:ext cx="4330824" cy="36724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MX" sz="7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Hipermedia</a:t>
            </a:r>
          </a:p>
          <a:p>
            <a:r>
              <a:rPr lang="es-ES" sz="5100" dirty="0" smtClean="0">
                <a:latin typeface="Arial" pitchFamily="34" charset="0"/>
                <a:cs typeface="Arial" pitchFamily="34" charset="0"/>
              </a:rPr>
              <a:t>Cuando se le permite al usuario tener mayor control de la aplicación mediante un sistema de navegación.</a:t>
            </a:r>
          </a:p>
          <a:p>
            <a:r>
              <a:rPr lang="es-MX" sz="5100" dirty="0" smtClean="0">
                <a:latin typeface="Arial" pitchFamily="34" charset="0"/>
                <a:cs typeface="Arial" pitchFamily="34" charset="0"/>
              </a:rPr>
              <a:t>Ejemplos: </a:t>
            </a:r>
            <a:r>
              <a:rPr lang="es-ES" sz="51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1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Web, las películas almacenadas en un DVD, presentaciones en PowerPoint o en Flash, o productos informáticos similares.</a:t>
            </a:r>
            <a:endParaRPr lang="es-ES" dirty="0" smtClean="0"/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6626" name="Picture 2" descr="http://th06.deviantart.net/fs48/PRE/f/2009/216/d/b/World_Wide_Web_by_e_desig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5400600" cy="4176464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un escenario,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proyectarse,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transmitirse (en vivo o grabada),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reproducirse localmente en un dispositivo por medio de un reproductor multimedia.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260648"/>
            <a:ext cx="9144001" cy="1754326"/>
          </a:xfrm>
          <a:prstGeom prst="rect">
            <a:avLst/>
          </a:prstGeom>
          <a:solidFill>
            <a:srgbClr val="FFCC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Las presentaciones multimedia pueden verse: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http://www.elceibodg.com.ar/images/Presentaciones%20Multimedia/Nutricia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681379" cy="20110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http://3.bp.blogspot.com/_i3IDaEWdPbg/TOnviROKz_I/AAAAAAAAAC8/Jq88l6uZa7M/s1600/pantallas_interactiva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304256" cy="22524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391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perueduca.pe/c/message_boards/get_message_attachment?messageId=14143295&amp;attachment=smartbo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741" y="4077072"/>
            <a:ext cx="1812259" cy="208823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Criterios de una buena presentación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56992"/>
          </a:xfrm>
        </p:spPr>
        <p:txBody>
          <a:bodyPr>
            <a:normAutofit fontScale="92500"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Ver ¿Qué‘?, ¿A quién?, ¿Para qué?</a:t>
            </a: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Buena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visibilidad de los contenidos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Esquematización.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Complementariedad de los medios.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la sobrecarga cognitiva.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Resaltar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los elementos fundamentales.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la interacción y participación de la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audiencia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http://www.tiendadigital.com.co/images/Pizarra_Interactiva_tiendadigital.com.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76872"/>
            <a:ext cx="2160240" cy="161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744416"/>
          </a:xfrm>
        </p:spPr>
        <p:txBody>
          <a:bodyPr>
            <a:normAutofit fontScale="85000" lnSpcReduction="20000"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Las imágenes, los esquemas y demás elementos audiovisuales atraen la atención de los estudiantes.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Constituyen un medio idóneo.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Los elementos gráficos y textuales de las transparencias informatizas, ayudan al profesor a que su clase sea dinámica. 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Se pueden emplear con cualquier tema y nivel educativo.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El control de la proyección resulta sencillo.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La elaboración de transparencias informáticas resulta sencilla. 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22" name="Picture 2" descr="http://www.mobilitytic.cl/images/SMART_Board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85184"/>
            <a:ext cx="2112705" cy="1584176"/>
          </a:xfrm>
          <a:prstGeom prst="rect">
            <a:avLst/>
          </a:prstGeom>
          <a:noFill/>
        </p:spPr>
      </p:pic>
      <p:pic>
        <p:nvPicPr>
          <p:cNvPr id="30724" name="Picture 4" descr="http://www.digitalavmagazine.com/wp-content/uploads/2011/11/Hitachi-Pizarra-Digital-Fxt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85184"/>
            <a:ext cx="1944216" cy="1620181"/>
          </a:xfrm>
          <a:prstGeom prst="rect">
            <a:avLst/>
          </a:prstGeom>
          <a:noFill/>
        </p:spPr>
      </p:pic>
      <p:pic>
        <p:nvPicPr>
          <p:cNvPr id="30726" name="Picture 6" descr="http://www.macrocopia.com/images/classroom2-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5085184"/>
            <a:ext cx="201765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>
            <a:noAutofit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Distracción.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Los alumnos se dedican a jugar en vez de trabajar.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Ansiedad.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La continua interacción ante el ordenador puede provocar ansiedad en los estudiantes.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Aprendizajes incompletos y superficiales.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La libre interacción de los alumnos con estos materiales a menudo proporciona aprendizajes incompletos con visiones de la realidad simplistas y poco profundas.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680520"/>
          </a:xfrm>
        </p:spPr>
        <p:txBody>
          <a:bodyPr>
            <a:noAutofit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Desorientación informativa. 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Muchos estudiantes se pierden en los hipertextos y la atomización de la información les dificulta obtener las visiones globales.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Aislamiento.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 Los materiales didácticos multimedia permiten al alumno aprender solo, hasta le animan a hacerlo, pero este trabajo individual, en exceso, puede acarrear problemas de sociabilidad.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Cansancio visual y otros problemas físicos.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 Un exceso de tiempo trabajando ante el ordenador o malas posturas pueden provocar diversas dolencias.</a:t>
            </a:r>
            <a:endParaRPr lang="es-MX" sz="2600" dirty="0"/>
          </a:p>
        </p:txBody>
      </p:sp>
      <p:sp>
        <p:nvSpPr>
          <p:cNvPr id="5" name="4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productores de video digital y formatos que l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771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15567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720*480</a:t>
            </a:r>
          </a:p>
          <a:p>
            <a:r>
              <a:rPr lang="es-MX" dirty="0" smtClean="0"/>
              <a:t>1080 * 720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9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e.com/pic/j/jlup2009/winr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1982252"/>
            <a:ext cx="1517904" cy="1423035"/>
          </a:xfrm>
          <a:prstGeom prst="rect">
            <a:avLst/>
          </a:prstGeom>
          <a:noFill/>
        </p:spPr>
      </p:pic>
      <p:pic>
        <p:nvPicPr>
          <p:cNvPr id="50180" name="Picture 4" descr="http://www.vinagreasesino.com/wp-content/uploads/2009/10/winzi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888" y="4509120"/>
            <a:ext cx="1953336" cy="151926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COMPRIMIDOS: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almacenamiento de información ya que hacen que esta ocupe el menor espacio posible y que se puedan reunir muchos ficheros en uno sólo 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.RAR: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compactado con la aplicación WinRAR y extraíble con la misma</a:t>
            </a:r>
          </a:p>
          <a:p>
            <a:pPr>
              <a:buNone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.ZIP: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compactado con la aplicación WinZip y extraíble con esta aplicación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ejecutables: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realizan una acción .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exe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 AUDIO: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Los archivos de audio son todos los que contienen sonidos (no solo música).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.CDA: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pista de audio digital de un Cd de música. Haciendo clic sobre él se lanza el Reproductor de CDs de Windows.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.MID: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música MIDI (Interfase Digital de 4 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Instrumento Musical)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0" name="Picture 2" descr="http://josepadillalopez.files.wordpress.com/2008/12/cd-ro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562" y="5157192"/>
            <a:ext cx="2214579" cy="12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25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340768"/>
            <a:ext cx="6984776" cy="3024336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Son aquellos que permiten integrar de forma coherente diferentes códigos de información: texto, imagen, animación y sonido. 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ebdelprofesor.ula.ve/humanidades/raymond/wp-content/uploads/2014/09/multimedia-1.png"/>
          <p:cNvPicPr>
            <a:picLocks noChangeAspect="1" noChangeArrowheads="1"/>
          </p:cNvPicPr>
          <p:nvPr/>
        </p:nvPicPr>
        <p:blipFill>
          <a:blip r:embed="rId2" cstate="print"/>
          <a:srcRect t="7597" b="23648"/>
          <a:stretch>
            <a:fillRect/>
          </a:stretch>
        </p:blipFill>
        <p:spPr bwMode="auto">
          <a:xfrm>
            <a:off x="3203848" y="4365104"/>
            <a:ext cx="4752528" cy="2205618"/>
          </a:xfrm>
          <a:prstGeom prst="rect">
            <a:avLst/>
          </a:prstGeom>
          <a:noFill/>
        </p:spPr>
      </p:pic>
      <p:pic>
        <p:nvPicPr>
          <p:cNvPr id="9220" name="Picture 4" descr="http://www.ucsc-extension.edu/sites/default/files/imce/public/images/13581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39141" y="2439143"/>
            <a:ext cx="6858000" cy="1979710"/>
          </a:xfrm>
          <a:prstGeom prst="flowChartDocumen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63688" y="116632"/>
            <a:ext cx="7126823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Materiales multimedia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5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1.bp.blogspot.com/_1ZHB45USxlc/SbUEjEk9_kI/AAAAAAAAAIg/JHOAtwx3fdU/s400/WAV%5B1%5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868" y="1175267"/>
            <a:ext cx="2477981" cy="264320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</a:t>
            </a:r>
            <a:r>
              <a:rPr lang="es-ES" sz="3200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DE EXTENSIONES</a:t>
            </a:r>
            <a:endParaRPr lang="es-ES" sz="44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MP3: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audio comprimido bajo norma MPEG. Se ejecuta con aplicaciones como Winamp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.WAV: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sonido de onda de Windows, se puede abrir con la Grabadora de Sonidos de Windows.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.RA: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sonido Real Audio. Se ejecuta con la aplicación Real Player.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60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6977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147536"/>
            <a:ext cx="8928992" cy="4873752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DE VIDEO: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Los formatos de video no sólo contienen imágenes sino también el sonido que las acompaña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s-ES" sz="2000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.ASF, .LSF, .ASX: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secuencias de audio o video, se abre con el Reproductor Multimedia de Windows.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.AVI: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película de video de Microsoft Windows. Se abre con el Reproductor Multimedia de Windows. 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505960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76672"/>
            <a:ext cx="86079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628800"/>
            <a:ext cx="8320438" cy="487375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MPA, .M1V, .MPG, .MPE, .MPEG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comprimido bajo norma MPEG. Se ejecuta con el Reproductor Multimedia de Windows, o con reproductores comerciales como el Xing MPEG Player.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MOV, .QT: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de Quicktime. Se ejecuta con la aplicación Quicktime Player. 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8977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5892" cy="11430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2775"/>
            <a:ext cx="8229600" cy="452596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.RM, .RAM, .RV: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propietario de Real Video. Se ejecuta con Real Player.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.DiVX: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DiVX:) conocido como el MP3 del video ya que permite niveles muy altos de compresión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8610" name="Picture 2" descr="http://www.chiquisoft.com/wp-content/uploads/2008/08/divx-logo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990" y="5373216"/>
            <a:ext cx="2273936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69301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DE IMÁGENES </a:t>
            </a: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: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Poco hay que decir de las imágenes y de sus formatos salvo que cada uno utiliza un método de representación.</a:t>
            </a:r>
          </a:p>
          <a:p>
            <a:endParaRPr lang="es-ES" sz="3100" dirty="0" smtClean="0">
              <a:latin typeface="Comic Sans MS" pitchFamily="66" charset="0"/>
            </a:endParaRPr>
          </a:p>
          <a:p>
            <a:endParaRPr lang="es-ES" sz="3100" dirty="0" smtClean="0">
              <a:latin typeface="Comic Sans MS" pitchFamily="66" charset="0"/>
            </a:endParaRPr>
          </a:p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.BMP:</a:t>
            </a:r>
            <a:r>
              <a:rPr lang="es-ES" sz="3100" b="1" dirty="0" smtClean="0">
                <a:latin typeface="Comic Sans MS" pitchFamily="66" charset="0"/>
              </a:rPr>
              <a:t>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mapa de bits de Windows. Se ve con accesorio de Microsoft Paint o con ACDSee. archivo de diseño de la aplicación Corel Draw. Se ejecuta con la misma aplicación. </a:t>
            </a:r>
          </a:p>
          <a:p>
            <a:endParaRPr lang="es-ES" sz="3100" dirty="0" smtClean="0">
              <a:latin typeface="Comic Sans MS" pitchFamily="66" charset="0"/>
            </a:endParaRPr>
          </a:p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.GIF: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uno de los dos formatos de archivo de gráficos preferido en la Web (el otro es .JPG). Comprimido al igual que los .JPG, por otro sistema llamado LZW.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4297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12776"/>
            <a:ext cx="7467600" cy="487375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DE PROGRAMAS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La mayoría de los programas tienen formatos de archivo propios para utilizarlos en distintas funciones.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POWERPOINT</a:t>
            </a:r>
            <a:r>
              <a:rPr lang="es-ES" dirty="0" smtClean="0">
                <a:solidFill>
                  <a:schemeClr val="accent3"/>
                </a:solidFill>
                <a:latin typeface="Comic Sans MS" pitchFamily="66" charset="0"/>
              </a:rPr>
              <a:t>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PPS (Presentación); .PPT (Presentación) </a:t>
            </a:r>
          </a:p>
        </p:txBody>
      </p:sp>
      <p:pic>
        <p:nvPicPr>
          <p:cNvPr id="60418" name="Picture 2" descr="http://hamatecnology.com/site/MyImages/powerpoint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136" y="4941168"/>
            <a:ext cx="3351788" cy="1282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15716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g36c.files.wordpress.com/2009/09/word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615" y="1916832"/>
            <a:ext cx="1357865" cy="864096"/>
          </a:xfrm>
          <a:prstGeom prst="rect">
            <a:avLst/>
          </a:prstGeom>
          <a:noFill/>
        </p:spPr>
      </p:pic>
      <p:pic>
        <p:nvPicPr>
          <p:cNvPr id="80900" name="Picture 4" descr="http://vulnerabilityteam.files.wordpress.com/2009/02/ex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4581128"/>
            <a:ext cx="1668094" cy="10675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WORD: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.DOC, .DOT (Plantilla de Microsoft Word); 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EXCEL</a:t>
            </a:r>
            <a:r>
              <a:rPr lang="es-ES" dirty="0" smtClean="0">
                <a:solidFill>
                  <a:schemeClr val="accent3"/>
                </a:solidFill>
                <a:latin typeface="Comic Sans MS" pitchFamily="66" charset="0"/>
              </a:rPr>
              <a:t>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.XLS (Hoja de cálculo), .CSV (Archivo de valores separados por comas); 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.XLK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(Archivo de copia de seguridad); .XLM (Macro); MSN MESSENGER .CTT (Lista de contactos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</a:t>
            </a: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pdf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adobe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.</a:t>
            </a: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psd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archivos de 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photoshop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5927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 para alojar archivos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600" b="1" dirty="0"/>
              <a:t>Servicios para alojar archivos Videos </a:t>
            </a:r>
            <a:endParaRPr lang="es-MX" sz="1600" b="1" dirty="0" smtClean="0"/>
          </a:p>
          <a:p>
            <a:r>
              <a:rPr lang="es-MX" sz="1600" b="1" dirty="0" err="1" smtClean="0"/>
              <a:t>Youtube</a:t>
            </a:r>
            <a:r>
              <a:rPr lang="es-MX" sz="1600" b="1" dirty="0" smtClean="0"/>
              <a:t> </a:t>
            </a:r>
            <a:r>
              <a:rPr lang="es-MX" sz="1600" b="1" dirty="0"/>
              <a:t>www.Youtube.com </a:t>
            </a:r>
            <a:endParaRPr lang="es-MX" sz="1600" b="1" dirty="0" smtClean="0"/>
          </a:p>
          <a:p>
            <a:r>
              <a:rPr lang="es-MX" sz="1600" b="1" dirty="0" err="1" smtClean="0"/>
              <a:t>Vimeo</a:t>
            </a:r>
            <a:r>
              <a:rPr lang="es-MX" sz="1600" b="1" dirty="0" smtClean="0"/>
              <a:t> </a:t>
            </a:r>
            <a:r>
              <a:rPr lang="es-MX" sz="1600" b="1" dirty="0"/>
              <a:t>www.vimeo.com </a:t>
            </a:r>
            <a:endParaRPr lang="es-MX" sz="1600" b="1" dirty="0" smtClean="0"/>
          </a:p>
          <a:p>
            <a:r>
              <a:rPr lang="es-MX" sz="1600" b="1" dirty="0" err="1" smtClean="0"/>
              <a:t>Daylimotion</a:t>
            </a:r>
            <a:r>
              <a:rPr lang="es-MX" sz="1600" b="1" dirty="0" smtClean="0"/>
              <a:t> </a:t>
            </a:r>
            <a:r>
              <a:rPr lang="es-MX" sz="1600" b="1" dirty="0"/>
              <a:t>http://www.dailymotion.com/ar </a:t>
            </a:r>
            <a:endParaRPr lang="es-MX" sz="1600" b="1" dirty="0" smtClean="0"/>
          </a:p>
          <a:p>
            <a:r>
              <a:rPr lang="es-MX" sz="1600" b="1" dirty="0" smtClean="0"/>
              <a:t>Audios </a:t>
            </a:r>
          </a:p>
          <a:p>
            <a:r>
              <a:rPr lang="es-MX" sz="1600" b="1" dirty="0" err="1" smtClean="0"/>
              <a:t>Soundcloud</a:t>
            </a:r>
            <a:r>
              <a:rPr lang="es-MX" sz="1600" b="1" dirty="0" smtClean="0"/>
              <a:t> https</a:t>
            </a:r>
            <a:r>
              <a:rPr lang="es-MX" sz="1600" b="1" dirty="0"/>
              <a:t>://soundcloud.com/ </a:t>
            </a:r>
            <a:endParaRPr lang="es-MX" sz="1600" b="1" dirty="0" smtClean="0"/>
          </a:p>
          <a:p>
            <a:r>
              <a:rPr lang="es-MX" sz="1600" b="1" dirty="0" err="1" smtClean="0"/>
              <a:t>Goear</a:t>
            </a:r>
            <a:r>
              <a:rPr lang="es-MX" sz="1600" b="1" dirty="0" smtClean="0"/>
              <a:t> </a:t>
            </a:r>
            <a:r>
              <a:rPr lang="es-MX" sz="1600" b="1" dirty="0"/>
              <a:t>www.goear.com </a:t>
            </a:r>
            <a:endParaRPr lang="es-MX" sz="1600" b="1" dirty="0" smtClean="0"/>
          </a:p>
          <a:p>
            <a:r>
              <a:rPr lang="es-MX" sz="1600" b="1" dirty="0" smtClean="0"/>
              <a:t>Imágenes </a:t>
            </a:r>
          </a:p>
          <a:p>
            <a:r>
              <a:rPr lang="es-MX" sz="1600" b="1" dirty="0" smtClean="0"/>
              <a:t>Google </a:t>
            </a:r>
            <a:r>
              <a:rPr lang="es-MX" sz="1600" b="1" dirty="0"/>
              <a:t>Drive https://drive.google.com/ </a:t>
            </a:r>
            <a:endParaRPr lang="es-MX" sz="1600" b="1" dirty="0" smtClean="0"/>
          </a:p>
          <a:p>
            <a:r>
              <a:rPr lang="es-MX" sz="1600" b="1" dirty="0" err="1" smtClean="0"/>
              <a:t>Picasaweb</a:t>
            </a:r>
            <a:r>
              <a:rPr lang="es-MX" sz="1600" b="1" dirty="0" smtClean="0"/>
              <a:t> </a:t>
            </a:r>
            <a:r>
              <a:rPr lang="es-MX" sz="1600" b="1" dirty="0">
                <a:hlinkClick r:id="rId2"/>
              </a:rPr>
              <a:t>https://</a:t>
            </a:r>
            <a:r>
              <a:rPr lang="es-MX" sz="1600" b="1" dirty="0" smtClean="0">
                <a:hlinkClick r:id="rId2"/>
              </a:rPr>
              <a:t>picasaweb.google.com/</a:t>
            </a:r>
            <a:r>
              <a:rPr lang="es-MX" sz="1600" b="1" dirty="0" smtClean="0"/>
              <a:t>home </a:t>
            </a:r>
          </a:p>
          <a:p>
            <a:r>
              <a:rPr lang="es-MX" sz="1600" b="1" dirty="0" err="1" smtClean="0"/>
              <a:t>Flickr</a:t>
            </a:r>
            <a:r>
              <a:rPr lang="es-MX" sz="1600" b="1" dirty="0" smtClean="0"/>
              <a:t> </a:t>
            </a:r>
            <a:r>
              <a:rPr lang="es-MX" sz="1600" b="1" dirty="0"/>
              <a:t>www.flickr.com </a:t>
            </a:r>
            <a:endParaRPr lang="es-MX" sz="1600" b="1" dirty="0" smtClean="0"/>
          </a:p>
          <a:p>
            <a:r>
              <a:rPr lang="es-MX" sz="1600" b="1" dirty="0" smtClean="0"/>
              <a:t>Presentaciones </a:t>
            </a:r>
            <a:r>
              <a:rPr lang="es-MX" sz="1600" b="1" dirty="0"/>
              <a:t>y documentos </a:t>
            </a:r>
            <a:r>
              <a:rPr lang="es-MX" sz="1600" b="1" dirty="0" err="1"/>
              <a:t>word</a:t>
            </a:r>
            <a:r>
              <a:rPr lang="es-MX" sz="1600" b="1" dirty="0"/>
              <a:t> y </a:t>
            </a:r>
            <a:r>
              <a:rPr lang="es-MX" sz="1600" b="1" dirty="0" smtClean="0"/>
              <a:t>PDF</a:t>
            </a:r>
          </a:p>
          <a:p>
            <a:r>
              <a:rPr lang="es-MX" sz="1600" b="1" dirty="0" smtClean="0"/>
              <a:t> </a:t>
            </a:r>
            <a:r>
              <a:rPr lang="es-MX" sz="1600" b="1" dirty="0" err="1"/>
              <a:t>Slideshare</a:t>
            </a:r>
            <a:r>
              <a:rPr lang="es-MX" sz="1600" b="1" dirty="0"/>
              <a:t> www.slideshare.net </a:t>
            </a:r>
            <a:endParaRPr lang="es-MX" sz="1600" b="1" dirty="0" smtClean="0"/>
          </a:p>
          <a:p>
            <a:r>
              <a:rPr lang="es-MX" sz="1600" b="1" dirty="0" err="1" smtClean="0"/>
              <a:t>Scribd</a:t>
            </a:r>
            <a:r>
              <a:rPr lang="es-MX" sz="1600" b="1" dirty="0" smtClean="0"/>
              <a:t> </a:t>
            </a:r>
            <a:r>
              <a:rPr lang="es-MX" sz="1600" b="1" dirty="0"/>
              <a:t>www.scribd.com </a:t>
            </a:r>
            <a:endParaRPr lang="es-MX" sz="1600" b="1" dirty="0" smtClean="0"/>
          </a:p>
          <a:p>
            <a:r>
              <a:rPr lang="es-MX" sz="1600" b="1" dirty="0" smtClean="0"/>
              <a:t>Discos </a:t>
            </a:r>
            <a:r>
              <a:rPr lang="es-MX" sz="1600" b="1" dirty="0"/>
              <a:t>virtuales para archivos de más de 15 </a:t>
            </a:r>
            <a:r>
              <a:rPr lang="es-MX" sz="1600" b="1" dirty="0" smtClean="0"/>
              <a:t>megas</a:t>
            </a:r>
          </a:p>
          <a:p>
            <a:r>
              <a:rPr lang="es-MX" sz="1600" b="1" dirty="0" smtClean="0"/>
              <a:t> </a:t>
            </a:r>
            <a:r>
              <a:rPr lang="es-MX" sz="1600" b="1" dirty="0"/>
              <a:t>Dropbox </a:t>
            </a:r>
            <a:r>
              <a:rPr lang="es-MX" sz="1600" b="1" dirty="0" smtClean="0">
                <a:hlinkClick r:id="rId3"/>
              </a:rPr>
              <a:t>www.dropbox.com</a:t>
            </a:r>
            <a:endParaRPr lang="es-MX" sz="1600" b="1" dirty="0" smtClean="0"/>
          </a:p>
          <a:p>
            <a:r>
              <a:rPr lang="es-MX" sz="1600" b="1" dirty="0" smtClean="0"/>
              <a:t> </a:t>
            </a:r>
            <a:r>
              <a:rPr lang="es-MX" sz="1600" b="1" dirty="0"/>
              <a:t>Drive https://drive.google.com/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12218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FF33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Objetivos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Describir y saber implementar las diferentes fases 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subfases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 el diseño y producción de materiales educativos de carácter multimedia.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Conocer y valorar los procedimientos básicos para planificar la elaboración de materiales didácticos de carácter audiovisual o informático, especialmente la realización del guión multimedia.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Saber llevar a cabo la producción de un material educativo multimedia, así como ser capaz de elaborar una guía didáctica para orientar su uso educativo.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Valorar la importancia del trabajo colaborativo en equipo para el desarrollo y realización de materiales educativos multimedia.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Elementos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Texto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Animación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Archivos de sonido/audio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Video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Imagen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Interactividad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23 Imagen" descr="elementos.png"/>
          <p:cNvPicPr>
            <a:picLocks noChangeAspect="1"/>
          </p:cNvPicPr>
          <p:nvPr/>
        </p:nvPicPr>
        <p:blipFill>
          <a:blip r:embed="rId2" cstate="print"/>
          <a:srcRect l="1271" r="79668" b="57143"/>
          <a:stretch>
            <a:fillRect/>
          </a:stretch>
        </p:blipFill>
        <p:spPr>
          <a:xfrm>
            <a:off x="2987824" y="1772816"/>
            <a:ext cx="1080120" cy="1296144"/>
          </a:xfrm>
          <a:prstGeom prst="rect">
            <a:avLst/>
          </a:prstGeom>
        </p:spPr>
      </p:pic>
      <p:pic>
        <p:nvPicPr>
          <p:cNvPr id="26" name="25 Imagen" descr="elementos.png"/>
          <p:cNvPicPr>
            <a:picLocks noChangeAspect="1"/>
          </p:cNvPicPr>
          <p:nvPr/>
        </p:nvPicPr>
        <p:blipFill>
          <a:blip r:embed="rId2" cstate="print"/>
          <a:srcRect l="39557" t="3530" r="36947" b="62229"/>
          <a:stretch>
            <a:fillRect/>
          </a:stretch>
        </p:blipFill>
        <p:spPr>
          <a:xfrm>
            <a:off x="2843808" y="3501008"/>
            <a:ext cx="1388726" cy="1080120"/>
          </a:xfrm>
          <a:prstGeom prst="rect">
            <a:avLst/>
          </a:prstGeom>
        </p:spPr>
      </p:pic>
      <p:pic>
        <p:nvPicPr>
          <p:cNvPr id="27" name="26 Imagen" descr="elementos.png"/>
          <p:cNvPicPr>
            <a:picLocks noChangeAspect="1"/>
          </p:cNvPicPr>
          <p:nvPr/>
        </p:nvPicPr>
        <p:blipFill>
          <a:blip r:embed="rId2" cstate="print"/>
          <a:srcRect l="77412" t="8421" r="5619" b="67121"/>
          <a:stretch>
            <a:fillRect/>
          </a:stretch>
        </p:blipFill>
        <p:spPr>
          <a:xfrm>
            <a:off x="2843808" y="5085184"/>
            <a:ext cx="1368152" cy="1052426"/>
          </a:xfrm>
          <a:prstGeom prst="rect">
            <a:avLst/>
          </a:prstGeom>
        </p:spPr>
      </p:pic>
      <p:pic>
        <p:nvPicPr>
          <p:cNvPr id="28" name="27 Imagen" descr="elementos.png"/>
          <p:cNvPicPr>
            <a:picLocks noChangeAspect="1"/>
          </p:cNvPicPr>
          <p:nvPr/>
        </p:nvPicPr>
        <p:blipFill>
          <a:blip r:embed="rId2" cstate="print"/>
          <a:srcRect l="77412" t="62229" r="397" b="3529"/>
          <a:stretch>
            <a:fillRect/>
          </a:stretch>
        </p:blipFill>
        <p:spPr>
          <a:xfrm>
            <a:off x="7020272" y="1916832"/>
            <a:ext cx="1224136" cy="1008112"/>
          </a:xfrm>
          <a:prstGeom prst="rect">
            <a:avLst/>
          </a:prstGeom>
        </p:spPr>
      </p:pic>
      <p:pic>
        <p:nvPicPr>
          <p:cNvPr id="29" name="28 Imagen" descr="elementos.png"/>
          <p:cNvPicPr>
            <a:picLocks noChangeAspect="1"/>
          </p:cNvPicPr>
          <p:nvPr/>
        </p:nvPicPr>
        <p:blipFill>
          <a:blip r:embed="rId2" cstate="print"/>
          <a:srcRect l="40863" t="59783" r="38252" b="5975"/>
          <a:stretch>
            <a:fillRect/>
          </a:stretch>
        </p:blipFill>
        <p:spPr>
          <a:xfrm>
            <a:off x="7020272" y="3429000"/>
            <a:ext cx="1296144" cy="1134126"/>
          </a:xfrm>
          <a:prstGeom prst="rect">
            <a:avLst/>
          </a:prstGeom>
        </p:spPr>
      </p:pic>
      <p:pic>
        <p:nvPicPr>
          <p:cNvPr id="30" name="29 Imagen" descr="elementos.png"/>
          <p:cNvPicPr>
            <a:picLocks noChangeAspect="1"/>
          </p:cNvPicPr>
          <p:nvPr/>
        </p:nvPicPr>
        <p:blipFill>
          <a:blip r:embed="rId2" cstate="print"/>
          <a:srcRect l="4313" t="62229" r="81328" b="3529"/>
          <a:stretch>
            <a:fillRect/>
          </a:stretch>
        </p:blipFill>
        <p:spPr>
          <a:xfrm>
            <a:off x="7164288" y="5013176"/>
            <a:ext cx="936104" cy="11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pueden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clasificar de acuerdo a la finalidad de la información, o también, al medio en el cual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serán publicadas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image.shutterstock.com/display_pic_with_logo/222241/122318425/stock-vector-social-network-education-concept-pencil-tree-with-multimedia-icons-leaves-vector-illustration-122318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2736304" cy="3357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6 Rectángulo"/>
          <p:cNvSpPr/>
          <p:nvPr/>
        </p:nvSpPr>
        <p:spPr>
          <a:xfrm>
            <a:off x="827584" y="314096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educativa: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fundamenta en un desarrollo navegable que permite cierta libertad de moverse sobre el aplicativo.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publicitaria: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el uso de diferentes medios enfocado a una campaña publicitaria y como elemento destacado las redes sociales como herramienta de difusión viral.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3.bp.blogspot.com/-XCpV60V7q98/TWMPju6krSI/AAAAAAAAABw/8Ju1DG-XeME/s1600/medios+publicit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176464" cy="3009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25000" lnSpcReduction="20000"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9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s-MX" sz="9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comercial: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este tipo de multimedia encontramos una gran variedad de productos, tales como: </a:t>
            </a:r>
            <a:endParaRPr lang="es-MX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MX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 (DB),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promociones,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simuladores,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web, 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publicidad,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otros, </a:t>
            </a:r>
          </a:p>
          <a:p>
            <a:pPr marL="1244600" indent="-168275">
              <a:buNone/>
            </a:pPr>
            <a:endParaRPr lang="es-MX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alguna forma este tipo de multimedia está directamente relacionada con el aprendizaje </a:t>
            </a: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electrónico.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errar llave"/>
          <p:cNvSpPr/>
          <p:nvPr/>
        </p:nvSpPr>
        <p:spPr>
          <a:xfrm>
            <a:off x="4283968" y="2564904"/>
            <a:ext cx="576064" cy="2952328"/>
          </a:xfrm>
          <a:prstGeom prst="rightBrace">
            <a:avLst>
              <a:gd name="adj1" fmla="val 48518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004048" y="2492896"/>
            <a:ext cx="3780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este material se presenta en forma digital, interactivo y su funcionalidad principal es la de convencer a un posible comprador o cliente de adquirir un servicio o producto.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8" descr="http://www.centrocreativo.com.ar/img/promo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384376" cy="2686833"/>
          </a:xfrm>
          <a:prstGeom prst="rect">
            <a:avLst/>
          </a:prstGeom>
          <a:noFill/>
        </p:spPr>
      </p:pic>
      <p:pic>
        <p:nvPicPr>
          <p:cNvPr id="15" name="Picture 4" descr="http://3.bp.blogspot.com/_aQGkfw6J-yo/SuewDCbh9cI/AAAAAAAAAn4/zGt8h82t25A/s320/catalogo_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1656184" cy="1368152"/>
          </a:xfrm>
          <a:prstGeom prst="rect">
            <a:avLst/>
          </a:prstGeom>
          <a:noFill/>
        </p:spPr>
      </p:pic>
      <p:pic>
        <p:nvPicPr>
          <p:cNvPr id="14" name="Picture 2" descr="http://www.vendopaginasweb.com/wp-content/uploads/2012/02/diseno-web-profesi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38437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5ZrnSHWlTY4/UJ1ZiYYJGuI/AAAAAAAAAAs/z2NVOPFvUTc/s1600/multimedia+informativ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8000"/>
          <a:stretch>
            <a:fillRect/>
          </a:stretch>
        </p:blipFill>
        <p:spPr bwMode="auto">
          <a:xfrm>
            <a:off x="611560" y="3140968"/>
            <a:ext cx="3384376" cy="331236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stá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relacionada con los elementos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multimediales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que brindan información, tales como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es-MX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noticias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prensa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revistas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televisión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diarios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3928" y="378904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mantiene actualizada al momento de los hechos, su valor informativo es primordial para conocer hechos antes que los medios de comunicación tradicionales.</a:t>
            </a:r>
            <a:endParaRPr lang="es-ES" sz="2400" dirty="0"/>
          </a:p>
        </p:txBody>
      </p:sp>
      <p:sp>
        <p:nvSpPr>
          <p:cNvPr id="7" name="6 Cerrar llave"/>
          <p:cNvSpPr/>
          <p:nvPr/>
        </p:nvSpPr>
        <p:spPr>
          <a:xfrm>
            <a:off x="3131840" y="3501008"/>
            <a:ext cx="576064" cy="2736304"/>
          </a:xfrm>
          <a:prstGeom prst="rightBrace">
            <a:avLst>
              <a:gd name="adj1" fmla="val 72630"/>
              <a:gd name="adj2" fmla="val 51037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Multimedia lineal 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contenido lineal avanza sin que el usuario tenga control sobre la navegación.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Ejemplos: un video, una película de cine.</a:t>
            </a:r>
          </a:p>
        </p:txBody>
      </p:sp>
      <p:pic>
        <p:nvPicPr>
          <p:cNvPr id="2050" name="Picture 2" descr="http://tproduccionmultimedia.files.wordpress.com/2009/07/multimedia.gif?w=344&amp;h=3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1944216" cy="22211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1252</Words>
  <Application>Microsoft Office PowerPoint</Application>
  <PresentationFormat>Presentación en pantalla (4:3)</PresentationFormat>
  <Paragraphs>171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Elaboración de materiales multimedia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Presentación de PowerPoint</vt:lpstr>
      <vt:lpstr>Servicios para alojar archivos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materiales multimedia</dc:title>
  <dc:creator>CESLAS LA SALLE-22</dc:creator>
  <cp:lastModifiedBy>diana</cp:lastModifiedBy>
  <cp:revision>30</cp:revision>
  <dcterms:created xsi:type="dcterms:W3CDTF">2014-10-03T00:18:19Z</dcterms:created>
  <dcterms:modified xsi:type="dcterms:W3CDTF">2016-12-15T22:19:07Z</dcterms:modified>
</cp:coreProperties>
</file>