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8" r:id="rId6"/>
    <p:sldId id="260" r:id="rId7"/>
    <p:sldId id="261" r:id="rId8"/>
    <p:sldId id="269" r:id="rId9"/>
    <p:sldId id="272" r:id="rId10"/>
    <p:sldId id="262" r:id="rId11"/>
    <p:sldId id="263" r:id="rId12"/>
    <p:sldId id="265" r:id="rId13"/>
    <p:sldId id="266" r:id="rId14"/>
    <p:sldId id="267" r:id="rId15"/>
    <p:sldId id="270" r:id="rId16"/>
    <p:sldId id="271"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FBA4827-DFC9-4E45-8EE4-4EFEBA09226F}" type="datetimeFigureOut">
              <a:rPr lang="es-MX" smtClean="0"/>
              <a:t>12/01/2017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1C6D99D-ADB3-4C2C-A5AA-AB5F25B099E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FBA4827-DFC9-4E45-8EE4-4EFEBA09226F}" type="datetimeFigureOut">
              <a:rPr lang="es-MX" smtClean="0"/>
              <a:t>12/01/2017</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FBA4827-DFC9-4E45-8EE4-4EFEBA09226F}" type="datetimeFigureOut">
              <a:rPr lang="es-MX" smtClean="0"/>
              <a:t>12/01/2017</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1C6D99D-ADB3-4C2C-A5AA-AB5F25B099E6}"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FBA4827-DFC9-4E45-8EE4-4EFEBA09226F}" type="datetimeFigureOut">
              <a:rPr lang="es-MX" smtClean="0"/>
              <a:t>12/01/2017</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1C6D99D-ADB3-4C2C-A5AA-AB5F25B099E6}"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BA4827-DFC9-4E45-8EE4-4EFEBA09226F}" type="datetimeFigureOut">
              <a:rPr lang="es-MX" smtClean="0"/>
              <a:t>12/01/2017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C6D99D-ADB3-4C2C-A5AA-AB5F25B099E6}"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829761"/>
          </a:xfrm>
        </p:spPr>
        <p:txBody>
          <a:bodyPr/>
          <a:lstStyle/>
          <a:p>
            <a:r>
              <a:rPr lang="es-MX" dirty="0" smtClean="0"/>
              <a:t>Unidad de aprendizaje IV</a:t>
            </a:r>
            <a:endParaRPr lang="es-MX" dirty="0"/>
          </a:p>
        </p:txBody>
      </p:sp>
      <p:sp>
        <p:nvSpPr>
          <p:cNvPr id="3" name="2 Subtítulo"/>
          <p:cNvSpPr>
            <a:spLocks noGrp="1"/>
          </p:cNvSpPr>
          <p:nvPr>
            <p:ph type="subTitle" idx="1"/>
          </p:nvPr>
        </p:nvSpPr>
        <p:spPr>
          <a:xfrm>
            <a:off x="251520" y="2492896"/>
            <a:ext cx="8676456" cy="3212976"/>
          </a:xfrm>
        </p:spPr>
        <p:txBody>
          <a:bodyPr>
            <a:normAutofit fontScale="55000" lnSpcReduction="20000"/>
          </a:bodyPr>
          <a:lstStyle/>
          <a:p>
            <a:r>
              <a:rPr lang="es-MX" sz="11000" dirty="0" smtClean="0"/>
              <a:t>“Proyectos de aprendizaje con integración de las TIC”</a:t>
            </a:r>
          </a:p>
          <a:p>
            <a:endParaRPr lang="es-MX" dirty="0" smtClean="0"/>
          </a:p>
          <a:p>
            <a:endParaRPr lang="es-MX" dirty="0" smtClean="0"/>
          </a:p>
          <a:p>
            <a:endParaRPr lang="es-MX" dirty="0" smtClean="0"/>
          </a:p>
          <a:p>
            <a:endParaRPr lang="es-MX" dirty="0" smtClean="0"/>
          </a:p>
          <a:p>
            <a:endParaRPr lang="es-MX" dirty="0" smtClean="0"/>
          </a:p>
          <a:p>
            <a:endParaRPr lang="es-MX"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268760"/>
            <a:ext cx="8229600" cy="1143000"/>
          </a:xfrm>
        </p:spPr>
        <p:txBody>
          <a:bodyPr/>
          <a:lstStyle/>
          <a:p>
            <a:pPr algn="ctr"/>
            <a:r>
              <a:rPr lang="es-MX" dirty="0" smtClean="0"/>
              <a:t>Fases de un proyecto</a:t>
            </a:r>
            <a:endParaRPr lang="es-MX" dirty="0"/>
          </a:p>
        </p:txBody>
      </p:sp>
      <p:pic>
        <p:nvPicPr>
          <p:cNvPr id="31746" name="Picture 2" descr="http://proexito.net/wp-content/uploads/2013/03/meta.jpg"/>
          <p:cNvPicPr>
            <a:picLocks noChangeAspect="1" noChangeArrowheads="1"/>
          </p:cNvPicPr>
          <p:nvPr/>
        </p:nvPicPr>
        <p:blipFill>
          <a:blip r:embed="rId2" cstate="print"/>
          <a:srcRect/>
          <a:stretch>
            <a:fillRect/>
          </a:stretch>
        </p:blipFill>
        <p:spPr bwMode="auto">
          <a:xfrm>
            <a:off x="2339752" y="2780928"/>
            <a:ext cx="4578085" cy="34335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eoi.es/blogs/mintecon/files/2013/12/Proyecto.jpg"/>
          <p:cNvPicPr>
            <a:picLocks noChangeAspect="1" noChangeArrowheads="1"/>
          </p:cNvPicPr>
          <p:nvPr/>
        </p:nvPicPr>
        <p:blipFill>
          <a:blip r:embed="rId2" cstate="print"/>
          <a:srcRect/>
          <a:stretch>
            <a:fillRect/>
          </a:stretch>
        </p:blipFill>
        <p:spPr bwMode="auto">
          <a:xfrm>
            <a:off x="3772813" y="3717032"/>
            <a:ext cx="5371187" cy="3356992"/>
          </a:xfrm>
          <a:prstGeom prst="rect">
            <a:avLst/>
          </a:prstGeom>
          <a:noFill/>
        </p:spPr>
      </p:pic>
      <p:sp>
        <p:nvSpPr>
          <p:cNvPr id="4" name="3 Marcador de contenido"/>
          <p:cNvSpPr>
            <a:spLocks noGrp="1"/>
          </p:cNvSpPr>
          <p:nvPr>
            <p:ph idx="1"/>
          </p:nvPr>
        </p:nvSpPr>
        <p:spPr>
          <a:xfrm>
            <a:off x="251520" y="332656"/>
            <a:ext cx="8229600" cy="4525963"/>
          </a:xfrm>
        </p:spPr>
        <p:txBody>
          <a:bodyPr>
            <a:normAutofit fontScale="92500" lnSpcReduction="10000"/>
          </a:bodyPr>
          <a:lstStyle/>
          <a:p>
            <a:pPr algn="just"/>
            <a:r>
              <a:rPr lang="es-MX" dirty="0" smtClean="0"/>
              <a:t>Análisis de la situación educativa.</a:t>
            </a:r>
          </a:p>
          <a:p>
            <a:pPr algn="just"/>
            <a:r>
              <a:rPr lang="es-MX" dirty="0" smtClean="0"/>
              <a:t>Selección y definición del problema.</a:t>
            </a:r>
          </a:p>
          <a:p>
            <a:pPr algn="just"/>
            <a:r>
              <a:rPr lang="es-MX" b="1" dirty="0" smtClean="0"/>
              <a:t>Definición de los objetivos del proyecto.</a:t>
            </a:r>
          </a:p>
          <a:p>
            <a:pPr algn="just"/>
            <a:r>
              <a:rPr lang="es-MX" b="1" dirty="0" smtClean="0"/>
              <a:t>Desarrollar preguntas orientadoras </a:t>
            </a:r>
            <a:r>
              <a:rPr lang="es-MX" dirty="0" smtClean="0"/>
              <a:t>Análisis </a:t>
            </a:r>
            <a:r>
              <a:rPr lang="es-MX" dirty="0" smtClean="0"/>
              <a:t>de la </a:t>
            </a:r>
            <a:r>
              <a:rPr lang="es-MX" b="1" dirty="0" smtClean="0"/>
              <a:t>solución.</a:t>
            </a:r>
          </a:p>
          <a:p>
            <a:pPr algn="just"/>
            <a:r>
              <a:rPr lang="es-MX" b="1" dirty="0" smtClean="0"/>
              <a:t>Planificación de las acciones </a:t>
            </a:r>
            <a:r>
              <a:rPr lang="es-MX" dirty="0" smtClean="0"/>
              <a:t>(Cronograma de trabajo).</a:t>
            </a:r>
          </a:p>
          <a:p>
            <a:pPr algn="just"/>
            <a:r>
              <a:rPr lang="es-MX" b="1" dirty="0" smtClean="0"/>
              <a:t>Especificación de los recursos humanos, materiales y económicos.</a:t>
            </a:r>
          </a:p>
          <a:p>
            <a:pPr algn="just"/>
            <a:r>
              <a:rPr lang="es-MX" b="1" dirty="0" smtClean="0"/>
              <a:t>Evaluación.</a:t>
            </a:r>
          </a:p>
          <a:p>
            <a:pPr algn="just"/>
            <a:r>
              <a:rPr lang="es-MX" dirty="0" smtClean="0"/>
              <a:t>Informe final.</a:t>
            </a:r>
          </a:p>
          <a:p>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Es un juicio cuya finalidad es establecer, tomando en consideración un conjunto de criterios o normas, el valor, la importancia o el significado de algo</a:t>
            </a:r>
            <a:r>
              <a:rPr lang="es-MX" dirty="0" smtClean="0"/>
              <a:t>. Cuantitativa y cualitativa </a:t>
            </a:r>
            <a:endParaRPr lang="es-MX" dirty="0"/>
          </a:p>
        </p:txBody>
      </p:sp>
      <p:sp>
        <p:nvSpPr>
          <p:cNvPr id="3" name="2 Título"/>
          <p:cNvSpPr>
            <a:spLocks noGrp="1"/>
          </p:cNvSpPr>
          <p:nvPr>
            <p:ph type="title"/>
          </p:nvPr>
        </p:nvSpPr>
        <p:spPr/>
        <p:txBody>
          <a:bodyPr/>
          <a:lstStyle/>
          <a:p>
            <a:pPr algn="ctr"/>
            <a:r>
              <a:rPr lang="es-MX" dirty="0" smtClean="0"/>
              <a:t>Evaluación </a:t>
            </a:r>
            <a:endParaRPr lang="es-MX" dirty="0"/>
          </a:p>
        </p:txBody>
      </p:sp>
      <p:pic>
        <p:nvPicPr>
          <p:cNvPr id="34818" name="Picture 2" descr="http://ddey18.info/wp-content/uploads/2014/11/evaluacion.jpg"/>
          <p:cNvPicPr>
            <a:picLocks noChangeAspect="1" noChangeArrowheads="1"/>
          </p:cNvPicPr>
          <p:nvPr/>
        </p:nvPicPr>
        <p:blipFill>
          <a:blip r:embed="rId2" cstate="print"/>
          <a:srcRect/>
          <a:stretch>
            <a:fillRect/>
          </a:stretch>
        </p:blipFill>
        <p:spPr bwMode="auto">
          <a:xfrm>
            <a:off x="3145630" y="3645024"/>
            <a:ext cx="4057950" cy="25984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Significa guiar al equipo, conducirlo hacia un trabajo técnico pedagógico de calidad, lograr motivación, despertar el interés y la necesidad de revertir y/o elevar resultados de aprendizaje.</a:t>
            </a:r>
            <a:endParaRPr lang="es-MX" dirty="0"/>
          </a:p>
        </p:txBody>
      </p:sp>
      <p:sp>
        <p:nvSpPr>
          <p:cNvPr id="3" name="2 Título"/>
          <p:cNvSpPr>
            <a:spLocks noGrp="1"/>
          </p:cNvSpPr>
          <p:nvPr>
            <p:ph type="title"/>
          </p:nvPr>
        </p:nvSpPr>
        <p:spPr/>
        <p:txBody>
          <a:bodyPr/>
          <a:lstStyle/>
          <a:p>
            <a:pPr algn="ctr"/>
            <a:r>
              <a:rPr lang="es-MX" dirty="0" smtClean="0"/>
              <a:t>Orientar el aprendizaje</a:t>
            </a:r>
            <a:endParaRPr lang="es-MX" dirty="0"/>
          </a:p>
        </p:txBody>
      </p:sp>
      <p:pic>
        <p:nvPicPr>
          <p:cNvPr id="36866" name="Picture 2" descr="http://www.ceibarquitos.com/files/pages/thumbs/140317120919.jpg"/>
          <p:cNvPicPr>
            <a:picLocks noChangeAspect="1" noChangeArrowheads="1"/>
          </p:cNvPicPr>
          <p:nvPr/>
        </p:nvPicPr>
        <p:blipFill>
          <a:blip r:embed="rId2" cstate="print"/>
          <a:srcRect/>
          <a:stretch>
            <a:fillRect/>
          </a:stretch>
        </p:blipFill>
        <p:spPr bwMode="auto">
          <a:xfrm>
            <a:off x="1907704" y="3645024"/>
            <a:ext cx="5376653" cy="2814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266928" cy="4525963"/>
          </a:xfrm>
        </p:spPr>
        <p:txBody>
          <a:bodyPr>
            <a:normAutofit fontScale="92500"/>
          </a:bodyPr>
          <a:lstStyle/>
          <a:p>
            <a:pPr algn="just"/>
            <a:r>
              <a:rPr lang="es-MX" dirty="0" smtClean="0"/>
              <a:t>Un plan de acción es un modo de asegurarnos de que la visión de nuestra organización se concreta. Describe el modo en que el grupo empleará las estrategias para el alcance de sus objetivos. Un plan de acción consiste en un número de pasos de acción o cambios a realizar.</a:t>
            </a:r>
            <a:endParaRPr lang="es-MX" dirty="0"/>
          </a:p>
        </p:txBody>
      </p:sp>
      <p:sp>
        <p:nvSpPr>
          <p:cNvPr id="3" name="2 Título"/>
          <p:cNvSpPr>
            <a:spLocks noGrp="1"/>
          </p:cNvSpPr>
          <p:nvPr>
            <p:ph type="title"/>
          </p:nvPr>
        </p:nvSpPr>
        <p:spPr/>
        <p:txBody>
          <a:bodyPr/>
          <a:lstStyle/>
          <a:p>
            <a:pPr algn="ctr"/>
            <a:r>
              <a:rPr lang="es-MX" dirty="0" smtClean="0"/>
              <a:t>Plan de acción </a:t>
            </a:r>
            <a:endParaRPr lang="es-MX" dirty="0"/>
          </a:p>
        </p:txBody>
      </p:sp>
      <p:pic>
        <p:nvPicPr>
          <p:cNvPr id="35842" name="Picture 2" descr="http://us.123rf.com/450wm/ssperandio/ssperandio1409/ssperandio140900007/31226051-plan-de-acci-n-de-dibujo-pizarra-idea.jpg?ver=6"/>
          <p:cNvPicPr>
            <a:picLocks noChangeAspect="1" noChangeArrowheads="1"/>
          </p:cNvPicPr>
          <p:nvPr/>
        </p:nvPicPr>
        <p:blipFill>
          <a:blip r:embed="rId2" cstate="print"/>
          <a:srcRect/>
          <a:stretch>
            <a:fillRect/>
          </a:stretch>
        </p:blipFill>
        <p:spPr bwMode="auto">
          <a:xfrm>
            <a:off x="5868144" y="2636912"/>
            <a:ext cx="3026110" cy="2420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6513" y="71438"/>
          <a:ext cx="9107487" cy="6838629"/>
        </p:xfrm>
        <a:graphic>
          <a:graphicData uri="http://schemas.openxmlformats.org/drawingml/2006/table">
            <a:tbl>
              <a:tblPr firstRow="1" bandRow="1">
                <a:tableStyleId>{5940675A-B579-460E-94D1-54222C63F5DA}</a:tableStyleId>
              </a:tblPr>
              <a:tblGrid>
                <a:gridCol w="2123491"/>
                <a:gridCol w="6983996"/>
              </a:tblGrid>
              <a:tr h="495134">
                <a:tc>
                  <a:txBody>
                    <a:bodyPr/>
                    <a:lstStyle/>
                    <a:p>
                      <a:pPr algn="ctr">
                        <a:spcAft>
                          <a:spcPts val="0"/>
                        </a:spcAft>
                      </a:pPr>
                      <a:r>
                        <a:rPr kumimoji="0" lang="es-ES" sz="1600" b="1" kern="1200" dirty="0" smtClean="0"/>
                        <a:t>PERIODO DE LA JORNADA</a:t>
                      </a:r>
                      <a:endParaRPr lang="es-VE" sz="1100" b="1" dirty="0">
                        <a:latin typeface="Times New Roman"/>
                        <a:ea typeface="Times New Roman"/>
                      </a:endParaRPr>
                    </a:p>
                  </a:txBody>
                  <a:tcPr marL="89535" marR="89535" marT="0" marB="0">
                    <a:solidFill>
                      <a:schemeClr val="bg1">
                        <a:lumMod val="95000"/>
                        <a:lumOff val="5000"/>
                      </a:schemeClr>
                    </a:solidFill>
                  </a:tcPr>
                </a:tc>
                <a:tc>
                  <a:txBody>
                    <a:bodyPr/>
                    <a:lstStyle/>
                    <a:p>
                      <a:pPr algn="ctr"/>
                      <a:r>
                        <a:rPr kumimoji="0" lang="es-ES" sz="1800" b="1" kern="1200" dirty="0" smtClean="0"/>
                        <a:t>CRONOGRAMA DE ACTIVIDADES DIARIAS</a:t>
                      </a:r>
                      <a:endParaRPr lang="es-VE" sz="1800" b="1" dirty="0"/>
                    </a:p>
                  </a:txBody>
                  <a:tcPr marT="45718" marB="45718">
                    <a:solidFill>
                      <a:schemeClr val="bg1">
                        <a:lumMod val="95000"/>
                        <a:lumOff val="5000"/>
                      </a:schemeClr>
                    </a:solidFill>
                  </a:tcPr>
                </a:tc>
              </a:tr>
              <a:tr h="775334">
                <a:tc>
                  <a:txBody>
                    <a:bodyPr/>
                    <a:lstStyle/>
                    <a:p>
                      <a:pPr algn="ctr">
                        <a:spcAft>
                          <a:spcPts val="0"/>
                        </a:spcAft>
                      </a:pPr>
                      <a:endParaRPr lang="es-ES" sz="1600" b="1" dirty="0" smtClean="0"/>
                    </a:p>
                    <a:p>
                      <a:pPr algn="ctr">
                        <a:spcAft>
                          <a:spcPts val="0"/>
                        </a:spcAft>
                      </a:pPr>
                      <a:r>
                        <a:rPr lang="es-ES" sz="1600" b="1" dirty="0" smtClean="0"/>
                        <a:t>BIENVENIDA </a:t>
                      </a:r>
                      <a:endParaRPr lang="es-VE" sz="1600" b="1" dirty="0">
                        <a:solidFill>
                          <a:schemeClr val="tx1"/>
                        </a:solidFill>
                        <a:latin typeface="+mn-lt"/>
                        <a:ea typeface="Times New Roman"/>
                        <a:cs typeface="Arial" pitchFamily="34" charset="0"/>
                      </a:endParaRPr>
                    </a:p>
                  </a:txBody>
                  <a:tcPr marL="89535" marR="89535" marT="0" marB="0">
                    <a:solidFill>
                      <a:schemeClr val="bg1">
                        <a:lumMod val="95000"/>
                        <a:lumOff val="5000"/>
                      </a:schemeClr>
                    </a:solidFill>
                  </a:tcPr>
                </a:tc>
                <a:tc>
                  <a:txBody>
                    <a:bodyPr/>
                    <a:lstStyle/>
                    <a:p>
                      <a:pPr algn="just"/>
                      <a:r>
                        <a:rPr kumimoji="0" lang="es-ES" sz="1400" b="1" kern="1200" dirty="0" smtClean="0"/>
                        <a:t>Recibir a los niños y niñas con una canción de “los días de la semana”. Mostrar a los niños y niñas tarjetas alusivas a los números relacionados con los días de la semana (lunes, martes, miércoles, jueves, viernes, sábado y domingo).</a:t>
                      </a:r>
                      <a:endParaRPr lang="es-VE" sz="1400" b="1" dirty="0">
                        <a:solidFill>
                          <a:schemeClr val="tx1"/>
                        </a:solidFill>
                      </a:endParaRPr>
                    </a:p>
                  </a:txBody>
                  <a:tcPr marT="45718" marB="45718">
                    <a:solidFill>
                      <a:schemeClr val="bg1">
                        <a:lumMod val="95000"/>
                        <a:lumOff val="5000"/>
                      </a:schemeClr>
                    </a:solidFill>
                  </a:tcPr>
                </a:tc>
              </a:tr>
              <a:tr h="1005062">
                <a:tc>
                  <a:txBody>
                    <a:bodyPr/>
                    <a:lstStyle/>
                    <a:p>
                      <a:pPr algn="ctr">
                        <a:spcAft>
                          <a:spcPts val="0"/>
                        </a:spcAft>
                      </a:pPr>
                      <a:endParaRPr lang="es-ES" sz="1600" b="1" dirty="0" smtClean="0"/>
                    </a:p>
                    <a:p>
                      <a:pPr algn="ctr">
                        <a:spcAft>
                          <a:spcPts val="0"/>
                        </a:spcAft>
                      </a:pPr>
                      <a:endParaRPr lang="es-ES" sz="1600" b="1" dirty="0" smtClean="0"/>
                    </a:p>
                    <a:p>
                      <a:pPr algn="ctr">
                        <a:spcAft>
                          <a:spcPts val="0"/>
                        </a:spcAft>
                      </a:pPr>
                      <a:r>
                        <a:rPr lang="es-ES" sz="1600" b="1" dirty="0" smtClean="0"/>
                        <a:t>DESAYUNO</a:t>
                      </a:r>
                      <a:endParaRPr lang="es-VE" sz="1600" b="1" dirty="0">
                        <a:solidFill>
                          <a:schemeClr val="tx1"/>
                        </a:solidFill>
                        <a:latin typeface="+mn-lt"/>
                        <a:ea typeface="Times New Roman"/>
                        <a:cs typeface="Arial" pitchFamily="34" charset="0"/>
                      </a:endParaRPr>
                    </a:p>
                  </a:txBody>
                  <a:tcPr marL="89535" marR="89535" marT="0" marB="0">
                    <a:solidFill>
                      <a:schemeClr val="bg1">
                        <a:lumMod val="95000"/>
                        <a:lumOff val="5000"/>
                      </a:schemeClr>
                    </a:solidFill>
                  </a:tcPr>
                </a:tc>
                <a:tc>
                  <a:txBody>
                    <a:bodyPr/>
                    <a:lstStyle/>
                    <a:p>
                      <a:pPr algn="just"/>
                      <a:r>
                        <a:rPr kumimoji="0" lang="es-ES" sz="1400" b="1" kern="1200" dirty="0" smtClean="0">
                          <a:solidFill>
                            <a:schemeClr val="tx1"/>
                          </a:solidFill>
                          <a:latin typeface="+mn-lt"/>
                          <a:ea typeface="+mn-ea"/>
                          <a:cs typeface="+mn-cs"/>
                        </a:rPr>
                        <a:t>Invitar a los niños y niñas a realizar un tren mediante la canción (el trencito chuqui  chuqui) para lavarse las manos y luego sentarse a desayunar en la mesa donde las maestras les reforzaran normas y hábitos como dar gracias por los alimentos, sentarse derecho, tomar los utensilios, servilleta y otros… </a:t>
                      </a:r>
                      <a:endParaRPr kumimoji="0" lang="es-VE" sz="1400" b="1" kern="1200" dirty="0" smtClean="0">
                        <a:solidFill>
                          <a:schemeClr val="tx1"/>
                        </a:solidFill>
                        <a:latin typeface="+mn-lt"/>
                        <a:ea typeface="+mn-ea"/>
                        <a:cs typeface="+mn-cs"/>
                      </a:endParaRPr>
                    </a:p>
                  </a:txBody>
                  <a:tcPr marT="45718" marB="45718">
                    <a:solidFill>
                      <a:schemeClr val="bg1">
                        <a:lumMod val="95000"/>
                        <a:lumOff val="5000"/>
                      </a:schemeClr>
                    </a:solidFill>
                  </a:tcPr>
                </a:tc>
              </a:tr>
              <a:tr h="1234790">
                <a:tc>
                  <a:txBody>
                    <a:bodyPr/>
                    <a:lstStyle/>
                    <a:p>
                      <a:pPr algn="ctr"/>
                      <a:r>
                        <a:rPr kumimoji="0" lang="es-ES" sz="1600" b="1" kern="1200" dirty="0" smtClean="0"/>
                        <a:t>PLANIFICACIÓN</a:t>
                      </a:r>
                      <a:endParaRPr lang="es-VE" sz="1600" b="1" dirty="0">
                        <a:solidFill>
                          <a:schemeClr val="tx1"/>
                        </a:solidFill>
                        <a:latin typeface="Corbel (Cuerpo)"/>
                        <a:cs typeface="Arial" pitchFamily="34" charset="0"/>
                      </a:endParaRPr>
                    </a:p>
                  </a:txBody>
                  <a:tcPr marT="45718" marB="45718">
                    <a:solidFill>
                      <a:schemeClr val="bg1">
                        <a:lumMod val="95000"/>
                        <a:lumOff val="5000"/>
                      </a:schemeClr>
                    </a:solidFill>
                  </a:tcPr>
                </a:tc>
                <a:tc>
                  <a:txBody>
                    <a:bodyPr/>
                    <a:lstStyle/>
                    <a:p>
                      <a:pPr algn="just"/>
                      <a:r>
                        <a:rPr kumimoji="0" lang="es-ES" sz="1400" b="1" kern="1200" dirty="0" smtClean="0">
                          <a:solidFill>
                            <a:schemeClr val="tx1"/>
                          </a:solidFill>
                          <a:latin typeface="+mn-lt"/>
                          <a:ea typeface="+mn-ea"/>
                          <a:cs typeface="+mn-cs"/>
                        </a:rPr>
                        <a:t>Realizar una ronda por medio de la canción (una ronda redonda) luego las docentes conversarán con los niños y niñas sobre  los números y si identifican los números en el teclado del computador y les preguntaran ¿Que desean hacer hoy? ¿En qué espacio van a trabajar? ¿Qué material van a utilizar? Y así irán a trabajar en los espacios. </a:t>
                      </a:r>
                      <a:endParaRPr kumimoji="0" lang="es-VE" sz="1400" b="1" kern="1200" dirty="0" smtClean="0">
                        <a:solidFill>
                          <a:schemeClr val="tx1"/>
                        </a:solidFill>
                        <a:latin typeface="+mn-lt"/>
                        <a:ea typeface="+mn-ea"/>
                        <a:cs typeface="+mn-cs"/>
                      </a:endParaRPr>
                    </a:p>
                  </a:txBody>
                  <a:tcPr marT="45718" marB="45718">
                    <a:solidFill>
                      <a:schemeClr val="bg1">
                        <a:lumMod val="95000"/>
                        <a:lumOff val="5000"/>
                      </a:schemeClr>
                    </a:solidFill>
                  </a:tcPr>
                </a:tc>
              </a:tr>
              <a:tr h="2383433">
                <a:tc>
                  <a:txBody>
                    <a:bodyPr/>
                    <a:lstStyle/>
                    <a:p>
                      <a:pPr algn="ctr">
                        <a:spcAft>
                          <a:spcPts val="0"/>
                        </a:spcAft>
                      </a:pPr>
                      <a:endParaRPr lang="es-ES" sz="1600" b="1" dirty="0" smtClean="0"/>
                    </a:p>
                    <a:p>
                      <a:pPr algn="ctr">
                        <a:spcAft>
                          <a:spcPts val="0"/>
                        </a:spcAft>
                      </a:pPr>
                      <a:r>
                        <a:rPr lang="es-ES" sz="1600" b="1" dirty="0" smtClean="0"/>
                        <a:t>TRABAJO </a:t>
                      </a:r>
                      <a:r>
                        <a:rPr lang="es-ES" sz="1600" b="1" dirty="0"/>
                        <a:t>LIBRE EN LOS ESPACIOS</a:t>
                      </a:r>
                      <a:endParaRPr lang="es-VE" sz="1600" b="1" dirty="0"/>
                    </a:p>
                    <a:p>
                      <a:pPr algn="ctr">
                        <a:spcAft>
                          <a:spcPts val="0"/>
                        </a:spcAft>
                      </a:pPr>
                      <a:endParaRPr lang="es-VE" sz="1600" b="1" dirty="0">
                        <a:solidFill>
                          <a:schemeClr val="tx1"/>
                        </a:solidFill>
                        <a:latin typeface="Corbel (Cuerpo)"/>
                        <a:ea typeface="Times New Roman"/>
                        <a:cs typeface="Arial" pitchFamily="34" charset="0"/>
                      </a:endParaRPr>
                    </a:p>
                  </a:txBody>
                  <a:tcPr marL="89535" marR="89535" marT="0" marB="0">
                    <a:solidFill>
                      <a:schemeClr val="bg1">
                        <a:lumMod val="95000"/>
                        <a:lumOff val="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400" b="1" u="sng" kern="1200" dirty="0" smtClean="0">
                          <a:solidFill>
                            <a:schemeClr val="tx1"/>
                          </a:solidFill>
                          <a:latin typeface="+mn-lt"/>
                          <a:ea typeface="+mn-ea"/>
                          <a:cs typeface="+mn-cs"/>
                        </a:rPr>
                        <a:t>Expresar y crear</a:t>
                      </a:r>
                      <a:r>
                        <a:rPr kumimoji="0" lang="es-ES" sz="1400" b="1" kern="1200" dirty="0" smtClean="0">
                          <a:solidFill>
                            <a:schemeClr val="tx1"/>
                          </a:solidFill>
                          <a:latin typeface="+mn-lt"/>
                          <a:ea typeface="+mn-ea"/>
                          <a:cs typeface="+mn-cs"/>
                        </a:rPr>
                        <a:t>: En este espacio se colocaran diversos materiales para que los niños y las niñas se expresen creativamente a través de la imaginación. Materiales: hoja blanca, pega, revistas, creyones, plastidedos.</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400" b="1" u="sng" kern="1200" dirty="0" smtClean="0">
                          <a:solidFill>
                            <a:schemeClr val="tx1"/>
                          </a:solidFill>
                          <a:latin typeface="+mn-lt"/>
                          <a:ea typeface="+mn-ea"/>
                          <a:cs typeface="+mn-cs"/>
                        </a:rPr>
                        <a:t>Expresar e Imitar</a:t>
                      </a:r>
                      <a:r>
                        <a:rPr kumimoji="0" lang="es-ES" sz="1400" b="1" kern="1200" dirty="0" smtClean="0">
                          <a:solidFill>
                            <a:schemeClr val="tx1"/>
                          </a:solidFill>
                          <a:latin typeface="+mn-lt"/>
                          <a:ea typeface="+mn-ea"/>
                          <a:cs typeface="+mn-cs"/>
                        </a:rPr>
                        <a:t>: colocar afiches alusivo a los números del 1 al 10 y diversidad de materiales para que el niño y la niña puedan tocarlos, observarlo y de igual manera imitar roles de su preferencia. Materiales; una computadora, radio, teléfonos, ropa, muñeca, carros, tazas de té.</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400" b="1" u="sng" kern="1200" dirty="0" smtClean="0">
                          <a:solidFill>
                            <a:schemeClr val="tx1"/>
                          </a:solidFill>
                          <a:latin typeface="+mn-lt"/>
                          <a:ea typeface="+mn-ea"/>
                          <a:cs typeface="+mn-cs"/>
                        </a:rPr>
                        <a:t>Armar y Construir</a:t>
                      </a:r>
                      <a:r>
                        <a:rPr kumimoji="0" lang="es-ES" sz="1400" b="1" kern="1200" dirty="0" smtClean="0">
                          <a:solidFill>
                            <a:schemeClr val="tx1"/>
                          </a:solidFill>
                          <a:latin typeface="+mn-lt"/>
                          <a:ea typeface="+mn-ea"/>
                          <a:cs typeface="+mn-cs"/>
                        </a:rPr>
                        <a:t>: en este espacio se colocaran rompecabezas alusivos a los números para que los niños y las niñas armen y desarmen. Materiales: rompecabezas y tacos.</a:t>
                      </a:r>
                    </a:p>
                  </a:txBody>
                  <a:tcPr marT="45718" marB="45718">
                    <a:solidFill>
                      <a:schemeClr val="bg1">
                        <a:lumMod val="95000"/>
                        <a:lumOff val="5000"/>
                      </a:schemeClr>
                    </a:solidFill>
                  </a:tcPr>
                </a:tc>
              </a:tr>
              <a:tr h="775334">
                <a:tc>
                  <a:txBody>
                    <a:bodyPr/>
                    <a:lstStyle/>
                    <a:p>
                      <a:pPr algn="ctr"/>
                      <a:r>
                        <a:rPr kumimoji="0" lang="es-ES" sz="1600" b="1" kern="1200" dirty="0" smtClean="0"/>
                        <a:t> </a:t>
                      </a:r>
                      <a:endParaRPr kumimoji="0" lang="es-VE" sz="1600" b="1" kern="1200" dirty="0" smtClean="0"/>
                    </a:p>
                    <a:p>
                      <a:pPr algn="ctr"/>
                      <a:r>
                        <a:rPr kumimoji="0" lang="es-ES" sz="1600" b="1" kern="1200" dirty="0" smtClean="0"/>
                        <a:t>RECUENTO</a:t>
                      </a:r>
                      <a:endParaRPr lang="es-VE" sz="1600" b="1" dirty="0">
                        <a:solidFill>
                          <a:schemeClr val="tx1"/>
                        </a:solidFill>
                        <a:latin typeface="+mn-lt"/>
                        <a:cs typeface="Arial" pitchFamily="34" charset="0"/>
                      </a:endParaRPr>
                    </a:p>
                  </a:txBody>
                  <a:tcPr marT="45718" marB="45718">
                    <a:solidFill>
                      <a:schemeClr val="bg1">
                        <a:lumMod val="95000"/>
                        <a:lumOff val="5000"/>
                      </a:schemeClr>
                    </a:solidFill>
                  </a:tcPr>
                </a:tc>
                <a:tc>
                  <a:txBody>
                    <a:bodyPr/>
                    <a:lstStyle/>
                    <a:p>
                      <a:pPr algn="just"/>
                      <a:r>
                        <a:rPr kumimoji="0" lang="es-ES" sz="1400" b="1" kern="1200" dirty="0" smtClean="0">
                          <a:solidFill>
                            <a:schemeClr val="tx1"/>
                          </a:solidFill>
                          <a:latin typeface="+mn-lt"/>
                          <a:ea typeface="+mn-ea"/>
                          <a:cs typeface="+mn-cs"/>
                        </a:rPr>
                        <a:t>Conversar con los niños y niñas sobre el trabajo libre realizado en los espacios realizándole preguntas como ¿En donde trabajaste hoy? ¿Cómo lo hiciste? ¿Qué materiales utilizaste?</a:t>
                      </a:r>
                      <a:endParaRPr kumimoji="0" lang="es-VE" sz="1400" b="1" kern="1200" dirty="0" smtClean="0">
                        <a:solidFill>
                          <a:schemeClr val="tx1"/>
                        </a:solidFill>
                        <a:latin typeface="+mn-lt"/>
                        <a:ea typeface="+mn-ea"/>
                        <a:cs typeface="+mn-cs"/>
                      </a:endParaRPr>
                    </a:p>
                  </a:txBody>
                  <a:tcPr marT="45718" marB="45718">
                    <a:solidFill>
                      <a:schemeClr val="bg1">
                        <a:lumMod val="95000"/>
                        <a:lumOff val="5000"/>
                      </a:schemeClr>
                    </a:solidFill>
                  </a:tcPr>
                </a:tc>
              </a:tr>
            </a:tbl>
          </a:graphicData>
        </a:graphic>
      </p:graphicFrame>
      <p:pic>
        <p:nvPicPr>
          <p:cNvPr id="12313" name="6 Imagen" descr="dibujo.gif"/>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79388" y="2852936"/>
            <a:ext cx="1728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3 Imagen" descr="imagesCAIB0XKM.jpg"/>
          <p:cNvPicPr>
            <a:picLocks noChangeAspect="1"/>
          </p:cNvPicPr>
          <p:nvPr/>
        </p:nvPicPr>
        <p:blipFill>
          <a:blip r:embed="rId3">
            <a:extLst>
              <a:ext uri="{28A0092B-C50C-407E-A947-70E740481C1C}">
                <a14:useLocalDpi xmlns:a14="http://schemas.microsoft.com/office/drawing/2010/main" val="0"/>
              </a:ext>
            </a:extLst>
          </a:blip>
          <a:srcRect l="12199" r="12201"/>
          <a:stretch>
            <a:fillRect/>
          </a:stretch>
        </p:blipFill>
        <p:spPr bwMode="auto">
          <a:xfrm>
            <a:off x="108683" y="4509120"/>
            <a:ext cx="19446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59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12313"/>
                                        </p:tgtEl>
                                        <p:attrNameLst>
                                          <p:attrName>style.visibility</p:attrName>
                                        </p:attrNameLst>
                                      </p:cBhvr>
                                      <p:to>
                                        <p:strVal val="visible"/>
                                      </p:to>
                                    </p:set>
                                    <p:animEffect transition="in" filter="diamond(in)">
                                      <p:cBhvr>
                                        <p:cTn id="11" dur="2000"/>
                                        <p:tgtEl>
                                          <p:spTgt spid="12313"/>
                                        </p:tgtEl>
                                      </p:cBhvr>
                                    </p:animEffect>
                                  </p:childTnLst>
                                </p:cTn>
                              </p:par>
                            </p:childTnLst>
                          </p:cTn>
                        </p:par>
                        <p:par>
                          <p:cTn id="12" fill="hold" nodeType="afterGroup">
                            <p:stCondLst>
                              <p:cond delay="3000"/>
                            </p:stCondLst>
                            <p:childTnLst>
                              <p:par>
                                <p:cTn id="13" presetID="8" presetClass="entr" presetSubtype="16" fill="hold" nodeType="afterEffect">
                                  <p:stCondLst>
                                    <p:cond delay="0"/>
                                  </p:stCondLst>
                                  <p:childTnLst>
                                    <p:set>
                                      <p:cBhvr>
                                        <p:cTn id="14" dur="1" fill="hold">
                                          <p:stCondLst>
                                            <p:cond delay="0"/>
                                          </p:stCondLst>
                                        </p:cTn>
                                        <p:tgtEl>
                                          <p:spTgt spid="12314"/>
                                        </p:tgtEl>
                                        <p:attrNameLst>
                                          <p:attrName>style.visibility</p:attrName>
                                        </p:attrNameLst>
                                      </p:cBhvr>
                                      <p:to>
                                        <p:strVal val="visible"/>
                                      </p:to>
                                    </p:set>
                                    <p:animEffect transition="in" filter="diamond(in)">
                                      <p:cBhvr>
                                        <p:cTn id="15" dur="20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42863"/>
          <a:ext cx="9109075" cy="8458221"/>
        </p:xfrm>
        <a:graphic>
          <a:graphicData uri="http://schemas.openxmlformats.org/drawingml/2006/table">
            <a:tbl>
              <a:tblPr firstRow="1" bandRow="1">
                <a:tableStyleId>{5940675A-B579-460E-94D1-54222C63F5DA}</a:tableStyleId>
              </a:tblPr>
              <a:tblGrid>
                <a:gridCol w="1187698"/>
                <a:gridCol w="3744651"/>
                <a:gridCol w="2592451"/>
                <a:gridCol w="1584275"/>
              </a:tblGrid>
              <a:tr h="518173">
                <a:tc>
                  <a:txBody>
                    <a:bodyPr/>
                    <a:lstStyle/>
                    <a:p>
                      <a:pPr algn="ctr"/>
                      <a:r>
                        <a:rPr kumimoji="0" lang="es-ES" sz="1400" b="1" kern="1200" dirty="0" smtClean="0">
                          <a:solidFill>
                            <a:schemeClr val="tx1"/>
                          </a:solidFill>
                          <a:latin typeface="+mn-lt"/>
                          <a:ea typeface="+mn-ea"/>
                          <a:cs typeface="+mn-cs"/>
                        </a:rPr>
                        <a:t>DÍAS/  FECHAS</a:t>
                      </a:r>
                      <a:endParaRPr lang="es-VE" sz="1400"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s-ES" sz="1400" b="1" kern="1200" dirty="0" smtClean="0">
                          <a:solidFill>
                            <a:schemeClr val="tx1"/>
                          </a:solidFill>
                          <a:latin typeface="+mn-lt"/>
                          <a:ea typeface="+mn-ea"/>
                          <a:cs typeface="+mn-cs"/>
                        </a:rPr>
                        <a:t>PEQUEÑOS GRUPOS</a:t>
                      </a:r>
                      <a:endParaRPr lang="es-VE" sz="1400"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s-ES" sz="1400" b="1" kern="1200" dirty="0" smtClean="0">
                          <a:solidFill>
                            <a:schemeClr val="tx1"/>
                          </a:solidFill>
                          <a:latin typeface="+mn-lt"/>
                          <a:ea typeface="+mn-ea"/>
                          <a:cs typeface="+mn-cs"/>
                        </a:rPr>
                        <a:t>ACTIVIDADES COLECTIVAS</a:t>
                      </a:r>
                      <a:endParaRPr lang="es-VE" sz="1400"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s-VE" sz="1400" b="1" kern="1200" dirty="0" smtClean="0">
                          <a:solidFill>
                            <a:schemeClr val="tx1"/>
                          </a:solidFill>
                          <a:latin typeface="+mn-lt"/>
                          <a:ea typeface="+mn-ea"/>
                          <a:cs typeface="+mn-cs"/>
                        </a:rPr>
                        <a:t>RECURSOS</a:t>
                      </a:r>
                      <a:endParaRPr kumimoji="0" lang="es-VE" sz="1400" b="1" kern="1200" dirty="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8208">
                <a:tc>
                  <a:txBody>
                    <a:bodyPr/>
                    <a:lstStyle/>
                    <a:p>
                      <a:pPr algn="ctr"/>
                      <a:endParaRPr lang="es-VE" sz="1800" b="1" dirty="0" smtClean="0"/>
                    </a:p>
                    <a:p>
                      <a:pPr algn="ctr"/>
                      <a:r>
                        <a:rPr lang="es-VE" sz="1800" b="1" dirty="0" smtClean="0"/>
                        <a:t>Lunes:</a:t>
                      </a:r>
                    </a:p>
                    <a:p>
                      <a:pPr algn="ctr"/>
                      <a:endParaRPr lang="es-VE" sz="1800" b="1" dirty="0" smtClean="0"/>
                    </a:p>
                    <a:p>
                      <a:pPr algn="ctr"/>
                      <a:r>
                        <a:rPr lang="es-VE" sz="1800" b="1" dirty="0" smtClean="0"/>
                        <a:t>05/11/12</a:t>
                      </a:r>
                      <a:endParaRPr lang="es-VE" sz="1800" b="1"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buFont typeface="Wingdings" pitchFamily="2" charset="2"/>
                        <a:buChar char="§"/>
                      </a:pPr>
                      <a:r>
                        <a:rPr kumimoji="0" lang="es-ES" sz="1400" b="1"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Inicio</a:t>
                      </a:r>
                      <a:r>
                        <a:rPr kumimoji="0" lang="es-ES" sz="1400" b="1" kern="1200" dirty="0" smtClean="0">
                          <a:solidFill>
                            <a:schemeClr val="tx1"/>
                          </a:solidFill>
                          <a:latin typeface="+mn-lt"/>
                          <a:ea typeface="+mn-ea"/>
                          <a:cs typeface="+mn-cs"/>
                        </a:rPr>
                        <a:t>: </a:t>
                      </a:r>
                      <a:r>
                        <a:rPr kumimoji="0" lang="es-ES" sz="1400" kern="1200" dirty="0" smtClean="0">
                          <a:solidFill>
                            <a:schemeClr val="tx1"/>
                          </a:solidFill>
                          <a:latin typeface="+mn-lt"/>
                          <a:ea typeface="+mn-ea"/>
                          <a:cs typeface="+mn-cs"/>
                        </a:rPr>
                        <a:t>Mostrar laminas alusiva a los números y el computador.</a:t>
                      </a:r>
                      <a:endParaRPr kumimoji="0" lang="es-VE" sz="1400" kern="1200" dirty="0" smtClean="0">
                        <a:solidFill>
                          <a:schemeClr val="tx1"/>
                        </a:solidFill>
                        <a:latin typeface="+mn-lt"/>
                        <a:ea typeface="+mn-ea"/>
                        <a:cs typeface="+mn-cs"/>
                      </a:endParaRPr>
                    </a:p>
                    <a:p>
                      <a:pPr algn="just">
                        <a:lnSpc>
                          <a:spcPct val="100000"/>
                        </a:lnSpc>
                        <a:buFont typeface="Wingdings" pitchFamily="2" charset="2"/>
                        <a:buChar char="§"/>
                      </a:pPr>
                      <a:r>
                        <a:rPr kumimoji="0" lang="es-ES" sz="1400" b="1" u="sng" kern="1200" dirty="0" smtClean="0">
                          <a:solidFill>
                            <a:schemeClr val="tx1"/>
                          </a:solidFill>
                          <a:latin typeface="+mn-lt"/>
                          <a:ea typeface="+mn-ea"/>
                          <a:cs typeface="+mn-cs"/>
                        </a:rPr>
                        <a:t> Desarrollo</a:t>
                      </a:r>
                      <a:r>
                        <a:rPr kumimoji="0" lang="es-ES" sz="1400" b="1" kern="1200" dirty="0" smtClean="0">
                          <a:solidFill>
                            <a:schemeClr val="tx1"/>
                          </a:solidFill>
                          <a:latin typeface="+mn-lt"/>
                          <a:ea typeface="+mn-ea"/>
                          <a:cs typeface="+mn-cs"/>
                        </a:rPr>
                        <a:t>:</a:t>
                      </a:r>
                      <a:r>
                        <a:rPr kumimoji="0" lang="es-ES" sz="1400" kern="1200" dirty="0" smtClean="0">
                          <a:solidFill>
                            <a:schemeClr val="tx1"/>
                          </a:solidFill>
                          <a:latin typeface="+mn-lt"/>
                          <a:ea typeface="+mn-ea"/>
                          <a:cs typeface="+mn-cs"/>
                        </a:rPr>
                        <a:t> elaborar una serie numérica donde el niño complete los números faltantes</a:t>
                      </a:r>
                      <a:endParaRPr kumimoji="0" lang="es-VE" sz="1400" kern="1200" dirty="0" smtClean="0">
                        <a:solidFill>
                          <a:schemeClr val="tx1"/>
                        </a:solidFill>
                        <a:latin typeface="+mn-lt"/>
                        <a:ea typeface="+mn-ea"/>
                        <a:cs typeface="+mn-cs"/>
                      </a:endParaRPr>
                    </a:p>
                    <a:p>
                      <a:pPr algn="just">
                        <a:lnSpc>
                          <a:spcPct val="100000"/>
                        </a:lnSpc>
                        <a:buFont typeface="Wingdings" pitchFamily="2" charset="2"/>
                        <a:buChar char="§"/>
                      </a:pPr>
                      <a:r>
                        <a:rPr kumimoji="0" lang="es-VE" sz="1400" b="1"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Cierre</a:t>
                      </a:r>
                      <a:r>
                        <a:rPr kumimoji="0" lang="es-ES" sz="1400" b="1" kern="1200" dirty="0" smtClean="0">
                          <a:solidFill>
                            <a:schemeClr val="tx1"/>
                          </a:solidFill>
                          <a:latin typeface="+mn-lt"/>
                          <a:ea typeface="+mn-ea"/>
                          <a:cs typeface="+mn-cs"/>
                        </a:rPr>
                        <a:t>:</a:t>
                      </a:r>
                      <a:r>
                        <a:rPr kumimoji="0" lang="es-ES" sz="1400" kern="1200" dirty="0" smtClean="0">
                          <a:solidFill>
                            <a:schemeClr val="tx1"/>
                          </a:solidFill>
                          <a:latin typeface="+mn-lt"/>
                          <a:ea typeface="+mn-ea"/>
                          <a:cs typeface="+mn-cs"/>
                        </a:rPr>
                        <a:t> conversar sobre lo realizado.</a:t>
                      </a:r>
                      <a:endParaRPr lang="es-VE" sz="1400"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rtl="0" eaLnBrk="1" latinLnBrk="0" hangingPunct="1">
                        <a:lnSpc>
                          <a:spcPct val="150000"/>
                        </a:lnSpc>
                        <a:spcAft>
                          <a:spcPts val="0"/>
                        </a:spcAft>
                      </a:pPr>
                      <a:r>
                        <a:rPr kumimoji="0" lang="es-ES" sz="1400" b="0" kern="1200" dirty="0" smtClean="0">
                          <a:solidFill>
                            <a:schemeClr val="tx1"/>
                          </a:solidFill>
                          <a:latin typeface="+mn-lt"/>
                          <a:ea typeface="+mn-ea"/>
                          <a:cs typeface="+mn-cs"/>
                        </a:rPr>
                        <a:t>Los niños y niñas  cantaran las canciones de los números y del elefante. </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rtl="0" eaLnBrk="1" latinLnBrk="0" hangingPunct="1">
                        <a:lnSpc>
                          <a:spcPct val="150000"/>
                        </a:lnSpc>
                        <a:spcAft>
                          <a:spcPts val="0"/>
                        </a:spcAft>
                      </a:pPr>
                      <a:r>
                        <a:rPr kumimoji="0" lang="es-VE" sz="1400" b="0" kern="1200" dirty="0" smtClean="0">
                          <a:solidFill>
                            <a:schemeClr val="tx1"/>
                          </a:solidFill>
                          <a:latin typeface="+mn-lt"/>
                          <a:ea typeface="+mn-ea"/>
                          <a:cs typeface="+mn-cs"/>
                        </a:rPr>
                        <a:t>Lamina de cartulina, computadora</a:t>
                      </a: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s-ES"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tx1"/>
                          </a:solidFill>
                          <a:latin typeface="+mn-lt"/>
                          <a:ea typeface="+mn-ea"/>
                          <a:cs typeface="+mn-cs"/>
                        </a:rPr>
                        <a:t>Martes:</a:t>
                      </a:r>
                      <a:endParaRPr kumimoji="0" lang="es-VE" sz="1800" b="1" kern="1200" dirty="0" smtClean="0">
                        <a:solidFill>
                          <a:schemeClr val="tx1"/>
                        </a:solidFill>
                        <a:latin typeface="+mn-lt"/>
                        <a:ea typeface="+mn-ea"/>
                        <a:cs typeface="+mn-cs"/>
                      </a:endParaRPr>
                    </a:p>
                    <a:p>
                      <a:pPr algn="ctr"/>
                      <a:r>
                        <a:rPr lang="es-VE" sz="1800" b="1" dirty="0" smtClean="0"/>
                        <a:t>06/11/12</a:t>
                      </a:r>
                      <a:endParaRPr lang="es-VE" sz="1800" b="1"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VE" sz="1400" b="1" u="sng" kern="1200" dirty="0" smtClean="0">
                          <a:solidFill>
                            <a:schemeClr val="tx1"/>
                          </a:solidFill>
                          <a:latin typeface="+mn-lt"/>
                          <a:ea typeface="+mn-ea"/>
                          <a:cs typeface="+mn-cs"/>
                        </a:rPr>
                        <a:t> Inicio</a:t>
                      </a:r>
                      <a:r>
                        <a:rPr kumimoji="0" lang="es-VE" sz="1400" b="0" kern="1200" dirty="0" smtClean="0">
                          <a:solidFill>
                            <a:schemeClr val="tx1"/>
                          </a:solidFill>
                          <a:latin typeface="+mn-lt"/>
                          <a:ea typeface="+mn-ea"/>
                          <a:cs typeface="+mn-cs"/>
                        </a:rPr>
                        <a:t>: mostrar una silueta alusiva al computador</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VE" sz="1400" b="1" u="sng" kern="1200" dirty="0" smtClean="0">
                          <a:solidFill>
                            <a:schemeClr val="tx1"/>
                          </a:solidFill>
                          <a:latin typeface="+mn-lt"/>
                          <a:ea typeface="+mn-ea"/>
                          <a:cs typeface="+mn-cs"/>
                        </a:rPr>
                        <a:t>Desarrollo</a:t>
                      </a:r>
                      <a:r>
                        <a:rPr kumimoji="0" lang="es-VE" sz="1400" b="0" kern="1200" dirty="0" smtClean="0">
                          <a:solidFill>
                            <a:schemeClr val="tx1"/>
                          </a:solidFill>
                          <a:latin typeface="+mn-lt"/>
                          <a:ea typeface="+mn-ea"/>
                          <a:cs typeface="+mn-cs"/>
                        </a:rPr>
                        <a:t>: que los niños y niñas elaboren un dibujo a la imagen observada, y enseñarle los números</a:t>
                      </a:r>
                      <a:r>
                        <a:rPr kumimoji="0" lang="es-VE" sz="1400" b="0" kern="1200" baseline="0" dirty="0" smtClean="0">
                          <a:solidFill>
                            <a:schemeClr val="tx1"/>
                          </a:solidFill>
                          <a:latin typeface="+mn-lt"/>
                          <a:ea typeface="+mn-ea"/>
                          <a:cs typeface="+mn-cs"/>
                        </a:rPr>
                        <a:t> en el computador.</a:t>
                      </a:r>
                      <a:endParaRPr kumimoji="0" lang="es-VE" sz="1400" b="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s-VE" sz="1400" b="1" u="sng" kern="1200" dirty="0" smtClean="0">
                          <a:solidFill>
                            <a:schemeClr val="tx1"/>
                          </a:solidFill>
                          <a:latin typeface="+mn-lt"/>
                          <a:ea typeface="+mn-ea"/>
                          <a:cs typeface="+mn-cs"/>
                        </a:rPr>
                        <a:t>Cierre</a:t>
                      </a:r>
                      <a:r>
                        <a:rPr kumimoji="0" lang="es-VE" sz="1400" b="0" kern="1200" dirty="0" smtClean="0">
                          <a:solidFill>
                            <a:schemeClr val="tx1"/>
                          </a:solidFill>
                          <a:latin typeface="+mn-lt"/>
                          <a:ea typeface="+mn-ea"/>
                          <a:cs typeface="+mn-cs"/>
                        </a:rPr>
                        <a:t>: publicar los trabajos. </a:t>
                      </a: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kumimoji="0" lang="es-ES" sz="1400" b="0" kern="1200" dirty="0" smtClean="0">
                          <a:solidFill>
                            <a:schemeClr val="tx1"/>
                          </a:solidFill>
                          <a:latin typeface="+mn-lt"/>
                          <a:ea typeface="+mn-ea"/>
                          <a:cs typeface="+mn-cs"/>
                        </a:rPr>
                        <a:t>Colocar un CD,</a:t>
                      </a:r>
                      <a:r>
                        <a:rPr kumimoji="0" lang="es-ES" sz="1400" b="0" kern="1200" baseline="0" dirty="0" smtClean="0">
                          <a:solidFill>
                            <a:schemeClr val="tx1"/>
                          </a:solidFill>
                          <a:latin typeface="+mn-lt"/>
                          <a:ea typeface="+mn-ea"/>
                          <a:cs typeface="+mn-cs"/>
                        </a:rPr>
                        <a:t> con la música de saltar en un solo pie.</a:t>
                      </a:r>
                    </a:p>
                    <a:p>
                      <a:pPr marL="0" marR="0" indent="0" algn="just" defTabSz="914400" rtl="0" eaLnBrk="1" fontAlgn="auto" latinLnBrk="0" hangingPunct="1">
                        <a:lnSpc>
                          <a:spcPct val="150000"/>
                        </a:lnSpc>
                        <a:spcBef>
                          <a:spcPts val="0"/>
                        </a:spcBef>
                        <a:spcAft>
                          <a:spcPts val="0"/>
                        </a:spcAft>
                        <a:buClrTx/>
                        <a:buSzTx/>
                        <a:buFontTx/>
                        <a:buNone/>
                        <a:tabLst/>
                        <a:defRPr/>
                      </a:pPr>
                      <a:r>
                        <a:rPr kumimoji="0" lang="es-ES" sz="1400" b="0" kern="1200" dirty="0" smtClean="0">
                          <a:solidFill>
                            <a:schemeClr val="tx1"/>
                          </a:solidFill>
                          <a:latin typeface="+mn-lt"/>
                          <a:ea typeface="+mn-ea"/>
                          <a:cs typeface="+mn-cs"/>
                        </a:rPr>
                        <a:t>Jugar con los niños y niñas </a:t>
                      </a:r>
                      <a:endParaRPr kumimoji="0" lang="es-VE" sz="1400" b="0" kern="1200" dirty="0" smtClean="0">
                        <a:solidFill>
                          <a:schemeClr val="tx1"/>
                        </a:solidFill>
                        <a:latin typeface="+mn-lt"/>
                        <a:ea typeface="+mn-ea"/>
                        <a:cs typeface="+mn-cs"/>
                      </a:endParaRPr>
                    </a:p>
                    <a:p>
                      <a:pPr marL="0" algn="just" rtl="0" eaLnBrk="1" latinLnBrk="0" hangingPunct="1">
                        <a:lnSpc>
                          <a:spcPct val="150000"/>
                        </a:lnSpc>
                        <a:spcAft>
                          <a:spcPts val="0"/>
                        </a:spcAft>
                      </a:pP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rtl="0" eaLnBrk="1" latinLnBrk="0" hangingPunct="1">
                        <a:lnSpc>
                          <a:spcPct val="150000"/>
                        </a:lnSpc>
                        <a:spcAft>
                          <a:spcPts val="0"/>
                        </a:spcAft>
                      </a:pPr>
                      <a:r>
                        <a:rPr kumimoji="0" lang="es-VE" sz="1400" b="0" kern="1200" dirty="0" smtClean="0">
                          <a:solidFill>
                            <a:schemeClr val="tx1"/>
                          </a:solidFill>
                          <a:latin typeface="+mn-lt"/>
                          <a:ea typeface="+mn-ea"/>
                          <a:cs typeface="+mn-cs"/>
                        </a:rPr>
                        <a:t>Hojas</a:t>
                      </a:r>
                      <a:r>
                        <a:rPr kumimoji="0" lang="es-VE" sz="1400" b="0" kern="1200" baseline="0" dirty="0" smtClean="0">
                          <a:solidFill>
                            <a:schemeClr val="tx1"/>
                          </a:solidFill>
                          <a:latin typeface="+mn-lt"/>
                          <a:ea typeface="+mn-ea"/>
                          <a:cs typeface="+mn-cs"/>
                        </a:rPr>
                        <a:t>  con silueta de un computador.</a:t>
                      </a:r>
                    </a:p>
                    <a:p>
                      <a:pPr marL="0" algn="just" rtl="0" eaLnBrk="1" latinLnBrk="0" hangingPunct="1">
                        <a:lnSpc>
                          <a:spcPct val="150000"/>
                        </a:lnSpc>
                        <a:spcAft>
                          <a:spcPts val="0"/>
                        </a:spcAft>
                      </a:pPr>
                      <a:r>
                        <a:rPr kumimoji="0" lang="es-VE" sz="1400" b="0" kern="1200" baseline="0" dirty="0" smtClean="0">
                          <a:solidFill>
                            <a:schemeClr val="tx1"/>
                          </a:solidFill>
                          <a:latin typeface="+mn-lt"/>
                          <a:ea typeface="+mn-ea"/>
                          <a:cs typeface="+mn-cs"/>
                        </a:rPr>
                        <a:t>Colores.</a:t>
                      </a:r>
                    </a:p>
                    <a:p>
                      <a:pPr marL="0" algn="just" rtl="0" eaLnBrk="1" latinLnBrk="0" hangingPunct="1">
                        <a:lnSpc>
                          <a:spcPct val="150000"/>
                        </a:lnSpc>
                        <a:spcAft>
                          <a:spcPts val="0"/>
                        </a:spcAft>
                      </a:pPr>
                      <a:r>
                        <a:rPr kumimoji="0" lang="es-VE" sz="1400" b="0" kern="1200" baseline="0" dirty="0" smtClean="0">
                          <a:solidFill>
                            <a:schemeClr val="tx1"/>
                          </a:solidFill>
                          <a:latin typeface="+mn-lt"/>
                          <a:ea typeface="+mn-ea"/>
                          <a:cs typeface="+mn-cs"/>
                        </a:rPr>
                        <a:t>Reproductor y CD</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s-ES"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tx1"/>
                          </a:solidFill>
                          <a:latin typeface="+mn-lt"/>
                          <a:ea typeface="+mn-ea"/>
                          <a:cs typeface="+mn-cs"/>
                        </a:rPr>
                        <a:t>Miércoles</a:t>
                      </a:r>
                      <a:endParaRPr kumimoji="0" lang="es-VE" sz="1800" b="1" kern="1200" dirty="0" smtClean="0">
                        <a:solidFill>
                          <a:schemeClr val="tx1"/>
                        </a:solidFill>
                        <a:latin typeface="+mn-lt"/>
                        <a:ea typeface="+mn-ea"/>
                        <a:cs typeface="+mn-cs"/>
                      </a:endParaRPr>
                    </a:p>
                    <a:p>
                      <a:pPr algn="ctr"/>
                      <a:r>
                        <a:rPr lang="es-VE" sz="1800" b="1" dirty="0" smtClean="0"/>
                        <a:t>07/11/12</a:t>
                      </a:r>
                      <a:endParaRPr lang="es-VE" sz="1800" b="1"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buFont typeface="Wingdings" pitchFamily="2" charset="2"/>
                        <a:buChar char="§"/>
                      </a:pPr>
                      <a:r>
                        <a:rPr kumimoji="0" lang="es-ES" sz="1400" b="1" u="sng" kern="1200" dirty="0" smtClean="0">
                          <a:solidFill>
                            <a:schemeClr val="tx1"/>
                          </a:solidFill>
                          <a:latin typeface="+mn-lt"/>
                          <a:ea typeface="+mn-ea"/>
                          <a:cs typeface="+mn-cs"/>
                        </a:rPr>
                        <a:t> Inicio</a:t>
                      </a:r>
                      <a:r>
                        <a:rPr kumimoji="0" lang="es-ES" sz="1400" b="0" kern="1200" dirty="0" smtClean="0">
                          <a:solidFill>
                            <a:schemeClr val="tx1"/>
                          </a:solidFill>
                          <a:latin typeface="+mn-lt"/>
                          <a:ea typeface="+mn-ea"/>
                          <a:cs typeface="+mn-cs"/>
                        </a:rPr>
                        <a:t>: ofrecer a los niños(as) materiales para seriar (figuras con números)</a:t>
                      </a:r>
                      <a:endParaRPr kumimoji="0" lang="es-VE" sz="1400" b="0" kern="1200" dirty="0" smtClean="0">
                        <a:solidFill>
                          <a:schemeClr val="tx1"/>
                        </a:solidFill>
                        <a:latin typeface="+mn-lt"/>
                        <a:ea typeface="+mn-ea"/>
                        <a:cs typeface="+mn-cs"/>
                      </a:endParaRPr>
                    </a:p>
                    <a:p>
                      <a:pPr algn="just">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Desarrollo</a:t>
                      </a:r>
                      <a:r>
                        <a:rPr kumimoji="0" lang="es-ES" sz="1400" b="0" kern="1200" dirty="0" smtClean="0">
                          <a:solidFill>
                            <a:schemeClr val="tx1"/>
                          </a:solidFill>
                          <a:latin typeface="+mn-lt"/>
                          <a:ea typeface="+mn-ea"/>
                          <a:cs typeface="+mn-cs"/>
                        </a:rPr>
                        <a:t>: que los niños y niñas elaboren seriaciones con los distintos materiales dados.</a:t>
                      </a:r>
                      <a:endParaRPr kumimoji="0" lang="es-VE" sz="1400" b="0" kern="1200" dirty="0" smtClean="0">
                        <a:solidFill>
                          <a:schemeClr val="tx1"/>
                        </a:solidFill>
                        <a:latin typeface="+mn-lt"/>
                        <a:ea typeface="+mn-ea"/>
                        <a:cs typeface="+mn-cs"/>
                      </a:endParaRPr>
                    </a:p>
                    <a:p>
                      <a:pPr algn="just">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Cierre</a:t>
                      </a:r>
                      <a:r>
                        <a:rPr kumimoji="0" lang="es-ES" sz="1400" b="0" kern="1200" dirty="0" smtClean="0">
                          <a:solidFill>
                            <a:schemeClr val="tx1"/>
                          </a:solidFill>
                          <a:latin typeface="+mn-lt"/>
                          <a:ea typeface="+mn-ea"/>
                          <a:cs typeface="+mn-cs"/>
                        </a:rPr>
                        <a:t>: conversar sobre lo elaborado y su importancia.</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kumimoji="0" lang="es-ES" sz="1400" b="0" kern="1200" dirty="0" smtClean="0">
                          <a:solidFill>
                            <a:schemeClr val="tx1"/>
                          </a:solidFill>
                          <a:latin typeface="+mn-lt"/>
                          <a:ea typeface="+mn-ea"/>
                          <a:cs typeface="+mn-cs"/>
                        </a:rPr>
                        <a:t>Ordenar los niños por su tamaño y explicar el tipo de seriación que hay</a:t>
                      </a:r>
                      <a:endParaRPr kumimoji="0" lang="es-VE" sz="1400" b="0" kern="1200" dirty="0" smtClean="0">
                        <a:solidFill>
                          <a:schemeClr val="tx1"/>
                        </a:solidFill>
                        <a:latin typeface="+mn-lt"/>
                        <a:ea typeface="+mn-ea"/>
                        <a:cs typeface="+mn-cs"/>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kumimoji="0" lang="es-VE" sz="1400" b="0" kern="1200" dirty="0" smtClean="0">
                          <a:solidFill>
                            <a:schemeClr val="tx1"/>
                          </a:solidFill>
                          <a:latin typeface="+mn-lt"/>
                          <a:ea typeface="+mn-ea"/>
                          <a:cs typeface="+mn-cs"/>
                        </a:rPr>
                        <a:t>Materiales de plástico con números.</a:t>
                      </a: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7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s-ES"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tx1"/>
                          </a:solidFill>
                          <a:latin typeface="+mn-lt"/>
                          <a:ea typeface="+mn-ea"/>
                          <a:cs typeface="+mn-cs"/>
                        </a:rPr>
                        <a:t>Jueves:</a:t>
                      </a:r>
                      <a:endParaRPr kumimoji="0" lang="es-VE" sz="1800" b="1" kern="1200" dirty="0" smtClean="0">
                        <a:solidFill>
                          <a:schemeClr val="tx1"/>
                        </a:solidFill>
                        <a:latin typeface="+mn-lt"/>
                        <a:ea typeface="+mn-ea"/>
                        <a:cs typeface="+mn-cs"/>
                      </a:endParaRPr>
                    </a:p>
                    <a:p>
                      <a:pPr algn="ctr"/>
                      <a:r>
                        <a:rPr lang="es-VE" sz="1800" b="1" dirty="0" smtClean="0"/>
                        <a:t>08/11/12</a:t>
                      </a:r>
                      <a:endParaRPr lang="es-VE" sz="1800" b="1"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buFont typeface="Wingdings" pitchFamily="2" charset="2"/>
                        <a:buChar char="§"/>
                      </a:pPr>
                      <a:r>
                        <a:rPr kumimoji="0" lang="es-VE" sz="1800" b="1" u="sng" kern="120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Inicio</a:t>
                      </a:r>
                      <a:r>
                        <a:rPr kumimoji="0" lang="es-ES" sz="1400" b="0" kern="1200" dirty="0" smtClean="0">
                          <a:solidFill>
                            <a:schemeClr val="tx1"/>
                          </a:solidFill>
                          <a:latin typeface="+mn-lt"/>
                          <a:ea typeface="+mn-ea"/>
                          <a:cs typeface="+mn-cs"/>
                        </a:rPr>
                        <a:t>: mostrar cajas y otros materiales.</a:t>
                      </a:r>
                      <a:endParaRPr kumimoji="0" lang="es-VE" sz="1400" b="0" kern="1200" dirty="0" smtClean="0">
                        <a:solidFill>
                          <a:schemeClr val="tx1"/>
                        </a:solidFill>
                        <a:latin typeface="+mn-lt"/>
                        <a:ea typeface="+mn-ea"/>
                        <a:cs typeface="+mn-cs"/>
                      </a:endParaRPr>
                    </a:p>
                    <a:p>
                      <a:pPr algn="just">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Desarrollo</a:t>
                      </a:r>
                      <a:r>
                        <a:rPr kumimoji="0" lang="es-ES" sz="1400" b="1" kern="1200" dirty="0" smtClean="0">
                          <a:solidFill>
                            <a:schemeClr val="tx1"/>
                          </a:solidFill>
                          <a:latin typeface="+mn-lt"/>
                          <a:ea typeface="+mn-ea"/>
                          <a:cs typeface="+mn-cs"/>
                        </a:rPr>
                        <a:t>: </a:t>
                      </a:r>
                      <a:r>
                        <a:rPr kumimoji="0" lang="es-ES" sz="1400" b="0" kern="1200" dirty="0" smtClean="0">
                          <a:solidFill>
                            <a:schemeClr val="tx1"/>
                          </a:solidFill>
                          <a:latin typeface="+mn-lt"/>
                          <a:ea typeface="+mn-ea"/>
                          <a:cs typeface="+mn-cs"/>
                        </a:rPr>
                        <a:t>construcción de un computador con el material mostrado</a:t>
                      </a:r>
                      <a:r>
                        <a:rPr kumimoji="0" lang="es-VE" sz="1400" b="0" kern="1200" baseline="0" dirty="0" smtClean="0">
                          <a:solidFill>
                            <a:schemeClr val="tx1"/>
                          </a:solidFill>
                          <a:latin typeface="+mn-lt"/>
                          <a:ea typeface="+mn-ea"/>
                          <a:cs typeface="+mn-cs"/>
                        </a:rPr>
                        <a:t> </a:t>
                      </a:r>
                    </a:p>
                    <a:p>
                      <a:pPr algn="just">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Cierre</a:t>
                      </a:r>
                      <a:r>
                        <a:rPr kumimoji="0" lang="es-ES" sz="1400" b="0" kern="1200" dirty="0" smtClean="0">
                          <a:solidFill>
                            <a:schemeClr val="tx1"/>
                          </a:solidFill>
                          <a:latin typeface="+mn-lt"/>
                          <a:ea typeface="+mn-ea"/>
                          <a:cs typeface="+mn-cs"/>
                        </a:rPr>
                        <a:t>: recuento y exposición de lo elaborado</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kumimoji="0" lang="es-ES" sz="1400" b="0" kern="1200" dirty="0" smtClean="0">
                          <a:solidFill>
                            <a:schemeClr val="tx1"/>
                          </a:solidFill>
                          <a:latin typeface="+mn-lt"/>
                          <a:ea typeface="+mn-ea"/>
                          <a:cs typeface="+mn-cs"/>
                        </a:rPr>
                        <a:t>Se</a:t>
                      </a:r>
                      <a:r>
                        <a:rPr kumimoji="0" lang="es-ES" sz="1400" b="0" kern="1200" baseline="0" dirty="0" smtClean="0">
                          <a:solidFill>
                            <a:schemeClr val="tx1"/>
                          </a:solidFill>
                          <a:latin typeface="+mn-lt"/>
                          <a:ea typeface="+mn-ea"/>
                          <a:cs typeface="+mn-cs"/>
                        </a:rPr>
                        <a:t> les colocara un video de los números</a:t>
                      </a:r>
                      <a:endParaRPr kumimoji="0" lang="es-VE" sz="1400" b="0" kern="1200" dirty="0" smtClean="0">
                        <a:solidFill>
                          <a:schemeClr val="tx1"/>
                        </a:solidFill>
                        <a:latin typeface="+mn-lt"/>
                        <a:ea typeface="+mn-ea"/>
                        <a:cs typeface="+mn-cs"/>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kumimoji="0" lang="es-VE" sz="1400" b="0" kern="1200" dirty="0" smtClean="0">
                          <a:solidFill>
                            <a:schemeClr val="tx1"/>
                          </a:solidFill>
                          <a:latin typeface="+mn-lt"/>
                          <a:ea typeface="+mn-ea"/>
                          <a:cs typeface="+mn-cs"/>
                        </a:rPr>
                        <a:t>Hoja</a:t>
                      </a:r>
                      <a:r>
                        <a:rPr kumimoji="0" lang="es-VE" sz="1400" b="0" kern="1200" baseline="0" dirty="0" smtClean="0">
                          <a:solidFill>
                            <a:schemeClr val="tx1"/>
                          </a:solidFill>
                          <a:latin typeface="+mn-lt"/>
                          <a:ea typeface="+mn-ea"/>
                          <a:cs typeface="+mn-cs"/>
                        </a:rPr>
                        <a:t> con silueta de un computador, TV, video, DVD</a:t>
                      </a:r>
                      <a:endParaRPr kumimoji="0" lang="es-VE" sz="1400" b="0" kern="1200" dirty="0" smtClean="0">
                        <a:solidFill>
                          <a:schemeClr val="tx1"/>
                        </a:solidFill>
                        <a:latin typeface="+mn-lt"/>
                        <a:ea typeface="+mn-ea"/>
                        <a:cs typeface="+mn-cs"/>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61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s-ES" sz="18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tx1"/>
                          </a:solidFill>
                          <a:latin typeface="+mn-lt"/>
                          <a:ea typeface="+mn-ea"/>
                          <a:cs typeface="+mn-cs"/>
                        </a:rPr>
                        <a:t>Viernes:</a:t>
                      </a:r>
                      <a:endParaRPr kumimoji="0" lang="es-VE" sz="1800" b="1" kern="1200" dirty="0" smtClean="0">
                        <a:solidFill>
                          <a:schemeClr val="tx1"/>
                        </a:solidFill>
                        <a:latin typeface="+mn-lt"/>
                        <a:ea typeface="+mn-ea"/>
                        <a:cs typeface="+mn-cs"/>
                      </a:endParaRPr>
                    </a:p>
                    <a:p>
                      <a:pPr algn="ctr"/>
                      <a:r>
                        <a:rPr lang="es-VE" sz="1800" b="1" dirty="0" smtClean="0"/>
                        <a:t>09/11/12</a:t>
                      </a:r>
                      <a:endParaRPr lang="es-VE" sz="1800" b="1" dirty="0"/>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buFont typeface="Wingdings" pitchFamily="2" charset="2"/>
                        <a:buChar char="§"/>
                      </a:pPr>
                      <a:r>
                        <a:rPr kumimoji="0" lang="es-ES" sz="1400" b="1" kern="1200" dirty="0" smtClean="0">
                          <a:solidFill>
                            <a:schemeClr val="tx1"/>
                          </a:solidFill>
                          <a:latin typeface="+mn-lt"/>
                          <a:ea typeface="+mn-ea"/>
                          <a:cs typeface="+mn-cs"/>
                        </a:rPr>
                        <a:t> I</a:t>
                      </a:r>
                      <a:r>
                        <a:rPr kumimoji="0" lang="es-ES" sz="1400" b="1" u="sng" kern="1200" dirty="0" smtClean="0">
                          <a:solidFill>
                            <a:schemeClr val="tx1"/>
                          </a:solidFill>
                          <a:latin typeface="+mn-lt"/>
                          <a:ea typeface="+mn-ea"/>
                          <a:cs typeface="+mn-cs"/>
                        </a:rPr>
                        <a:t>nicio</a:t>
                      </a:r>
                      <a:r>
                        <a:rPr kumimoji="0" lang="es-ES" sz="1400" b="0" kern="1200" dirty="0" smtClean="0">
                          <a:solidFill>
                            <a:schemeClr val="tx1"/>
                          </a:solidFill>
                          <a:latin typeface="+mn-lt"/>
                          <a:ea typeface="+mn-ea"/>
                          <a:cs typeface="+mn-cs"/>
                        </a:rPr>
                        <a:t>: dar a los niños y niñas dibujos alusivos al computador con unas figuras recortable.</a:t>
                      </a:r>
                      <a:endParaRPr kumimoji="0" lang="es-VE" sz="1400" b="0" kern="1200" dirty="0" smtClean="0">
                        <a:solidFill>
                          <a:schemeClr val="tx1"/>
                        </a:solidFill>
                        <a:latin typeface="+mn-lt"/>
                        <a:ea typeface="+mn-ea"/>
                        <a:cs typeface="+mn-cs"/>
                      </a:endParaRPr>
                    </a:p>
                    <a:p>
                      <a:pPr>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Desarroll</a:t>
                      </a:r>
                      <a:r>
                        <a:rPr kumimoji="0" lang="es-ES" sz="1400" b="1" kern="1200" dirty="0" smtClean="0">
                          <a:solidFill>
                            <a:schemeClr val="tx1"/>
                          </a:solidFill>
                          <a:latin typeface="+mn-lt"/>
                          <a:ea typeface="+mn-ea"/>
                          <a:cs typeface="+mn-cs"/>
                        </a:rPr>
                        <a:t>o</a:t>
                      </a:r>
                      <a:r>
                        <a:rPr kumimoji="0" lang="es-ES" sz="1400" b="0" kern="1200" dirty="0" smtClean="0">
                          <a:solidFill>
                            <a:schemeClr val="tx1"/>
                          </a:solidFill>
                          <a:latin typeface="+mn-lt"/>
                          <a:ea typeface="+mn-ea"/>
                          <a:cs typeface="+mn-cs"/>
                        </a:rPr>
                        <a:t>: recortar y pegar las figuras dada formando un computador </a:t>
                      </a:r>
                      <a:endParaRPr kumimoji="0" lang="es-VE" sz="1400" b="0" kern="1200" dirty="0" smtClean="0">
                        <a:solidFill>
                          <a:schemeClr val="tx1"/>
                        </a:solidFill>
                        <a:latin typeface="+mn-lt"/>
                        <a:ea typeface="+mn-ea"/>
                        <a:cs typeface="+mn-cs"/>
                      </a:endParaRPr>
                    </a:p>
                    <a:p>
                      <a:pPr>
                        <a:lnSpc>
                          <a:spcPct val="100000"/>
                        </a:lnSpc>
                        <a:buFont typeface="Wingdings" pitchFamily="2" charset="2"/>
                        <a:buChar char="§"/>
                      </a:pPr>
                      <a:r>
                        <a:rPr kumimoji="0" lang="es-VE" sz="1400" b="0" u="sng" kern="1200" baseline="0" dirty="0" smtClean="0">
                          <a:solidFill>
                            <a:schemeClr val="tx1"/>
                          </a:solidFill>
                          <a:latin typeface="+mn-lt"/>
                          <a:ea typeface="+mn-ea"/>
                          <a:cs typeface="+mn-cs"/>
                        </a:rPr>
                        <a:t> </a:t>
                      </a:r>
                      <a:r>
                        <a:rPr kumimoji="0" lang="es-ES" sz="1400" b="1" u="sng" kern="1200" dirty="0" smtClean="0">
                          <a:solidFill>
                            <a:schemeClr val="tx1"/>
                          </a:solidFill>
                          <a:latin typeface="+mn-lt"/>
                          <a:ea typeface="+mn-ea"/>
                          <a:cs typeface="+mn-cs"/>
                        </a:rPr>
                        <a:t>Cierre</a:t>
                      </a:r>
                      <a:r>
                        <a:rPr kumimoji="0" lang="es-ES" sz="1400" b="0" kern="1200" dirty="0" smtClean="0">
                          <a:solidFill>
                            <a:schemeClr val="tx1"/>
                          </a:solidFill>
                          <a:latin typeface="+mn-lt"/>
                          <a:ea typeface="+mn-ea"/>
                          <a:cs typeface="+mn-cs"/>
                        </a:rPr>
                        <a:t>: recuento y exhibición</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kumimoji="0" lang="es-ES" sz="1400" b="0" kern="1200" dirty="0" smtClean="0">
                          <a:solidFill>
                            <a:schemeClr val="tx1"/>
                          </a:solidFill>
                          <a:latin typeface="+mn-lt"/>
                          <a:ea typeface="+mn-ea"/>
                          <a:cs typeface="+mn-cs"/>
                        </a:rPr>
                        <a:t>Realizar una dramatización imitando algunos roles donde se utilice el computador.</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kumimoji="0" lang="es-VE" sz="1400" b="0" kern="1200" dirty="0" smtClean="0">
                          <a:solidFill>
                            <a:schemeClr val="tx1"/>
                          </a:solidFill>
                          <a:latin typeface="+mn-lt"/>
                          <a:ea typeface="+mn-ea"/>
                          <a:cs typeface="+mn-cs"/>
                        </a:rPr>
                        <a:t>Hoja alusiva</a:t>
                      </a:r>
                      <a:r>
                        <a:rPr kumimoji="0" lang="es-VE" sz="1400" b="0" kern="1200" baseline="0" dirty="0" smtClean="0">
                          <a:solidFill>
                            <a:schemeClr val="tx1"/>
                          </a:solidFill>
                          <a:latin typeface="+mn-lt"/>
                          <a:ea typeface="+mn-ea"/>
                          <a:cs typeface="+mn-cs"/>
                        </a:rPr>
                        <a:t> con un computador, pega  tijera. computador</a:t>
                      </a:r>
                      <a:endParaRPr kumimoji="0" lang="es-VE" sz="1400" b="0" kern="1200" dirty="0" smtClean="0">
                        <a:solidFill>
                          <a:schemeClr val="tx1"/>
                        </a:solidFill>
                        <a:latin typeface="+mn-lt"/>
                        <a:ea typeface="+mn-ea"/>
                        <a:cs typeface="+mn-cs"/>
                      </a:endParaRPr>
                    </a:p>
                  </a:txBody>
                  <a:tcPr marL="91446" marR="9144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344" name="4 Imagen" descr="imagesCAWS53J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869160"/>
            <a:ext cx="16922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37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3344"/>
                                        </p:tgtEl>
                                        <p:attrNameLst>
                                          <p:attrName>style.visibility</p:attrName>
                                        </p:attrNameLst>
                                      </p:cBhvr>
                                      <p:to>
                                        <p:strVal val="visible"/>
                                      </p:to>
                                    </p:set>
                                    <p:animEffect transition="in" filter="diamond(in)">
                                      <p:cBhvr>
                                        <p:cTn id="11" dur="2000"/>
                                        <p:tgtEl>
                                          <p:spTgt spid="1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Significa la planeación y organización de todas las tareas y actividades necesarias para alcanzar una meta en específico. </a:t>
            </a:r>
            <a:endParaRPr lang="es-MX" dirty="0"/>
          </a:p>
        </p:txBody>
      </p:sp>
      <p:sp>
        <p:nvSpPr>
          <p:cNvPr id="3" name="2 Título"/>
          <p:cNvSpPr>
            <a:spLocks noGrp="1"/>
          </p:cNvSpPr>
          <p:nvPr>
            <p:ph type="title"/>
          </p:nvPr>
        </p:nvSpPr>
        <p:spPr/>
        <p:txBody>
          <a:bodyPr/>
          <a:lstStyle/>
          <a:p>
            <a:pPr algn="ctr"/>
            <a:r>
              <a:rPr lang="es-MX" dirty="0" smtClean="0"/>
              <a:t>Proyecto</a:t>
            </a:r>
            <a:endParaRPr lang="es-MX" dirty="0"/>
          </a:p>
        </p:txBody>
      </p:sp>
      <p:pic>
        <p:nvPicPr>
          <p:cNvPr id="1026" name="Picture 2" descr="http://www.eoi.es/blogs/mintecon/files/2013/12/pro-2.jpg"/>
          <p:cNvPicPr>
            <a:picLocks noChangeAspect="1" noChangeArrowheads="1"/>
          </p:cNvPicPr>
          <p:nvPr/>
        </p:nvPicPr>
        <p:blipFill>
          <a:blip r:embed="rId2" cstate="print"/>
          <a:srcRect/>
          <a:stretch>
            <a:fillRect/>
          </a:stretch>
        </p:blipFill>
        <p:spPr bwMode="auto">
          <a:xfrm>
            <a:off x="2771800" y="2996952"/>
            <a:ext cx="3635499" cy="33823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Es una disciplina para afirmar cómo llevar a cabo un proyecto en un plazo determinado, por lo general con etapas definidas, y con recursos designados.</a:t>
            </a:r>
            <a:endParaRPr lang="es-MX" dirty="0"/>
          </a:p>
        </p:txBody>
      </p:sp>
      <p:sp>
        <p:nvSpPr>
          <p:cNvPr id="3" name="2 Título"/>
          <p:cNvSpPr>
            <a:spLocks noGrp="1"/>
          </p:cNvSpPr>
          <p:nvPr>
            <p:ph type="title"/>
          </p:nvPr>
        </p:nvSpPr>
        <p:spPr/>
        <p:txBody>
          <a:bodyPr/>
          <a:lstStyle/>
          <a:p>
            <a:pPr algn="ctr"/>
            <a:r>
              <a:rPr lang="es-MX" dirty="0" smtClean="0"/>
              <a:t>Planificación de proyectos </a:t>
            </a:r>
            <a:endParaRPr lang="es-MX" dirty="0"/>
          </a:p>
        </p:txBody>
      </p:sp>
      <p:pic>
        <p:nvPicPr>
          <p:cNvPr id="33794" name="Picture 2" descr="http://definicion.de/wp-content/uploads/2008/04/proyecto.png"/>
          <p:cNvPicPr>
            <a:picLocks noChangeAspect="1" noChangeArrowheads="1"/>
          </p:cNvPicPr>
          <p:nvPr/>
        </p:nvPicPr>
        <p:blipFill>
          <a:blip r:embed="rId2" cstate="print"/>
          <a:srcRect/>
          <a:stretch>
            <a:fillRect/>
          </a:stretch>
        </p:blipFill>
        <p:spPr bwMode="auto">
          <a:xfrm>
            <a:off x="3635896" y="3356992"/>
            <a:ext cx="3971089" cy="29249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700808"/>
            <a:ext cx="5436096" cy="4392488"/>
          </a:xfrm>
        </p:spPr>
        <p:txBody>
          <a:bodyPr>
            <a:normAutofit fontScale="85000" lnSpcReduction="20000"/>
          </a:bodyPr>
          <a:lstStyle/>
          <a:p>
            <a:pPr algn="just"/>
            <a:r>
              <a:rPr lang="es-MX" dirty="0" smtClean="0"/>
              <a:t>Diseñar un proyecto educativo significa planear un proceso para alcanzar una meta educativa, objetivos de aprendizaje. Esto implica desde la selección del problema surgido en un contexto educativo particular, su tratamiento hasta la presentación del informe. </a:t>
            </a:r>
            <a:r>
              <a:rPr lang="es-MX" b="1" dirty="0" smtClean="0"/>
              <a:t>En otros términos, corresponde la realización de varias etapas interrelacionadas de concepción, </a:t>
            </a:r>
            <a:r>
              <a:rPr lang="es-MX" b="1" dirty="0" smtClean="0"/>
              <a:t>planteamiento</a:t>
            </a:r>
            <a:r>
              <a:rPr lang="es-MX" b="1" dirty="0" smtClean="0"/>
              <a:t>, formulación de acciones, implementación y evaluación.</a:t>
            </a:r>
            <a:endParaRPr lang="es-MX" b="1" dirty="0"/>
          </a:p>
        </p:txBody>
      </p:sp>
      <p:sp>
        <p:nvSpPr>
          <p:cNvPr id="3" name="2 Título"/>
          <p:cNvSpPr>
            <a:spLocks noGrp="1"/>
          </p:cNvSpPr>
          <p:nvPr>
            <p:ph type="title"/>
          </p:nvPr>
        </p:nvSpPr>
        <p:spPr/>
        <p:txBody>
          <a:bodyPr/>
          <a:lstStyle/>
          <a:p>
            <a:pPr algn="ctr"/>
            <a:r>
              <a:rPr lang="es-MX" dirty="0" smtClean="0"/>
              <a:t>Diseño de proyectos</a:t>
            </a:r>
            <a:endParaRPr lang="es-MX" dirty="0"/>
          </a:p>
        </p:txBody>
      </p:sp>
      <p:pic>
        <p:nvPicPr>
          <p:cNvPr id="27650" name="Picture 2" descr="http://2.bp.blogspot.com/-KgkUackBMRw/UpKtb6Q7sVI/AAAAAAAAAOk/HTFTjEjFqt8/s1600/dise%C3%B1o+de+Proyectos+2.png"/>
          <p:cNvPicPr>
            <a:picLocks noChangeAspect="1" noChangeArrowheads="1"/>
          </p:cNvPicPr>
          <p:nvPr/>
        </p:nvPicPr>
        <p:blipFill>
          <a:blip r:embed="rId2" cstate="print"/>
          <a:srcRect/>
          <a:stretch>
            <a:fillRect/>
          </a:stretch>
        </p:blipFill>
        <p:spPr bwMode="auto">
          <a:xfrm>
            <a:off x="5508104" y="2564904"/>
            <a:ext cx="3390900" cy="22098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457200" y="1844824"/>
            <a:ext cx="8229600" cy="4525963"/>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just"/>
            <a:r>
              <a:rPr lang="es-MX" dirty="0" smtClean="0"/>
              <a:t>Es una estrategia para que los alumnos aprendan.</a:t>
            </a:r>
            <a:endParaRPr lang="es-MX" dirty="0"/>
          </a:p>
        </p:txBody>
      </p:sp>
      <p:sp>
        <p:nvSpPr>
          <p:cNvPr id="5" name="2 Título"/>
          <p:cNvSpPr txBox="1">
            <a:spLocks/>
          </p:cNvSpPr>
          <p:nvPr/>
        </p:nvSpPr>
        <p:spPr>
          <a:xfrm>
            <a:off x="457200" y="274638"/>
            <a:ext cx="8229600" cy="114300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dirty="0" smtClean="0"/>
              <a:t>Aprendizaje por proyectos </a:t>
            </a:r>
            <a:endParaRPr lang="es-MX" dirty="0"/>
          </a:p>
        </p:txBody>
      </p:sp>
      <p:pic>
        <p:nvPicPr>
          <p:cNvPr id="1026" name="Picture 2" descr="Resultado de imagen para proyectos de aprendizaje con integración de las 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985953"/>
            <a:ext cx="2818656" cy="185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6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r>
              <a:rPr lang="es-MX" dirty="0" smtClean="0"/>
              <a:t>Surge de una </a:t>
            </a:r>
            <a:r>
              <a:rPr lang="es-MX" b="1" dirty="0" smtClean="0"/>
              <a:t>necesidad identificada en el contexto educativo</a:t>
            </a:r>
            <a:r>
              <a:rPr lang="es-MX" dirty="0" smtClean="0"/>
              <a:t>, de los intereses personales o del grupo y/o de los objetivos de aprendizaje enmarcados por el docente.</a:t>
            </a:r>
          </a:p>
          <a:p>
            <a:pPr algn="just"/>
            <a:r>
              <a:rPr lang="es-MX" b="1" dirty="0" smtClean="0"/>
              <a:t>Implica una reflexión </a:t>
            </a:r>
            <a:r>
              <a:rPr lang="es-MX" dirty="0" smtClean="0"/>
              <a:t>en la cual se confrontan, por una parte, las necesidades y, por otra, los medios para satisfacerlas.</a:t>
            </a:r>
          </a:p>
          <a:p>
            <a:pPr algn="just"/>
            <a:r>
              <a:rPr lang="es-MX" dirty="0" smtClean="0"/>
              <a:t>Durante su formulación, se explicita </a:t>
            </a:r>
            <a:r>
              <a:rPr lang="es-MX" b="1" dirty="0" smtClean="0"/>
              <a:t>el problema a resolver, los objetivos del proyecto, las necesidades y los recursos disponibles, se distribuyen responsabilidades y se definen los plazos para cada actividad.</a:t>
            </a:r>
          </a:p>
          <a:p>
            <a:endParaRPr lang="es-MX" dirty="0"/>
          </a:p>
        </p:txBody>
      </p:sp>
      <p:sp>
        <p:nvSpPr>
          <p:cNvPr id="3" name="2 Título"/>
          <p:cNvSpPr>
            <a:spLocks noGrp="1"/>
          </p:cNvSpPr>
          <p:nvPr>
            <p:ph type="title"/>
          </p:nvPr>
        </p:nvSpPr>
        <p:spPr/>
        <p:txBody>
          <a:bodyPr/>
          <a:lstStyle/>
          <a:p>
            <a:pPr algn="ctr"/>
            <a:r>
              <a:rPr lang="es-MX" dirty="0" smtClean="0"/>
              <a:t>Características de un proyecto</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88640"/>
            <a:ext cx="8229600" cy="4525963"/>
          </a:xfrm>
        </p:spPr>
        <p:txBody>
          <a:bodyPr>
            <a:normAutofit lnSpcReduction="10000"/>
          </a:bodyPr>
          <a:lstStyle/>
          <a:p>
            <a:pPr algn="just"/>
            <a:r>
              <a:rPr lang="es-MX" dirty="0" smtClean="0"/>
              <a:t>El proyecto, al ser grupal, </a:t>
            </a:r>
            <a:r>
              <a:rPr lang="es-MX" b="1" dirty="0" smtClean="0"/>
              <a:t>requiere del compromiso de cada uno de los miembros involucrados</a:t>
            </a:r>
            <a:r>
              <a:rPr lang="es-MX" dirty="0" smtClean="0"/>
              <a:t> y de la organización conjunta de las actividades a realizar.</a:t>
            </a:r>
          </a:p>
          <a:p>
            <a:pPr algn="just"/>
            <a:r>
              <a:rPr lang="es-MX" dirty="0" smtClean="0"/>
              <a:t>El proyecto debe </a:t>
            </a:r>
            <a:r>
              <a:rPr lang="es-MX" b="1" dirty="0" smtClean="0"/>
              <a:t>ser evaluado en forma permanente, confrontando el trabajo realizado con el proyectado y analizando también el proceso de realización</a:t>
            </a:r>
            <a:r>
              <a:rPr lang="es-MX" dirty="0" smtClean="0"/>
              <a:t>. También debe ser analizado el resultado final de él, en términos del </a:t>
            </a:r>
            <a:r>
              <a:rPr lang="es-MX" b="1" dirty="0" smtClean="0"/>
              <a:t>impacto que este significó para su comunidad educativa.</a:t>
            </a:r>
          </a:p>
          <a:p>
            <a:endParaRPr lang="es-MX" dirty="0"/>
          </a:p>
        </p:txBody>
      </p:sp>
      <p:pic>
        <p:nvPicPr>
          <p:cNvPr id="29698" name="Picture 2" descr="http://www.nuriarojo.com/wp-content/uploads/2012/09/Fotolia_41021439_S.jpg"/>
          <p:cNvPicPr>
            <a:picLocks noChangeAspect="1" noChangeArrowheads="1"/>
          </p:cNvPicPr>
          <p:nvPr/>
        </p:nvPicPr>
        <p:blipFill>
          <a:blip r:embed="rId2" cstate="print"/>
          <a:srcRect/>
          <a:stretch>
            <a:fillRect/>
          </a:stretch>
        </p:blipFill>
        <p:spPr bwMode="auto">
          <a:xfrm>
            <a:off x="3419872" y="4365104"/>
            <a:ext cx="3491061" cy="24928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323528" y="188640"/>
            <a:ext cx="8424936" cy="4985980"/>
          </a:xfrm>
          <a:prstGeom prst="rect">
            <a:avLst/>
          </a:prstGeom>
          <a:noFill/>
          <a:ln w="9525">
            <a:noFill/>
            <a:miter lim="800000"/>
            <a:headEnd/>
            <a:tailEnd/>
          </a:ln>
        </p:spPr>
        <p:txBody>
          <a:bodyPr wrap="square">
            <a:spAutoFit/>
          </a:bodyPr>
          <a:lstStyle/>
          <a:p>
            <a:pPr algn="just">
              <a:buFontTx/>
              <a:buBlip>
                <a:blip r:embed="rId2"/>
              </a:buBlip>
              <a:defRPr/>
            </a:pPr>
            <a:r>
              <a:rPr lang="es-VE" sz="1600" b="1" dirty="0">
                <a:latin typeface="+mn-lt"/>
                <a:cs typeface="+mn-cs"/>
              </a:rPr>
              <a:t>Favorecer el aprendizaje </a:t>
            </a:r>
            <a:r>
              <a:rPr lang="es-VE" sz="1600" dirty="0">
                <a:latin typeface="+mn-lt"/>
                <a:cs typeface="+mn-cs"/>
              </a:rPr>
              <a:t>de los alumnos como principal </a:t>
            </a:r>
            <a:r>
              <a:rPr lang="es-VE" sz="1600" dirty="0" smtClean="0">
                <a:latin typeface="+mn-lt"/>
                <a:cs typeface="+mn-cs"/>
              </a:rPr>
              <a:t>objetivo, los hace </a:t>
            </a:r>
            <a:r>
              <a:rPr lang="es-VE" sz="1600" b="1" dirty="0" smtClean="0">
                <a:latin typeface="+mn-lt"/>
                <a:cs typeface="+mn-cs"/>
              </a:rPr>
              <a:t>investigar, descubrir, colaborar, y lograr experiencias nuevas </a:t>
            </a:r>
            <a:endParaRPr lang="es-VE" sz="1600" b="1" dirty="0">
              <a:latin typeface="+mn-lt"/>
              <a:cs typeface="+mn-cs"/>
            </a:endParaRPr>
          </a:p>
          <a:p>
            <a:pPr algn="just">
              <a:defRPr/>
            </a:pPr>
            <a:endParaRPr lang="es-VE" sz="1600" dirty="0">
              <a:latin typeface="+mn-lt"/>
              <a:cs typeface="+mn-cs"/>
            </a:endParaRPr>
          </a:p>
          <a:p>
            <a:pPr algn="just">
              <a:buFontTx/>
              <a:buBlip>
                <a:blip r:embed="rId2"/>
              </a:buBlip>
              <a:defRPr/>
            </a:pPr>
            <a:r>
              <a:rPr lang="es-VE" sz="1600" dirty="0">
                <a:latin typeface="+mn-lt"/>
                <a:cs typeface="+mn-cs"/>
              </a:rPr>
              <a:t>Estar predispuesto a la </a:t>
            </a:r>
            <a:r>
              <a:rPr lang="es-VE" sz="1600" b="1" dirty="0">
                <a:latin typeface="+mn-lt"/>
                <a:cs typeface="+mn-cs"/>
              </a:rPr>
              <a:t>innovación</a:t>
            </a:r>
            <a:r>
              <a:rPr lang="es-VE" sz="1600" dirty="0">
                <a:latin typeface="+mn-lt"/>
                <a:cs typeface="+mn-cs"/>
              </a:rPr>
              <a:t> .</a:t>
            </a:r>
          </a:p>
          <a:p>
            <a:pPr algn="just">
              <a:defRPr/>
            </a:pPr>
            <a:endParaRPr lang="es-VE" sz="1600" dirty="0">
              <a:latin typeface="+mn-lt"/>
              <a:cs typeface="+mn-cs"/>
            </a:endParaRPr>
          </a:p>
          <a:p>
            <a:pPr algn="just">
              <a:buFontTx/>
              <a:buBlip>
                <a:blip r:embed="rId2"/>
              </a:buBlip>
              <a:defRPr/>
            </a:pPr>
            <a:r>
              <a:rPr lang="es-VE" sz="1600" dirty="0">
                <a:latin typeface="+mn-lt"/>
                <a:cs typeface="+mn-cs"/>
              </a:rPr>
              <a:t>Poseer una </a:t>
            </a:r>
            <a:r>
              <a:rPr lang="es-VE" sz="1600" b="1" dirty="0">
                <a:latin typeface="+mn-lt"/>
                <a:cs typeface="+mn-cs"/>
              </a:rPr>
              <a:t>actitud positiva </a:t>
            </a:r>
            <a:r>
              <a:rPr lang="es-VE" sz="1600" dirty="0">
                <a:latin typeface="+mn-lt"/>
                <a:cs typeface="+mn-cs"/>
              </a:rPr>
              <a:t>ante la integración de nuevos medios tecnológicos en el  proceso de enseñanza-Aprendizaje.</a:t>
            </a:r>
          </a:p>
          <a:p>
            <a:pPr algn="just">
              <a:defRPr/>
            </a:pPr>
            <a:endParaRPr lang="es-VE" sz="1600" dirty="0">
              <a:latin typeface="+mn-lt"/>
              <a:cs typeface="+mn-cs"/>
            </a:endParaRPr>
          </a:p>
          <a:p>
            <a:pPr algn="just">
              <a:buFontTx/>
              <a:buBlip>
                <a:blip r:embed="rId2"/>
              </a:buBlip>
              <a:defRPr/>
            </a:pPr>
            <a:r>
              <a:rPr lang="es-VE" sz="1600" b="1" dirty="0">
                <a:latin typeface="+mn-lt"/>
                <a:cs typeface="+mn-cs"/>
              </a:rPr>
              <a:t>Integrar los medios tecnológicos </a:t>
            </a:r>
            <a:r>
              <a:rPr lang="es-VE" sz="1600" dirty="0">
                <a:latin typeface="+mn-lt"/>
                <a:cs typeface="+mn-cs"/>
              </a:rPr>
              <a:t>como un elemento mas del diseño curricular </a:t>
            </a:r>
          </a:p>
          <a:p>
            <a:pPr algn="just">
              <a:defRPr/>
            </a:pPr>
            <a:endParaRPr lang="es-VE" sz="1600" dirty="0">
              <a:latin typeface="+mn-lt"/>
              <a:cs typeface="+mn-cs"/>
            </a:endParaRPr>
          </a:p>
          <a:p>
            <a:pPr algn="just">
              <a:buFontTx/>
              <a:buBlip>
                <a:blip r:embed="rId2"/>
              </a:buBlip>
              <a:defRPr/>
            </a:pPr>
            <a:r>
              <a:rPr lang="es-VE" sz="1600" dirty="0" smtClean="0">
                <a:latin typeface="+mn-lt"/>
                <a:cs typeface="+mn-cs"/>
              </a:rPr>
              <a:t>Es </a:t>
            </a:r>
            <a:r>
              <a:rPr lang="es-VE" sz="1600" b="1" dirty="0" smtClean="0">
                <a:latin typeface="+mn-lt"/>
                <a:cs typeface="+mn-cs"/>
              </a:rPr>
              <a:t>autónomo </a:t>
            </a:r>
            <a:endParaRPr lang="es-VE" sz="1600" b="1" dirty="0">
              <a:latin typeface="+mn-lt"/>
              <a:cs typeface="+mn-cs"/>
            </a:endParaRPr>
          </a:p>
          <a:p>
            <a:pPr algn="just">
              <a:defRPr/>
            </a:pPr>
            <a:endParaRPr lang="es-VE" sz="1600" dirty="0">
              <a:latin typeface="+mn-lt"/>
              <a:cs typeface="+mn-cs"/>
            </a:endParaRPr>
          </a:p>
          <a:p>
            <a:pPr algn="just">
              <a:buFontTx/>
              <a:buBlip>
                <a:blip r:embed="rId2"/>
              </a:buBlip>
              <a:defRPr/>
            </a:pPr>
            <a:r>
              <a:rPr lang="es-VE" sz="1600" dirty="0">
                <a:latin typeface="+mn-lt"/>
                <a:cs typeface="+mn-cs"/>
              </a:rPr>
              <a:t>Aprovechar el valor de  comunicación de los medios para  favorecer  la  </a:t>
            </a:r>
            <a:r>
              <a:rPr lang="es-VE" sz="1600" b="1" dirty="0">
                <a:latin typeface="+mn-lt"/>
                <a:cs typeface="+mn-cs"/>
              </a:rPr>
              <a:t>transmisión de información</a:t>
            </a:r>
          </a:p>
          <a:p>
            <a:pPr algn="just">
              <a:buFontTx/>
              <a:buBlip>
                <a:blip r:embed="rId2"/>
              </a:buBlip>
              <a:defRPr/>
            </a:pPr>
            <a:endParaRPr lang="es-VE" sz="1600" dirty="0">
              <a:latin typeface="+mn-lt"/>
              <a:cs typeface="+mn-cs"/>
            </a:endParaRPr>
          </a:p>
          <a:p>
            <a:pPr algn="just">
              <a:buFontTx/>
              <a:buBlip>
                <a:blip r:embed="rId2"/>
              </a:buBlip>
              <a:defRPr/>
            </a:pPr>
            <a:r>
              <a:rPr lang="es-VE" sz="1600" dirty="0">
                <a:latin typeface="+mn-lt"/>
                <a:cs typeface="+mn-cs"/>
              </a:rPr>
              <a:t> Adoptar una </a:t>
            </a:r>
            <a:r>
              <a:rPr lang="es-VE" sz="1600" b="1" dirty="0">
                <a:latin typeface="+mn-lt"/>
                <a:cs typeface="+mn-cs"/>
              </a:rPr>
              <a:t>postura critica, de </a:t>
            </a:r>
            <a:r>
              <a:rPr lang="es-VE" sz="1600" b="1" dirty="0" smtClean="0">
                <a:latin typeface="+mn-lt"/>
                <a:cs typeface="+mn-cs"/>
              </a:rPr>
              <a:t>análisis, reflexión  </a:t>
            </a:r>
            <a:r>
              <a:rPr lang="es-VE" sz="1600" b="1" dirty="0">
                <a:latin typeface="+mn-lt"/>
                <a:cs typeface="+mn-cs"/>
              </a:rPr>
              <a:t>y de adaptación </a:t>
            </a:r>
            <a:r>
              <a:rPr lang="es-VE" sz="1600" dirty="0">
                <a:latin typeface="+mn-lt"/>
                <a:cs typeface="+mn-cs"/>
              </a:rPr>
              <a:t>al contexto escolar de los medios de comunicación.</a:t>
            </a:r>
          </a:p>
          <a:p>
            <a:pPr algn="just">
              <a:defRPr/>
            </a:pPr>
            <a:endParaRPr lang="es-VE" sz="1600" dirty="0">
              <a:latin typeface="+mn-lt"/>
              <a:cs typeface="+mn-cs"/>
            </a:endParaRPr>
          </a:p>
          <a:p>
            <a:pPr algn="just">
              <a:buFontTx/>
              <a:buBlip>
                <a:blip r:embed="rId2"/>
              </a:buBlip>
              <a:defRPr/>
            </a:pPr>
            <a:r>
              <a:rPr lang="es-VE" sz="1600" dirty="0">
                <a:latin typeface="+mn-lt"/>
                <a:cs typeface="+mn-cs"/>
              </a:rPr>
              <a:t>Valorar la tecnología por encima de la </a:t>
            </a:r>
            <a:r>
              <a:rPr lang="es-VE" sz="1600" dirty="0">
                <a:latin typeface="+mn-lt"/>
                <a:cs typeface="+mn-cs"/>
              </a:rPr>
              <a:t>técnica</a:t>
            </a:r>
            <a:r>
              <a:rPr lang="es-VE" sz="1400" dirty="0">
                <a:latin typeface="Arial" charset="0"/>
                <a:cs typeface="Arial" charset="0"/>
              </a:rPr>
              <a:t/>
            </a:r>
            <a:br>
              <a:rPr lang="es-VE" sz="1400" dirty="0">
                <a:latin typeface="Arial" charset="0"/>
                <a:cs typeface="Arial" charset="0"/>
              </a:rPr>
            </a:br>
            <a:r>
              <a:rPr lang="es-VE" sz="1400" dirty="0">
                <a:latin typeface="Arial" charset="0"/>
                <a:cs typeface="Arial" charset="0"/>
              </a:rPr>
              <a:t> </a:t>
            </a:r>
            <a:endParaRPr lang="es-VE" dirty="0">
              <a:latin typeface="Arial" charset="0"/>
              <a:cs typeface="Arial" charset="0"/>
            </a:endParaRPr>
          </a:p>
        </p:txBody>
      </p:sp>
      <p:sp>
        <p:nvSpPr>
          <p:cNvPr id="5" name="4 CuadroTexto"/>
          <p:cNvSpPr txBox="1"/>
          <p:nvPr/>
        </p:nvSpPr>
        <p:spPr>
          <a:xfrm>
            <a:off x="335521" y="5949280"/>
            <a:ext cx="3528392" cy="707886"/>
          </a:xfrm>
          <a:prstGeom prst="rect">
            <a:avLst/>
          </a:prstGeom>
          <a:noFill/>
        </p:spPr>
        <p:txBody>
          <a:bodyPr wrap="square" rtlCol="0">
            <a:spAutoFit/>
          </a:bodyPr>
          <a:lstStyle/>
          <a:p>
            <a:r>
              <a:rPr lang="es-MX" sz="4000" b="1" dirty="0" smtClean="0"/>
              <a:t>EL ALUMNO </a:t>
            </a:r>
            <a:endParaRPr lang="es-MX" sz="4000" b="1" dirty="0"/>
          </a:p>
        </p:txBody>
      </p:sp>
    </p:spTree>
    <p:extLst>
      <p:ext uri="{BB962C8B-B14F-4D97-AF65-F5344CB8AC3E}">
        <p14:creationId xmlns:p14="http://schemas.microsoft.com/office/powerpoint/2010/main" val="20958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wipe(left)">
                                      <p:cBhvr>
                                        <p:cTn id="23" dur="500"/>
                                        <p:tgtEl>
                                          <p:spTgt spid="4">
                                            <p:txEl>
                                              <p:pRg st="8" end="8"/>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wipe(left)">
                                      <p:cBhvr>
                                        <p:cTn id="27" dur="500"/>
                                        <p:tgtEl>
                                          <p:spTgt spid="4">
                                            <p:txEl>
                                              <p:pRg st="10" end="1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wipe(left)">
                                      <p:cBhvr>
                                        <p:cTn id="31" dur="500"/>
                                        <p:tgtEl>
                                          <p:spTgt spid="4">
                                            <p:txEl>
                                              <p:pRg st="12" end="12"/>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Effect transition="in" filter="wipe(left)">
                                      <p:cBhvr>
                                        <p:cTn id="3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528959" y="731738"/>
            <a:ext cx="8291513" cy="5289550"/>
          </a:xfrm>
          <a:prstGeom prst="rect">
            <a:avLst/>
          </a:prstGeom>
        </p:spPr>
        <p:txBody>
          <a:bodyPr>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 typeface="Wingdings 3"/>
              <a:buNone/>
            </a:pPr>
            <a:r>
              <a:rPr lang="es-MX" dirty="0" smtClean="0"/>
              <a:t>Pero, ¿qué aportan las TIC al aprendizaje por proyectos?</a:t>
            </a:r>
          </a:p>
          <a:p>
            <a:pPr marL="0" indent="0">
              <a:buFont typeface="Wingdings 3"/>
              <a:buNone/>
            </a:pPr>
            <a:endParaRPr lang="es-MX" dirty="0"/>
          </a:p>
          <a:p>
            <a:pPr marL="0" indent="0">
              <a:buFont typeface="Wingdings 3"/>
              <a:buNone/>
            </a:pPr>
            <a:r>
              <a:rPr lang="es-MX" dirty="0" smtClean="0"/>
              <a:t> En principio podríamos indicar los siguientes elementos:</a:t>
            </a:r>
          </a:p>
          <a:p>
            <a:r>
              <a:rPr lang="es-MX" b="1" dirty="0" smtClean="0"/>
              <a:t>Facilitan la comunicación </a:t>
            </a:r>
            <a:r>
              <a:rPr lang="es-MX" dirty="0" smtClean="0"/>
              <a:t>con los compañeros, la comunidad educativa, personas de otros países y en situaciones muy distintas a las nuestras, facilitando romper barreras geográficas, de idiomas, etc.</a:t>
            </a:r>
          </a:p>
          <a:p>
            <a:r>
              <a:rPr lang="es-MX" dirty="0" smtClean="0"/>
              <a:t>Permiten la </a:t>
            </a:r>
            <a:r>
              <a:rPr lang="es-MX" b="1" dirty="0" smtClean="0"/>
              <a:t>creación de redes y entornos</a:t>
            </a:r>
            <a:r>
              <a:rPr lang="es-MX" dirty="0" smtClean="0"/>
              <a:t> personales de </a:t>
            </a:r>
            <a:r>
              <a:rPr lang="es-MX" b="1" dirty="0" smtClean="0"/>
              <a:t>aprendizaje</a:t>
            </a:r>
            <a:r>
              <a:rPr lang="es-MX" dirty="0" smtClean="0"/>
              <a:t>.</a:t>
            </a:r>
          </a:p>
          <a:p>
            <a:r>
              <a:rPr lang="es-MX" b="1" dirty="0" smtClean="0"/>
              <a:t>Facilitan</a:t>
            </a:r>
            <a:r>
              <a:rPr lang="es-MX" dirty="0" smtClean="0"/>
              <a:t> el acceso </a:t>
            </a:r>
            <a:r>
              <a:rPr lang="es-MX" b="1" dirty="0" smtClean="0"/>
              <a:t>a la información </a:t>
            </a:r>
            <a:r>
              <a:rPr lang="es-MX" dirty="0" smtClean="0"/>
              <a:t>y a una amplia gama de </a:t>
            </a:r>
            <a:r>
              <a:rPr lang="es-MX" b="1" dirty="0" smtClean="0"/>
              <a:t>recursos.</a:t>
            </a:r>
          </a:p>
          <a:p>
            <a:r>
              <a:rPr lang="es-MX" dirty="0" smtClean="0"/>
              <a:t>Ofrecen gran variedad de </a:t>
            </a:r>
            <a:r>
              <a:rPr lang="es-MX" b="1" dirty="0" smtClean="0"/>
              <a:t>experiencias de aprendizaje</a:t>
            </a:r>
            <a:r>
              <a:rPr lang="es-MX" dirty="0" smtClean="0"/>
              <a:t>.</a:t>
            </a:r>
          </a:p>
          <a:p>
            <a:r>
              <a:rPr lang="es-MX" dirty="0" smtClean="0"/>
              <a:t>Ponen a nuestra disposición </a:t>
            </a:r>
            <a:r>
              <a:rPr lang="es-MX" b="1" dirty="0" smtClean="0"/>
              <a:t>herramientas para la preparación, organización, seguimiento y presentación de los proyectos.</a:t>
            </a:r>
          </a:p>
          <a:p>
            <a:r>
              <a:rPr lang="es-MX" dirty="0" smtClean="0"/>
              <a:t>Aportan herramientas concretas para la elaboración de </a:t>
            </a:r>
            <a:r>
              <a:rPr lang="es-MX" b="1" dirty="0" smtClean="0"/>
              <a:t>proyectos colaborativos.</a:t>
            </a:r>
          </a:p>
          <a:p>
            <a:pPr marL="0" indent="0">
              <a:buFont typeface="Wingdings 3"/>
              <a:buNone/>
            </a:pPr>
            <a:endParaRPr lang="es-MX" dirty="0" smtClean="0"/>
          </a:p>
          <a:p>
            <a:pPr algn="just"/>
            <a:endParaRPr lang="es-MX" sz="2800" dirty="0" smtClean="0"/>
          </a:p>
          <a:p>
            <a:pPr algn="just"/>
            <a:endParaRPr lang="es-MX" sz="2800" dirty="0" smtClean="0"/>
          </a:p>
          <a:p>
            <a:pPr algn="just"/>
            <a:endParaRPr lang="es-MX" sz="2800" dirty="0" smtClean="0"/>
          </a:p>
          <a:p>
            <a:pPr algn="just"/>
            <a:endParaRPr lang="es-MX" sz="2800" dirty="0"/>
          </a:p>
        </p:txBody>
      </p:sp>
    </p:spTree>
    <p:extLst>
      <p:ext uri="{BB962C8B-B14F-4D97-AF65-F5344CB8AC3E}">
        <p14:creationId xmlns:p14="http://schemas.microsoft.com/office/powerpoint/2010/main" val="1745306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TotalTime>
  <Words>1325</Words>
  <Application>Microsoft Office PowerPoint</Application>
  <PresentationFormat>Presentación en pantalla (4:3)</PresentationFormat>
  <Paragraphs>130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Concurrencia</vt:lpstr>
      <vt:lpstr>Unidad de aprendizaje IV</vt:lpstr>
      <vt:lpstr>Proyecto</vt:lpstr>
      <vt:lpstr>Planificación de proyectos </vt:lpstr>
      <vt:lpstr>Diseño de proyectos</vt:lpstr>
      <vt:lpstr>Presentación de PowerPoint</vt:lpstr>
      <vt:lpstr>Características de un proyecto</vt:lpstr>
      <vt:lpstr>Presentación de PowerPoint</vt:lpstr>
      <vt:lpstr>Presentación de PowerPoint</vt:lpstr>
      <vt:lpstr>Presentación de PowerPoint</vt:lpstr>
      <vt:lpstr>Fases de un proyecto</vt:lpstr>
      <vt:lpstr>Presentación de PowerPoint</vt:lpstr>
      <vt:lpstr>Evaluación </vt:lpstr>
      <vt:lpstr>Orientar el aprendizaje</vt:lpstr>
      <vt:lpstr>Plan de acción </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aprendizaje IV</dc:title>
  <dc:creator>Ana♥</dc:creator>
  <cp:lastModifiedBy>diana</cp:lastModifiedBy>
  <cp:revision>5</cp:revision>
  <dcterms:created xsi:type="dcterms:W3CDTF">2016-01-21T17:27:40Z</dcterms:created>
  <dcterms:modified xsi:type="dcterms:W3CDTF">2017-01-12T22:13:35Z</dcterms:modified>
</cp:coreProperties>
</file>