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41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1" r:id="rId15"/>
    <p:sldId id="372" r:id="rId16"/>
    <p:sldId id="373" r:id="rId17"/>
    <p:sldId id="342" r:id="rId18"/>
    <p:sldId id="343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257" r:id="rId31"/>
    <p:sldId id="258" r:id="rId32"/>
    <p:sldId id="259" r:id="rId33"/>
    <p:sldId id="260" r:id="rId34"/>
    <p:sldId id="261" r:id="rId35"/>
    <p:sldId id="266" r:id="rId36"/>
    <p:sldId id="267" r:id="rId37"/>
    <p:sldId id="269" r:id="rId38"/>
    <p:sldId id="270" r:id="rId39"/>
    <p:sldId id="271" r:id="rId40"/>
    <p:sldId id="272" r:id="rId41"/>
    <p:sldId id="268" r:id="rId42"/>
    <p:sldId id="296" r:id="rId43"/>
    <p:sldId id="297" r:id="rId44"/>
    <p:sldId id="300" r:id="rId45"/>
    <p:sldId id="301" r:id="rId46"/>
    <p:sldId id="302" r:id="rId47"/>
    <p:sldId id="306" r:id="rId48"/>
    <p:sldId id="307" r:id="rId49"/>
    <p:sldId id="310" r:id="rId50"/>
    <p:sldId id="311" r:id="rId51"/>
    <p:sldId id="312" r:id="rId52"/>
    <p:sldId id="313" r:id="rId53"/>
    <p:sldId id="319" r:id="rId54"/>
    <p:sldId id="320" r:id="rId55"/>
    <p:sldId id="314" r:id="rId56"/>
    <p:sldId id="316" r:id="rId57"/>
    <p:sldId id="317" r:id="rId58"/>
    <p:sldId id="321" r:id="rId59"/>
    <p:sldId id="322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74" r:id="rId6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02F37-569C-444F-99DA-A71E4746D5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E10B-50C9-4558-99C4-8D4F36FE7B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59AA4F-7EF6-4856-BD31-E1011C9766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5C065-5C8E-44C9-A9D3-A05CD3434C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5F674-EC5E-4928-8509-279F5BEFCC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A2A0D-32A7-44D3-87DF-D04AE8812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3BF80-D495-4979-90F2-271B6A5784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AF38-FD40-428B-803D-A52E885AA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C3FC6-33C0-4728-A6A3-94E8A4D0A0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D3D89-0037-4F94-907D-13992B31E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0FA5F-E075-4852-BABB-E278F90F34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116264-2FA2-4004-B004-AF2CF1481A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pastyl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NORMA APA </a:t>
            </a:r>
            <a:br>
              <a:rPr lang="es-ES" dirty="0" smtClean="0"/>
            </a:br>
            <a:r>
              <a:rPr lang="es-ES" dirty="0" smtClean="0"/>
              <a:t>(SEXTA EDICIÓN)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Portada 2.01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4114800" cy="5410200"/>
          </a:xfrm>
        </p:spPr>
        <p:txBody>
          <a:bodyPr/>
          <a:lstStyle/>
          <a:p>
            <a:r>
              <a:rPr lang="es-PR" sz="2400" smtClean="0"/>
              <a:t>Portada </a:t>
            </a:r>
          </a:p>
          <a:p>
            <a:pPr lvl="1"/>
            <a:r>
              <a:rPr lang="es-PR" sz="2000" smtClean="0"/>
              <a:t>constituye la carta de presentación del manuscrito.  </a:t>
            </a:r>
          </a:p>
          <a:p>
            <a:r>
              <a:rPr lang="es-PR" sz="2400" smtClean="0"/>
              <a:t>Contiene lo siguiente:</a:t>
            </a:r>
          </a:p>
          <a:p>
            <a:pPr lvl="1"/>
            <a:r>
              <a:rPr lang="es-PR" sz="2000" smtClean="0"/>
              <a:t>Titulillo (Running head)</a:t>
            </a:r>
          </a:p>
          <a:p>
            <a:pPr lvl="1"/>
            <a:r>
              <a:rPr lang="es-PR" sz="2000" smtClean="0"/>
              <a:t>Título </a:t>
            </a:r>
          </a:p>
          <a:p>
            <a:pPr lvl="1"/>
            <a:r>
              <a:rPr lang="es-PR" sz="2000" smtClean="0"/>
              <a:t>Nombre de autor</a:t>
            </a:r>
          </a:p>
          <a:p>
            <a:pPr lvl="1"/>
            <a:r>
              <a:rPr lang="es-PR" sz="2000" smtClean="0"/>
              <a:t>Afiliación institucional </a:t>
            </a:r>
          </a:p>
        </p:txBody>
      </p:sp>
      <p:pic>
        <p:nvPicPr>
          <p:cNvPr id="7170" name="Picture 2" descr="http://flash1r.apa.org/apastyle/basics/data/resources/sample-paper_Pag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4191000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s-PR" smtClean="0"/>
              <a:t>Portada 2.01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2438400"/>
          </a:xfrm>
        </p:spPr>
        <p:txBody>
          <a:bodyPr/>
          <a:lstStyle/>
          <a:p>
            <a:r>
              <a:rPr lang="es-PR" sz="2800" dirty="0" smtClean="0"/>
              <a:t>Área: Titulillo (</a:t>
            </a:r>
            <a:r>
              <a:rPr lang="es-PR" sz="2800" dirty="0" err="1" smtClean="0"/>
              <a:t>Running</a:t>
            </a:r>
            <a:r>
              <a:rPr lang="es-PR" sz="2800" dirty="0" smtClean="0"/>
              <a:t> head) </a:t>
            </a:r>
          </a:p>
          <a:p>
            <a:pPr lvl="1"/>
            <a:r>
              <a:rPr lang="es-PR" sz="2400" dirty="0" smtClean="0"/>
              <a:t>Consiste en un máximo de 50 caracteres </a:t>
            </a:r>
          </a:p>
          <a:p>
            <a:pPr lvl="1"/>
            <a:r>
              <a:rPr lang="es-PR" sz="2400" dirty="0" smtClean="0"/>
              <a:t>EN LETRAS MAYUSCULAS</a:t>
            </a:r>
          </a:p>
          <a:p>
            <a:pPr lvl="1"/>
            <a:r>
              <a:rPr lang="es-PR" sz="2400" dirty="0" smtClean="0"/>
              <a:t>Debería ser visible en la parte superior izquierda y el número de página a mano derecha (1).  </a:t>
            </a:r>
          </a:p>
          <a:p>
            <a:endParaRPr lang="es-PR" dirty="0" smtClean="0"/>
          </a:p>
        </p:txBody>
      </p:sp>
      <p:pic>
        <p:nvPicPr>
          <p:cNvPr id="6" name="Picture 2" descr="http://flash1r.apa.org/apastyle/basics/data/resources/sample-paper_Page_01.jpg"/>
          <p:cNvPicPr>
            <a:picLocks noChangeAspect="1" noChangeArrowheads="1"/>
          </p:cNvPicPr>
          <p:nvPr/>
        </p:nvPicPr>
        <p:blipFill>
          <a:blip r:embed="rId2" cstate="print"/>
          <a:srcRect b="50715"/>
          <a:stretch>
            <a:fillRect/>
          </a:stretch>
        </p:blipFill>
        <p:spPr bwMode="auto">
          <a:xfrm>
            <a:off x="762000" y="3962400"/>
            <a:ext cx="83820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600200" y="4038600"/>
            <a:ext cx="487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371600"/>
          </a:xfrm>
        </p:spPr>
        <p:txBody>
          <a:bodyPr/>
          <a:lstStyle/>
          <a:p>
            <a:pPr algn="ctr"/>
            <a:r>
              <a:rPr lang="es-PR" smtClean="0"/>
              <a:t>Portada 2.01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2667000"/>
          </a:xfrm>
        </p:spPr>
        <p:txBody>
          <a:bodyPr>
            <a:normAutofit lnSpcReduction="10000"/>
          </a:bodyPr>
          <a:lstStyle/>
          <a:p>
            <a:r>
              <a:rPr lang="es-PR" sz="2800" smtClean="0"/>
              <a:t>Área: Título </a:t>
            </a:r>
          </a:p>
          <a:p>
            <a:pPr lvl="1"/>
            <a:r>
              <a:rPr lang="es-PR" sz="2400" smtClean="0"/>
              <a:t>Debe resumir la idea principal de manuscrito de forma concisa.</a:t>
            </a:r>
          </a:p>
          <a:p>
            <a:pPr lvl="1"/>
            <a:r>
              <a:rPr lang="es-PR" sz="2400" smtClean="0"/>
              <a:t>Escriba el título  en letras mayúsculas y minúsculas.</a:t>
            </a:r>
          </a:p>
          <a:p>
            <a:pPr lvl="1"/>
            <a:r>
              <a:rPr lang="es-PR" sz="2400" smtClean="0"/>
              <a:t>Centrado entre el margen izquierdo y derecho.</a:t>
            </a:r>
          </a:p>
          <a:p>
            <a:pPr lvl="1"/>
            <a:r>
              <a:rPr lang="es-PR" sz="2400" smtClean="0"/>
              <a:t>Colocado en la mitad superior de la página. </a:t>
            </a:r>
          </a:p>
        </p:txBody>
      </p:sp>
      <p:pic>
        <p:nvPicPr>
          <p:cNvPr id="6" name="Picture 2" descr="http://flash1r.apa.org/apastyle/basics/data/resources/sample-paper_Page_01.jpg"/>
          <p:cNvPicPr>
            <a:picLocks noChangeAspect="1" noChangeArrowheads="1"/>
          </p:cNvPicPr>
          <p:nvPr/>
        </p:nvPicPr>
        <p:blipFill>
          <a:blip r:embed="rId2" cstate="print"/>
          <a:srcRect b="50715"/>
          <a:stretch>
            <a:fillRect/>
          </a:stretch>
        </p:blipFill>
        <p:spPr bwMode="auto">
          <a:xfrm>
            <a:off x="762000" y="4114800"/>
            <a:ext cx="83820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971800" y="5638800"/>
            <a:ext cx="3886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s-PR" smtClean="0"/>
              <a:t>Portada 2.01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2895600"/>
          </a:xfrm>
        </p:spPr>
        <p:txBody>
          <a:bodyPr/>
          <a:lstStyle/>
          <a:p>
            <a:pPr>
              <a:defRPr/>
            </a:pPr>
            <a:r>
              <a:rPr lang="es-PR" sz="2800" dirty="0" smtClean="0"/>
              <a:t>Área: Nombre del Autor y la Afiliación Institucional  </a:t>
            </a:r>
            <a:r>
              <a:rPr lang="es-P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2.02</a:t>
            </a:r>
          </a:p>
          <a:p>
            <a:pPr lvl="1">
              <a:defRPr/>
            </a:pPr>
            <a:r>
              <a:rPr lang="es-PR" sz="2400" dirty="0" smtClean="0"/>
              <a:t>Escriba el nombre completo para evitar casos de errores de identidad.</a:t>
            </a:r>
          </a:p>
          <a:p>
            <a:pPr lvl="1">
              <a:defRPr/>
            </a:pPr>
            <a:r>
              <a:rPr lang="es-PR" sz="2400" dirty="0" smtClean="0"/>
              <a:t>Escriba la afiliación institucional, centrada debajo del nombre del autor y a doble espacio.</a:t>
            </a:r>
          </a:p>
          <a:p>
            <a:pPr lvl="1">
              <a:defRPr/>
            </a:pPr>
            <a:endParaRPr lang="es-PR" dirty="0"/>
          </a:p>
        </p:txBody>
      </p:sp>
      <p:pic>
        <p:nvPicPr>
          <p:cNvPr id="6" name="Picture 2" descr="http://flash1r.apa.org/apastyle/basics/data/resources/sample-paper_Page_01.jpg"/>
          <p:cNvPicPr>
            <a:picLocks noChangeAspect="1" noChangeArrowheads="1"/>
          </p:cNvPicPr>
          <p:nvPr/>
        </p:nvPicPr>
        <p:blipFill>
          <a:blip r:embed="rId2" cstate="print"/>
          <a:srcRect b="50715"/>
          <a:stretch>
            <a:fillRect/>
          </a:stretch>
        </p:blipFill>
        <p:spPr bwMode="auto">
          <a:xfrm>
            <a:off x="762000" y="4343400"/>
            <a:ext cx="83820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276600" y="6019800"/>
            <a:ext cx="3429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Resumen 2.04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3276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PR" sz="3500" dirty="0" smtClean="0"/>
              <a:t>Resumen</a:t>
            </a:r>
          </a:p>
          <a:p>
            <a:pPr lvl="1">
              <a:defRPr/>
            </a:pPr>
            <a:r>
              <a:rPr lang="es-PR" sz="3000" dirty="0" smtClean="0"/>
              <a:t>Es un sumario completo acerca del contenido del artículo, el cual permite que los lectores reconozcan con rapidez su contenido.</a:t>
            </a:r>
          </a:p>
          <a:p>
            <a:pPr lvl="1">
              <a:defRPr/>
            </a:pPr>
            <a:endParaRPr lang="es-PR" sz="1200" dirty="0" smtClean="0"/>
          </a:p>
          <a:p>
            <a:pPr lvl="1">
              <a:defRPr/>
            </a:pPr>
            <a:r>
              <a:rPr lang="es-PR" sz="3000" dirty="0" smtClean="0"/>
              <a:t>El énfasis debería ser con un lenguaje claro y conciso (No exceder las 250 palabras)</a:t>
            </a:r>
          </a:p>
          <a:p>
            <a:pPr lvl="1">
              <a:defRPr/>
            </a:pPr>
            <a:endParaRPr lang="es-PR" sz="1300" dirty="0" smtClean="0"/>
          </a:p>
          <a:p>
            <a:pPr lvl="1">
              <a:defRPr/>
            </a:pPr>
            <a:r>
              <a:rPr lang="es-PR" sz="3000" dirty="0" smtClean="0"/>
              <a:t>Doble espacio, Título centralizado y sin sangría.</a:t>
            </a:r>
          </a:p>
          <a:p>
            <a:pPr>
              <a:buFontTx/>
              <a:buNone/>
              <a:defRPr/>
            </a:pPr>
            <a:endParaRPr lang="es-PR" sz="2800" dirty="0"/>
          </a:p>
        </p:txBody>
      </p:sp>
      <p:pic>
        <p:nvPicPr>
          <p:cNvPr id="4" name="Picture 2" descr="http://flash1r.apa.org/apastyle/basics/data/resources/sample-paper_Page_02.jpg"/>
          <p:cNvPicPr>
            <a:picLocks noChangeAspect="1" noChangeArrowheads="1"/>
          </p:cNvPicPr>
          <p:nvPr/>
        </p:nvPicPr>
        <p:blipFill>
          <a:blip r:embed="rId2" cstate="print"/>
          <a:srcRect t="3581" b="76099"/>
          <a:stretch>
            <a:fillRect/>
          </a:stretch>
        </p:blipFill>
        <p:spPr bwMode="auto">
          <a:xfrm>
            <a:off x="762000" y="49530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7791 L 3.33333E-6 -0.26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Introducción  2.05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2971800"/>
          </a:xfrm>
        </p:spPr>
        <p:txBody>
          <a:bodyPr/>
          <a:lstStyle/>
          <a:p>
            <a:r>
              <a:rPr lang="es-PR" smtClean="0"/>
              <a:t>Introducción</a:t>
            </a:r>
          </a:p>
          <a:p>
            <a:pPr lvl="1"/>
            <a:r>
              <a:rPr lang="es-PR" smtClean="0"/>
              <a:t>Debería presentar el problema debajo del estudio y describir la estrategia de investigación. </a:t>
            </a:r>
          </a:p>
          <a:p>
            <a:pPr lvl="1"/>
            <a:r>
              <a:rPr lang="es-PR" smtClean="0"/>
              <a:t>No se requiere escribir la palabra introducción en la parte superior de la página.  </a:t>
            </a:r>
          </a:p>
        </p:txBody>
      </p:sp>
      <p:pic>
        <p:nvPicPr>
          <p:cNvPr id="5" name="Picture 6" descr="http://flash1r.apa.org/apastyle/basics/data/resources/sample-paper_Page_03.jpg"/>
          <p:cNvPicPr>
            <a:picLocks noChangeAspect="1" noChangeArrowheads="1"/>
          </p:cNvPicPr>
          <p:nvPr/>
        </p:nvPicPr>
        <p:blipFill>
          <a:blip r:embed="rId2" cstate="print"/>
          <a:srcRect b="74560"/>
          <a:stretch>
            <a:fillRect/>
          </a:stretch>
        </p:blipFill>
        <p:spPr bwMode="auto">
          <a:xfrm>
            <a:off x="685800" y="4267200"/>
            <a:ext cx="8382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s-PR" smtClean="0"/>
              <a:t>Niveles de Encabezado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PR" smtClean="0"/>
          </a:p>
          <a:p>
            <a:endParaRPr lang="es-P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524000"/>
          <a:ext cx="8229600" cy="5208206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800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Niveles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Encabezado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Formato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Centralizado, Negrillas, Mayúsculas y minúsculas</a:t>
                      </a:r>
                      <a:r>
                        <a:rPr lang="es-ES_tradnl" sz="24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4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Margen</a:t>
                      </a:r>
                      <a:r>
                        <a:rPr lang="es-ES_tradnl" sz="24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Izquierdo, Negrillas, </a:t>
                      </a:r>
                      <a:r>
                        <a:rPr lang="es-ES_tradnl" sz="24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Mayúsculas y minúsculas</a:t>
                      </a:r>
                      <a:r>
                        <a:rPr lang="es-ES_tradnl" sz="2400" b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s-ES_tradnl" sz="24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Tabulado,  Negrillas, minúsculas y terminado con punto.</a:t>
                      </a:r>
                      <a:endParaRPr lang="es-ES_tradnl" sz="2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s-ES_tradnl" sz="2400" b="1" i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  Tabulado, Negrillas, itálicas</a:t>
                      </a:r>
                      <a:r>
                        <a:rPr lang="es-ES_tradnl" sz="2400" b="1" i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_tradnl" sz="2400" b="1" i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minúsculas y terminado con punto.</a:t>
                      </a:r>
                      <a:endParaRPr lang="es-ES_tradnl" sz="2400" i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1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s-ES_tradnl" sz="2400" b="0" i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Tabulado, itálicas</a:t>
                      </a:r>
                      <a:r>
                        <a:rPr lang="es-ES_tradnl" sz="2400" b="0" i="1" baseline="0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_tradnl" sz="2400" b="0" i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minúsculas y terminado con punto.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83671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OBJETIVOS: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Describir el contenido general de las </a:t>
            </a:r>
            <a:r>
              <a:rPr lang="es-MX" sz="2400" dirty="0" err="1" smtClean="0"/>
              <a:t>pricinpales</a:t>
            </a:r>
            <a:r>
              <a:rPr lang="es-MX" sz="2400" dirty="0" smtClean="0"/>
              <a:t> secciones del manual APA.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Analizar que es plagio y cómo evitarlo.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discutir sobre las reglas básicas de la APA para citar en el texto.</a:t>
            </a:r>
            <a:endParaRPr lang="es-MX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786842" cy="61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8679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Manual de Estilo de Publicaciones APA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6388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PR" sz="2800" dirty="0" smtClean="0"/>
              <a:t>La 6</a:t>
            </a:r>
            <a:r>
              <a:rPr lang="es-PR" sz="2800" baseline="30000" dirty="0" smtClean="0"/>
              <a:t>ta</a:t>
            </a:r>
            <a:r>
              <a:rPr lang="es-PR" sz="2800" dirty="0" smtClean="0"/>
              <a:t> edición fue publicada en Noviembre 2009</a:t>
            </a:r>
          </a:p>
          <a:p>
            <a:pPr>
              <a:defRPr/>
            </a:pPr>
            <a:endParaRPr lang="es-PR" sz="1000" dirty="0" smtClean="0"/>
          </a:p>
          <a:p>
            <a:pPr>
              <a:defRPr/>
            </a:pPr>
            <a:r>
              <a:rPr lang="es-PR" sz="2800" dirty="0" smtClean="0"/>
              <a:t>Contiene cambios significativos.</a:t>
            </a:r>
          </a:p>
          <a:p>
            <a:pPr>
              <a:defRPr/>
            </a:pPr>
            <a:endParaRPr lang="es-PR" sz="1000" dirty="0" smtClean="0"/>
          </a:p>
          <a:p>
            <a:pPr>
              <a:defRPr/>
            </a:pPr>
            <a:r>
              <a:rPr lang="es-PR" sz="2800" dirty="0" smtClean="0"/>
              <a:t>Expande el uso de nuevos recursos incluyendo podcasts. </a:t>
            </a:r>
          </a:p>
          <a:p>
            <a:pPr>
              <a:defRPr/>
            </a:pPr>
            <a:endParaRPr lang="es-PR" sz="1000" dirty="0" smtClean="0"/>
          </a:p>
          <a:p>
            <a:pPr>
              <a:defRPr/>
            </a:pPr>
            <a:r>
              <a:rPr lang="es-PR" sz="2800" dirty="0" smtClean="0"/>
              <a:t>Información de apoyo (tutoriales) lo encuentran en: </a:t>
            </a:r>
            <a:r>
              <a:rPr lang="es-PR" sz="2800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http://apastyle.org</a:t>
            </a:r>
            <a:r>
              <a:rPr lang="es-PR" sz="2800" dirty="0" smtClean="0">
                <a:hlinkClick r:id="rId2"/>
              </a:rPr>
              <a:t>/</a:t>
            </a:r>
            <a:r>
              <a:rPr lang="es-PR" sz="2800" dirty="0" smtClean="0"/>
              <a:t> </a:t>
            </a:r>
          </a:p>
          <a:p>
            <a:pPr lvl="1">
              <a:defRPr/>
            </a:pPr>
            <a:endParaRPr lang="es-PR" dirty="0"/>
          </a:p>
        </p:txBody>
      </p:sp>
      <p:pic>
        <p:nvPicPr>
          <p:cNvPr id="2" name="Picture 2" descr="Cover of Publication Manual of the American Psychological Association, 6th Editio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43100"/>
            <a:ext cx="22098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3395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837322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00059" cy="60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04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5082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373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6782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4303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4064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4082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Qué es el estilo APA?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5410200"/>
          </a:xfrm>
        </p:spPr>
        <p:txBody>
          <a:bodyPr/>
          <a:lstStyle/>
          <a:p>
            <a:r>
              <a:rPr lang="es-PR" smtClean="0"/>
              <a:t>El Estilo APA fue creado para: </a:t>
            </a:r>
          </a:p>
          <a:p>
            <a:pPr lvl="1"/>
            <a:r>
              <a:rPr lang="es-PR" smtClean="0"/>
              <a:t>En el año 1929. </a:t>
            </a:r>
          </a:p>
          <a:p>
            <a:pPr lvl="1"/>
            <a:r>
              <a:rPr lang="es-PR" smtClean="0"/>
              <a:t>Establecer un estándar apropiado y guías de uso. </a:t>
            </a:r>
          </a:p>
          <a:p>
            <a:pPr lvl="1"/>
            <a:r>
              <a:rPr lang="es-PR" smtClean="0"/>
              <a:t>Facilitar la redacción de trabajos académicos. </a:t>
            </a:r>
          </a:p>
          <a:p>
            <a:pPr lvl="1"/>
            <a:r>
              <a:rPr lang="es-PR" smtClean="0"/>
              <a:t>Promover la investigación en las ramas de educación, ciencias sociales, enfermería, negocios, entre otros.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129463" cy="5364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49275"/>
            <a:ext cx="6769100" cy="50752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4813"/>
            <a:ext cx="6842125" cy="5140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6911975" cy="5192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5175"/>
            <a:ext cx="6465888" cy="4829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446837" cy="4781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446837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465887" cy="4819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769100" cy="5045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0488" cy="4857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s-PR" smtClean="0"/>
              <a:t>Qué es el estilo APA?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5410200"/>
          </a:xfrm>
        </p:spPr>
        <p:txBody>
          <a:bodyPr/>
          <a:lstStyle/>
          <a:p>
            <a:r>
              <a:rPr lang="es-PR" smtClean="0"/>
              <a:t>El Estilo APA es usado para: </a:t>
            </a:r>
          </a:p>
          <a:p>
            <a:pPr>
              <a:buFontTx/>
              <a:buNone/>
            </a:pPr>
            <a:endParaRPr lang="es-PR" sz="1000" smtClean="0"/>
          </a:p>
          <a:p>
            <a:pPr lvl="1"/>
            <a:r>
              <a:rPr lang="es-PR" smtClean="0"/>
              <a:t>Una forma sencilla de codificar la información en escritos científicos. </a:t>
            </a:r>
          </a:p>
          <a:p>
            <a:pPr lvl="1"/>
            <a:endParaRPr lang="es-PR" sz="1000" smtClean="0"/>
          </a:p>
          <a:p>
            <a:pPr lvl="1"/>
            <a:r>
              <a:rPr lang="es-PR" smtClean="0"/>
              <a:t>Aumenta la facilidad de lectura y comprensión del tema.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6446837" cy="4791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427787" cy="4676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004888"/>
            <a:ext cx="6459538" cy="484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7045325" cy="53292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465887" cy="487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440487" cy="4924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71550"/>
            <a:ext cx="6497638" cy="4914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033463"/>
            <a:ext cx="6459538" cy="4791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489825" cy="561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7056438" cy="53165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txBody>
          <a:bodyPr/>
          <a:lstStyle/>
          <a:p>
            <a:pPr algn="ctr"/>
            <a:r>
              <a:rPr lang="es-PR" smtClean="0"/>
              <a:t>El Estilo APA para Estudiantes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800600"/>
          </a:xfrm>
        </p:spPr>
        <p:txBody>
          <a:bodyPr/>
          <a:lstStyle/>
          <a:p>
            <a:r>
              <a:rPr lang="es-PR" dirty="0" smtClean="0"/>
              <a:t>Dificultades con el estilo APA: </a:t>
            </a:r>
          </a:p>
          <a:p>
            <a:pPr lvl="1"/>
            <a:r>
              <a:rPr lang="es-PR" dirty="0" smtClean="0"/>
              <a:t>Si no aplicas las reglas debidamente en el manuscrito. </a:t>
            </a:r>
          </a:p>
          <a:p>
            <a:pPr lvl="1"/>
            <a:r>
              <a:rPr lang="es-PR" dirty="0" smtClean="0"/>
              <a:t>Si se redacta el trabajo faltando 5 minutos para entregar.  </a:t>
            </a:r>
          </a:p>
          <a:p>
            <a:r>
              <a:rPr lang="es-PR" dirty="0" smtClean="0"/>
              <a:t>APA se usa para ensayos, artículos científicos y tesis. </a:t>
            </a:r>
          </a:p>
          <a:p>
            <a:r>
              <a:rPr lang="es-PR" dirty="0" smtClean="0"/>
              <a:t>Demostraremos la preparación, orden y partes del manuscrito: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6913562" cy="5132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3375"/>
            <a:ext cx="6840537" cy="5103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72338" cy="5441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488237" cy="55927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769100" cy="510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446837" cy="4867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553200" cy="4894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478587" cy="4838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440487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1004888"/>
            <a:ext cx="6484938" cy="484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Manuscrito 8.03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5334000"/>
          </a:xfrm>
        </p:spPr>
        <p:txBody>
          <a:bodyPr/>
          <a:lstStyle/>
          <a:p>
            <a:r>
              <a:rPr lang="es-PR" smtClean="0"/>
              <a:t>Preparación del Manuscrito</a:t>
            </a:r>
          </a:p>
          <a:p>
            <a:endParaRPr lang="es-PR" sz="1000" smtClean="0"/>
          </a:p>
          <a:p>
            <a:pPr lvl="1"/>
            <a:r>
              <a:rPr lang="es-PR" smtClean="0"/>
              <a:t>Prepara el documento en estilo APA significa poner atención a los siguientes: tipografía, espacio entre líneas, márgenes y encabezamientos. </a:t>
            </a:r>
          </a:p>
          <a:p>
            <a:pPr lvl="1"/>
            <a:endParaRPr lang="es-PR" sz="1000" smtClean="0"/>
          </a:p>
          <a:p>
            <a:pPr lvl="2"/>
            <a:r>
              <a:rPr lang="es-PR" smtClean="0"/>
              <a:t>Tipografía: Times New Roman, tamaño 12 pts.</a:t>
            </a:r>
          </a:p>
          <a:p>
            <a:pPr lvl="2"/>
            <a:endParaRPr lang="es-PR" sz="1000" smtClean="0"/>
          </a:p>
          <a:p>
            <a:pPr lvl="2"/>
            <a:r>
              <a:rPr lang="es-PR" smtClean="0"/>
              <a:t>Espacio entre líneas-Doble espacio entre todas las líneas del manuscrito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995363"/>
            <a:ext cx="6484938" cy="4867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663" y="1023938"/>
            <a:ext cx="6418262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5" y="1023938"/>
            <a:ext cx="6446838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5175"/>
            <a:ext cx="6459538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6465888" cy="4838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6459537" cy="4752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36613"/>
            <a:ext cx="6696075" cy="50498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82927"/>
              </p:ext>
            </p:extLst>
          </p:nvPr>
        </p:nvGraphicFramePr>
        <p:xfrm>
          <a:off x="35497" y="0"/>
          <a:ext cx="9108503" cy="6932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513"/>
                <a:gridCol w="2818166"/>
                <a:gridCol w="1523963"/>
                <a:gridCol w="1023043"/>
                <a:gridCol w="1530836"/>
                <a:gridCol w="762982"/>
              </a:tblGrid>
              <a:tr h="161198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Qué falta?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Solución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Plantilla de referencia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0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Posición 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Posición 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Posición 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Posición 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</a:tr>
              <a:tr h="80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Nada – Toda la información está completa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Listar la información en el orden de autor, fecha, título (con descripción entre corchetes de ser necesario)  y la fuente.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Autor, A. 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(fecha).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Título del documenot [Formato].ó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>
                          <a:effectLst/>
                        </a:rPr>
                        <a:t>Título del documento [Formato].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Descargado de  http://xxxxxo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endParaRPr lang="es-MX" sz="1100" dirty="0" smtClean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Descargado</a:t>
                      </a:r>
                      <a:r>
                        <a:rPr lang="es-MX" sz="1100" dirty="0">
                          <a:effectLst/>
                        </a:rPr>
                        <a:t> Mes, </a:t>
                      </a:r>
                      <a:r>
                        <a:rPr lang="es-MX" sz="1100" dirty="0" err="1">
                          <a:effectLst/>
                        </a:rPr>
                        <a:t>Dia</a:t>
                      </a:r>
                      <a:r>
                        <a:rPr lang="es-MX" sz="1100" dirty="0">
                          <a:effectLst/>
                        </a:rPr>
                        <a:t>, Año, de http://xxxxx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 dirty="0">
                          <a:effectLst/>
                        </a:rPr>
                        <a:t>Ubicación: Publicador.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 dirty="0" err="1">
                          <a:effectLst/>
                        </a:rPr>
                        <a:t>doi:xxxxx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</a:tr>
              <a:tr h="80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el autor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Sustituya el título por el autor; luego provee la fecha y el origen.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Título del documenot [Formato].ó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>
                          <a:effectLst/>
                        </a:rPr>
                        <a:t>Título del documento [Formato].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(fecha).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la fecha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Proveer el autor y sustituir </a:t>
                      </a:r>
                      <a:r>
                        <a:rPr lang="es-MX" sz="1100" dirty="0" err="1">
                          <a:effectLst/>
                        </a:rPr>
                        <a:t>s.f</a:t>
                      </a:r>
                      <a:r>
                        <a:rPr lang="es-MX" sz="1100" dirty="0">
                          <a:effectLst/>
                        </a:rPr>
                        <a:t> por sin fecha, luego de el título y la fuente.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Autor, A. 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(s.f.).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Título del documenot [Formato].ó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>
                          <a:effectLst/>
                        </a:rPr>
                        <a:t>Título del documento [Formato].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3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el título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Proveer el autor, la fecha y describir el contenido del documento dentro de corchetes [], indica la fuente.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Autor, A. 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(Fecha).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[Descripción del documento].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autor y fecha.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Sustituya el título por el autor y s.f por sin fecha; luego agrega la fuente.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Título del documenot [Formato].ó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s-MX" sz="1100">
                          <a:effectLst/>
                        </a:rPr>
                        <a:t>Título del documento [Formato].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(s.f).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4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el autor y el título.Author and title are both missing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Sustituir el autor por la descripción del documento entre corchetes; Luego añadir la fuente.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[Descripción del documento].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(fecha).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3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fecha y título.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Provee el autor, sustituye s.f. por sin fecha, describe el documento dentro de corchetes, luego agrega el origen.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Autor, A. A.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(s.f.).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[Descripción del documento].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2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el autor la fecha y el título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Sustituye el autor por la descripción del documento dentro de corchetes, sustituye </a:t>
                      </a:r>
                      <a:r>
                        <a:rPr lang="es-MX" sz="1100" dirty="0" err="1">
                          <a:effectLst/>
                        </a:rPr>
                        <a:t>s.fpor</a:t>
                      </a:r>
                      <a:r>
                        <a:rPr lang="es-MX" sz="1100" dirty="0">
                          <a:effectLst/>
                        </a:rPr>
                        <a:t> sin fecha, agrega la fuente.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[Descripción del documento].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(s.f).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Falta la fuente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Cítalo como comunicación personal o busca otra fuente.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n/a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n/a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4" marR="196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57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s-PR" smtClean="0"/>
              <a:t>Preparación del Manuscrito 8.03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410200"/>
          </a:xfrm>
        </p:spPr>
        <p:txBody>
          <a:bodyPr/>
          <a:lstStyle/>
          <a:p>
            <a:r>
              <a:rPr lang="es-PR" dirty="0" smtClean="0"/>
              <a:t>Márgenes</a:t>
            </a:r>
          </a:p>
          <a:p>
            <a:pPr lvl="1"/>
            <a:r>
              <a:rPr lang="es-PR" dirty="0" smtClean="0"/>
              <a:t>A una pulgada (2.54cm) en la parte superior, inferior, derecha e izquierda de cada página.</a:t>
            </a:r>
          </a:p>
          <a:p>
            <a:pPr lvl="1"/>
            <a:endParaRPr lang="es-PR" sz="1000" dirty="0" smtClean="0"/>
          </a:p>
          <a:p>
            <a:r>
              <a:rPr lang="es-PR" dirty="0" smtClean="0"/>
              <a:t>Párrafos y Sangría </a:t>
            </a:r>
          </a:p>
          <a:p>
            <a:pPr lvl="1"/>
            <a:r>
              <a:rPr lang="es-PR" dirty="0" smtClean="0"/>
              <a:t>Tabular a cinco espacios la primera línea de cada párrafo y la de cada nota de pie de página.  Utilice la tecla del tabulador.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371600"/>
          </a:xfrm>
        </p:spPr>
        <p:txBody>
          <a:bodyPr/>
          <a:lstStyle/>
          <a:p>
            <a:pPr algn="ctr"/>
            <a:r>
              <a:rPr lang="es-PR" smtClean="0"/>
              <a:t>Preparación del Manuscrito 8.03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5410200"/>
          </a:xfrm>
        </p:spPr>
        <p:txBody>
          <a:bodyPr/>
          <a:lstStyle/>
          <a:p>
            <a:r>
              <a:rPr lang="es-PR" smtClean="0"/>
              <a:t>Longitud de la línea y Alineación </a:t>
            </a:r>
          </a:p>
          <a:p>
            <a:endParaRPr lang="es-PR" sz="1000" smtClean="0"/>
          </a:p>
          <a:p>
            <a:pPr lvl="1"/>
            <a:r>
              <a:rPr lang="es-PR" smtClean="0"/>
              <a:t>La longitud de cada una de las líneas mecanografiadas un máximo de seis y medio pulgadas.    </a:t>
            </a:r>
          </a:p>
          <a:p>
            <a:pPr lvl="1"/>
            <a:endParaRPr lang="es-PR" sz="1000" smtClean="0"/>
          </a:p>
          <a:p>
            <a:r>
              <a:rPr lang="es-PR" smtClean="0"/>
              <a:t> No justifique las líneas a la derecha.</a:t>
            </a:r>
          </a:p>
          <a:p>
            <a:pPr lvl="1"/>
            <a:endParaRPr lang="es-P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/>
            <a:r>
              <a:rPr lang="es-PR" smtClean="0"/>
              <a:t>Orden del Manuscrito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s-PR" sz="2800" smtClean="0"/>
              <a:t>Portada</a:t>
            </a:r>
          </a:p>
          <a:p>
            <a:r>
              <a:rPr lang="es-PR" sz="2800" smtClean="0"/>
              <a:t>Resumen (comienza en una página separada, utilizando el número 2) </a:t>
            </a:r>
          </a:p>
          <a:p>
            <a:r>
              <a:rPr lang="es-PR" sz="2800" smtClean="0"/>
              <a:t>Texto (comienza en una página separada, utilizando el número 3) </a:t>
            </a:r>
          </a:p>
          <a:p>
            <a:r>
              <a:rPr lang="es-PR" sz="2800" smtClean="0"/>
              <a:t>Referencias (comienza en una página  separada)</a:t>
            </a:r>
          </a:p>
          <a:p>
            <a:r>
              <a:rPr lang="es-PR" sz="2800" smtClean="0"/>
              <a:t>Tablas (comienza en una página separada)</a:t>
            </a:r>
          </a:p>
          <a:p>
            <a:r>
              <a:rPr lang="es-PR" sz="2800" smtClean="0"/>
              <a:t>Figuras (comienza en una página  separada)</a:t>
            </a:r>
          </a:p>
          <a:p>
            <a:r>
              <a:rPr lang="es-PR" sz="2800" smtClean="0"/>
              <a:t>Anexos (comienza en una página  separada)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995</Words>
  <Application>Microsoft Office PowerPoint</Application>
  <PresentationFormat>Presentación en pantalla (4:3)</PresentationFormat>
  <Paragraphs>174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3" baseType="lpstr">
      <vt:lpstr>Arial</vt:lpstr>
      <vt:lpstr>Calibri</vt:lpstr>
      <vt:lpstr>Times New Roman</vt:lpstr>
      <vt:lpstr>Verdana</vt:lpstr>
      <vt:lpstr>Wingdings 2</vt:lpstr>
      <vt:lpstr>Aspecto</vt:lpstr>
      <vt:lpstr>NORMA APA  (SEXTA EDICIÓN)</vt:lpstr>
      <vt:lpstr>Manual de Estilo de Publicaciones APA</vt:lpstr>
      <vt:lpstr>Qué es el estilo APA?</vt:lpstr>
      <vt:lpstr>Qué es el estilo APA?</vt:lpstr>
      <vt:lpstr>El Estilo APA para Estudiantes</vt:lpstr>
      <vt:lpstr>Manuscrito 8.03</vt:lpstr>
      <vt:lpstr>Preparación del Manuscrito 8.03</vt:lpstr>
      <vt:lpstr>Preparación del Manuscrito 8.03</vt:lpstr>
      <vt:lpstr>Orden del Manuscrito</vt:lpstr>
      <vt:lpstr>Portada 2.01</vt:lpstr>
      <vt:lpstr>Portada 2.01</vt:lpstr>
      <vt:lpstr>Portada 2.01</vt:lpstr>
      <vt:lpstr>Portada 2.01</vt:lpstr>
      <vt:lpstr>Resumen 2.04</vt:lpstr>
      <vt:lpstr>Introducción  2.05 </vt:lpstr>
      <vt:lpstr>Niveles de Encabezado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Analisis</dc:creator>
  <cp:lastModifiedBy>Diana</cp:lastModifiedBy>
  <cp:revision>15</cp:revision>
  <dcterms:created xsi:type="dcterms:W3CDTF">2010-04-19T19:37:15Z</dcterms:created>
  <dcterms:modified xsi:type="dcterms:W3CDTF">2017-09-18T15:19:10Z</dcterms:modified>
</cp:coreProperties>
</file>