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9"/>
  </p:notesMasterIdLst>
  <p:sldIdLst>
    <p:sldId id="288" r:id="rId2"/>
    <p:sldId id="256" r:id="rId3"/>
    <p:sldId id="259" r:id="rId4"/>
    <p:sldId id="258" r:id="rId5"/>
    <p:sldId id="260" r:id="rId6"/>
    <p:sldId id="261" r:id="rId7"/>
    <p:sldId id="262" r:id="rId8"/>
    <p:sldId id="264" r:id="rId9"/>
    <p:sldId id="266" r:id="rId10"/>
    <p:sldId id="265" r:id="rId11"/>
    <p:sldId id="267" r:id="rId12"/>
    <p:sldId id="268" r:id="rId13"/>
    <p:sldId id="269" r:id="rId14"/>
    <p:sldId id="271" r:id="rId15"/>
    <p:sldId id="274" r:id="rId16"/>
    <p:sldId id="289" r:id="rId17"/>
    <p:sldId id="290" r:id="rId1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41" autoAdjust="0"/>
    <p:restoredTop sz="94660"/>
  </p:normalViewPr>
  <p:slideViewPr>
    <p:cSldViewPr>
      <p:cViewPr varScale="1">
        <p:scale>
          <a:sx n="70" d="100"/>
          <a:sy n="70" d="100"/>
        </p:scale>
        <p:origin x="152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771FFE-D28F-4285-A1DB-610F03066C6E}" type="datetimeFigureOut">
              <a:rPr lang="es-ES" smtClean="0"/>
              <a:pPr/>
              <a:t>22/09/2017</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520458-C021-423B-B411-389B706B2904}" type="slidenum">
              <a:rPr lang="es-ES" smtClean="0"/>
              <a:pPr/>
              <a:t>‹Nº›</a:t>
            </a:fld>
            <a:endParaRPr lang="es-ES" dirty="0"/>
          </a:p>
        </p:txBody>
      </p:sp>
    </p:spTree>
    <p:extLst>
      <p:ext uri="{BB962C8B-B14F-4D97-AF65-F5344CB8AC3E}">
        <p14:creationId xmlns:p14="http://schemas.microsoft.com/office/powerpoint/2010/main" val="3676090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E5733D2-319B-4957-9BFC-60B064F35881}" type="datetimeFigureOut">
              <a:rPr lang="es-ES" smtClean="0"/>
              <a:pPr/>
              <a:t>22/09/2017</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B2F94A26-9232-4A20-95C3-7E1B651FEEEA}" type="slidenum">
              <a:rPr lang="es-ES" smtClean="0"/>
              <a:pPr/>
              <a:t>‹Nº›</a:t>
            </a:fld>
            <a:endParaRPr lang="es-ES"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E5733D2-319B-4957-9BFC-60B064F35881}" type="datetimeFigureOut">
              <a:rPr lang="es-ES" smtClean="0"/>
              <a:pPr/>
              <a:t>22/09/2017</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B2F94A26-9232-4A20-95C3-7E1B651FEEEA}" type="slidenum">
              <a:rPr lang="es-ES" smtClean="0"/>
              <a:pPr/>
              <a:t>‹Nº›</a:t>
            </a:fld>
            <a:endParaRPr lang="es-ES"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E5733D2-319B-4957-9BFC-60B064F35881}" type="datetimeFigureOut">
              <a:rPr lang="es-ES" smtClean="0"/>
              <a:pPr/>
              <a:t>22/09/2017</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B2F94A26-9232-4A20-95C3-7E1B651FEEEA}" type="slidenum">
              <a:rPr lang="es-ES" smtClean="0"/>
              <a:pPr/>
              <a:t>‹Nº›</a:t>
            </a:fld>
            <a:endParaRPr lang="es-ES"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E5733D2-319B-4957-9BFC-60B064F35881}" type="datetimeFigureOut">
              <a:rPr lang="es-ES" smtClean="0"/>
              <a:pPr/>
              <a:t>22/09/2017</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B2F94A26-9232-4A20-95C3-7E1B651FEEEA}" type="slidenum">
              <a:rPr lang="es-ES" smtClean="0"/>
              <a:pPr/>
              <a:t>‹Nº›</a:t>
            </a:fld>
            <a:endParaRPr lang="es-ES"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E5733D2-319B-4957-9BFC-60B064F35881}" type="datetimeFigureOut">
              <a:rPr lang="es-ES" smtClean="0"/>
              <a:pPr/>
              <a:t>22/09/2017</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B2F94A26-9232-4A20-95C3-7E1B651FEEEA}" type="slidenum">
              <a:rPr lang="es-ES" smtClean="0"/>
              <a:pPr/>
              <a:t>‹Nº›</a:t>
            </a:fld>
            <a:endParaRPr lang="es-ES"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E5733D2-319B-4957-9BFC-60B064F35881}" type="datetimeFigureOut">
              <a:rPr lang="es-ES" smtClean="0"/>
              <a:pPr/>
              <a:t>22/09/2017</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B2F94A26-9232-4A20-95C3-7E1B651FEEEA}" type="slidenum">
              <a:rPr lang="es-ES" smtClean="0"/>
              <a:pPr/>
              <a:t>‹Nº›</a:t>
            </a:fld>
            <a:endParaRPr lang="es-ES"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3E5733D2-319B-4957-9BFC-60B064F35881}" type="datetimeFigureOut">
              <a:rPr lang="es-ES" smtClean="0"/>
              <a:pPr/>
              <a:t>22/09/2017</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B2F94A26-9232-4A20-95C3-7E1B651FEEEA}" type="slidenum">
              <a:rPr lang="es-ES" smtClean="0"/>
              <a:pPr/>
              <a:t>‹Nº›</a:t>
            </a:fld>
            <a:endParaRPr lang="es-ES"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3E5733D2-319B-4957-9BFC-60B064F35881}" type="datetimeFigureOut">
              <a:rPr lang="es-ES" smtClean="0"/>
              <a:pPr/>
              <a:t>22/09/2017</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B2F94A26-9232-4A20-95C3-7E1B651FEEEA}" type="slidenum">
              <a:rPr lang="es-ES" smtClean="0"/>
              <a:pPr/>
              <a:t>‹Nº›</a:t>
            </a:fld>
            <a:endParaRPr lang="es-ES"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5733D2-319B-4957-9BFC-60B064F35881}" type="datetimeFigureOut">
              <a:rPr lang="es-ES" smtClean="0"/>
              <a:pPr/>
              <a:t>22/09/2017</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fld id="{B2F94A26-9232-4A20-95C3-7E1B651FEEEA}" type="slidenum">
              <a:rPr lang="es-ES" smtClean="0"/>
              <a:pPr/>
              <a:t>‹Nº›</a:t>
            </a:fld>
            <a:endParaRPr lang="es-ES"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E5733D2-319B-4957-9BFC-60B064F35881}" type="datetimeFigureOut">
              <a:rPr lang="es-ES" smtClean="0"/>
              <a:pPr/>
              <a:t>22/09/2017</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B2F94A26-9232-4A20-95C3-7E1B651FEEEA}" type="slidenum">
              <a:rPr lang="es-ES" smtClean="0"/>
              <a:pPr/>
              <a:t>‹Nº›</a:t>
            </a:fld>
            <a:endParaRPr lang="es-ES" dirty="0"/>
          </a:p>
        </p:txBody>
      </p:sp>
      <p:sp>
        <p:nvSpPr>
          <p:cNvPr id="9" name="Content Placeholder 8"/>
          <p:cNvSpPr>
            <a:spLocks noGrp="1"/>
          </p:cNvSpPr>
          <p:nvPr>
            <p:ph sz="quarter" idx="13"/>
          </p:nvPr>
        </p:nvSpPr>
        <p:spPr>
          <a:xfrm>
            <a:off x="304800" y="381000"/>
            <a:ext cx="77724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3E5733D2-319B-4957-9BFC-60B064F35881}" type="datetimeFigureOut">
              <a:rPr lang="es-ES" smtClean="0"/>
              <a:pPr/>
              <a:t>22/09/2017</a:t>
            </a:fld>
            <a:endParaRPr lang="es-ES" dirty="0"/>
          </a:p>
        </p:txBody>
      </p:sp>
      <p:sp>
        <p:nvSpPr>
          <p:cNvPr id="9" name="Slide Number Placeholder 8"/>
          <p:cNvSpPr>
            <a:spLocks noGrp="1"/>
          </p:cNvSpPr>
          <p:nvPr>
            <p:ph type="sldNum" sz="quarter" idx="11"/>
          </p:nvPr>
        </p:nvSpPr>
        <p:spPr/>
        <p:txBody>
          <a:bodyPr/>
          <a:lstStyle/>
          <a:p>
            <a:fld id="{B2F94A26-9232-4A20-95C3-7E1B651FEEEA}" type="slidenum">
              <a:rPr lang="es-ES" smtClean="0"/>
              <a:pPr/>
              <a:t>‹Nº›</a:t>
            </a:fld>
            <a:endParaRPr lang="es-ES" dirty="0"/>
          </a:p>
        </p:txBody>
      </p:sp>
      <p:sp>
        <p:nvSpPr>
          <p:cNvPr id="10" name="Footer Placeholder 9"/>
          <p:cNvSpPr>
            <a:spLocks noGrp="1"/>
          </p:cNvSpPr>
          <p:nvPr>
            <p:ph type="ftr" sz="quarter" idx="12"/>
          </p:nvPr>
        </p:nvSpPr>
        <p:spPr/>
        <p:txBody>
          <a:bodyPr/>
          <a:lstStyle/>
          <a:p>
            <a:endParaRPr lang="es-ES"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2F94A26-9232-4A20-95C3-7E1B651FEEEA}" type="slidenum">
              <a:rPr lang="es-ES" smtClean="0"/>
              <a:pPr/>
              <a:t>‹Nº›</a:t>
            </a:fld>
            <a:endParaRPr lang="es-E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s-E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E5733D2-319B-4957-9BFC-60B064F35881}" type="datetimeFigureOut">
              <a:rPr lang="es-ES" smtClean="0"/>
              <a:pPr/>
              <a:t>22/09/2017</a:t>
            </a:fld>
            <a:endParaRPr lang="es-ES" dirty="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www.mantenimientodecomputadoras.com.mx/images/stories/astm002/astm002-07.jpg" TargetMode="External"/><Relationship Id="rId1" Type="http://schemas.openxmlformats.org/officeDocument/2006/relationships/slideLayout" Target="../slideLayouts/slideLayout2.xml"/><Relationship Id="rId4" Type="http://schemas.microsoft.com/office/2007/relationships/hdphoto" Target="../media/hdphoto4.wdp"/></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mantenimientodecomputadoras.com.mx/images/stories/astm002/astm002-08.jp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mantenimientodecomputadoras.com.mx/images/stories/astm002/astm002-09.jp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n para mandamientos de la etica informatic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362105">
            <a:off x="239399" y="237635"/>
            <a:ext cx="2264640" cy="193202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ctrTitle"/>
          </p:nvPr>
        </p:nvSpPr>
        <p:spPr>
          <a:xfrm>
            <a:off x="2123728" y="446807"/>
            <a:ext cx="6548264" cy="1470025"/>
          </a:xfrm>
        </p:spPr>
        <p:txBody>
          <a:bodyPr>
            <a:noAutofit/>
          </a:bodyPr>
          <a:lstStyle/>
          <a:p>
            <a:pPr algn="ctr"/>
            <a:r>
              <a:rPr lang="es-MX" sz="3200" b="1" dirty="0" smtClean="0"/>
              <a:t>10 MANDAMIENTOS DE LA ETICA INFORMATICA</a:t>
            </a:r>
            <a:r>
              <a:rPr lang="es-MX" sz="3200" b="1" dirty="0"/>
              <a:t/>
            </a:r>
            <a:br>
              <a:rPr lang="es-MX" sz="3200" b="1" dirty="0"/>
            </a:br>
            <a:endParaRPr lang="es-MX" sz="3200" dirty="0"/>
          </a:p>
        </p:txBody>
      </p:sp>
      <p:sp>
        <p:nvSpPr>
          <p:cNvPr id="3" name="2 Subtítulo"/>
          <p:cNvSpPr>
            <a:spLocks noGrp="1"/>
          </p:cNvSpPr>
          <p:nvPr>
            <p:ph type="subTitle" idx="1"/>
          </p:nvPr>
        </p:nvSpPr>
        <p:spPr>
          <a:xfrm>
            <a:off x="395536" y="2132856"/>
            <a:ext cx="7992888" cy="4464496"/>
          </a:xfrm>
        </p:spPr>
        <p:txBody>
          <a:bodyPr>
            <a:noAutofit/>
          </a:bodyPr>
          <a:lstStyle/>
          <a:p>
            <a:pPr marL="514350" indent="-514350" algn="just" fontAlgn="base">
              <a:buFont typeface="+mj-lt"/>
              <a:buAutoNum type="arabicPeriod"/>
            </a:pPr>
            <a:r>
              <a:rPr lang="es-MX" dirty="0">
                <a:solidFill>
                  <a:schemeClr val="bg2">
                    <a:lumMod val="10000"/>
                  </a:schemeClr>
                </a:solidFill>
              </a:rPr>
              <a:t>No usarás una computadora para dañar a otros.</a:t>
            </a:r>
          </a:p>
          <a:p>
            <a:pPr marL="514350" indent="-514350" algn="just" fontAlgn="base">
              <a:buFont typeface="+mj-lt"/>
              <a:buAutoNum type="arabicPeriod"/>
            </a:pPr>
            <a:r>
              <a:rPr lang="es-MX" dirty="0">
                <a:solidFill>
                  <a:schemeClr val="bg2">
                    <a:lumMod val="10000"/>
                  </a:schemeClr>
                </a:solidFill>
              </a:rPr>
              <a:t>No interferirás con el trabajo ajeno.</a:t>
            </a:r>
          </a:p>
          <a:p>
            <a:pPr marL="514350" indent="-514350" algn="just" fontAlgn="base">
              <a:buFont typeface="+mj-lt"/>
              <a:buAutoNum type="arabicPeriod"/>
            </a:pPr>
            <a:r>
              <a:rPr lang="es-MX" dirty="0">
                <a:solidFill>
                  <a:schemeClr val="bg2">
                    <a:lumMod val="10000"/>
                  </a:schemeClr>
                </a:solidFill>
              </a:rPr>
              <a:t>No indagarás en los archivos ajenos.</a:t>
            </a:r>
          </a:p>
          <a:p>
            <a:pPr marL="514350" indent="-514350" algn="just" fontAlgn="base">
              <a:buFont typeface="+mj-lt"/>
              <a:buAutoNum type="arabicPeriod"/>
            </a:pPr>
            <a:r>
              <a:rPr lang="es-MX" dirty="0">
                <a:solidFill>
                  <a:schemeClr val="bg2">
                    <a:lumMod val="10000"/>
                  </a:schemeClr>
                </a:solidFill>
              </a:rPr>
              <a:t>No utilizarás una computadora para robar.</a:t>
            </a:r>
          </a:p>
          <a:p>
            <a:pPr marL="514350" indent="-514350" algn="just" fontAlgn="base">
              <a:buFont typeface="+mj-lt"/>
              <a:buAutoNum type="arabicPeriod"/>
            </a:pPr>
            <a:r>
              <a:rPr lang="es-MX" dirty="0">
                <a:solidFill>
                  <a:schemeClr val="bg2">
                    <a:lumMod val="10000"/>
                  </a:schemeClr>
                </a:solidFill>
              </a:rPr>
              <a:t>No utilizarás la informática para realizar fraudes.</a:t>
            </a:r>
          </a:p>
          <a:p>
            <a:pPr marL="514350" indent="-514350" algn="just" fontAlgn="base">
              <a:buFont typeface="+mj-lt"/>
              <a:buAutoNum type="arabicPeriod"/>
            </a:pPr>
            <a:r>
              <a:rPr lang="es-MX" dirty="0">
                <a:solidFill>
                  <a:schemeClr val="bg2">
                    <a:lumMod val="10000"/>
                  </a:schemeClr>
                </a:solidFill>
              </a:rPr>
              <a:t>No copiarás o utilizarás software que no hayas comprado.</a:t>
            </a:r>
          </a:p>
          <a:p>
            <a:pPr marL="514350" indent="-514350" algn="just" fontAlgn="base">
              <a:buFont typeface="+mj-lt"/>
              <a:buAutoNum type="arabicPeriod"/>
            </a:pPr>
            <a:r>
              <a:rPr lang="es-MX" dirty="0">
                <a:solidFill>
                  <a:schemeClr val="bg2">
                    <a:lumMod val="10000"/>
                  </a:schemeClr>
                </a:solidFill>
              </a:rPr>
              <a:t>No utilizarás los recursos informáticos ajenos sin la debida autorización.</a:t>
            </a:r>
          </a:p>
          <a:p>
            <a:pPr marL="514350" indent="-514350" algn="just" fontAlgn="base">
              <a:buFont typeface="+mj-lt"/>
              <a:buAutoNum type="arabicPeriod"/>
            </a:pPr>
            <a:r>
              <a:rPr lang="es-MX" dirty="0">
                <a:solidFill>
                  <a:schemeClr val="bg2">
                    <a:lumMod val="10000"/>
                  </a:schemeClr>
                </a:solidFill>
              </a:rPr>
              <a:t>No te apropiarás de los derechos intelectuales de otros.</a:t>
            </a:r>
          </a:p>
          <a:p>
            <a:pPr marL="514350" indent="-514350" algn="just" fontAlgn="base">
              <a:buFont typeface="+mj-lt"/>
              <a:buAutoNum type="arabicPeriod"/>
            </a:pPr>
            <a:r>
              <a:rPr lang="es-MX" dirty="0">
                <a:solidFill>
                  <a:schemeClr val="bg2">
                    <a:lumMod val="10000"/>
                  </a:schemeClr>
                </a:solidFill>
              </a:rPr>
              <a:t>Deberás evaluar las consecuencias sociales de cualquier código que desarrolles.</a:t>
            </a:r>
          </a:p>
          <a:p>
            <a:pPr marL="514350" indent="-514350" algn="just" fontAlgn="base">
              <a:buFont typeface="+mj-lt"/>
              <a:buAutoNum type="arabicPeriod"/>
            </a:pPr>
            <a:r>
              <a:rPr lang="es-MX" dirty="0">
                <a:solidFill>
                  <a:schemeClr val="bg2">
                    <a:lumMod val="10000"/>
                  </a:schemeClr>
                </a:solidFill>
              </a:rPr>
              <a:t>Siempre utilizarás las computadoras de manera de respetar los derechos de los demás.</a:t>
            </a:r>
          </a:p>
          <a:p>
            <a:endParaRPr lang="es-MX" dirty="0"/>
          </a:p>
        </p:txBody>
      </p:sp>
    </p:spTree>
    <p:extLst>
      <p:ext uri="{BB962C8B-B14F-4D97-AF65-F5344CB8AC3E}">
        <p14:creationId xmlns:p14="http://schemas.microsoft.com/office/powerpoint/2010/main" val="134129895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496" y="1052736"/>
            <a:ext cx="8384261" cy="4525963"/>
          </a:xfrm>
        </p:spPr>
        <p:txBody>
          <a:bodyPr>
            <a:normAutofit/>
          </a:bodyPr>
          <a:lstStyle/>
          <a:p>
            <a:pPr marL="0" indent="0" algn="just">
              <a:buNone/>
            </a:pPr>
            <a:r>
              <a:rPr lang="es-ES" b="1" dirty="0"/>
              <a:t>-SPYWARE.</a:t>
            </a:r>
            <a:r>
              <a:rPr lang="es-ES" dirty="0"/>
              <a:t> Los programas espía son aplicaciones que recopilan información del usuario sin su consentimiento. Su objetivo más común es obtener datos sobre los hábitos de navegación o comportamiento en la web del usuario atacado y enviarlos a </a:t>
            </a:r>
            <a:r>
              <a:rPr lang="es-ES" dirty="0" smtClean="0"/>
              <a:t> </a:t>
            </a:r>
            <a:r>
              <a:rPr lang="es-ES" dirty="0"/>
              <a:t>externos. </a:t>
            </a:r>
          </a:p>
          <a:p>
            <a:pPr marL="0" indent="0" algn="just">
              <a:buNone/>
            </a:pPr>
            <a:r>
              <a:rPr lang="es-ES" b="1" dirty="0" smtClean="0"/>
              <a:t>-</a:t>
            </a:r>
            <a:r>
              <a:rPr lang="es-ES" b="1" dirty="0"/>
              <a:t>PHISHING</a:t>
            </a:r>
            <a:r>
              <a:rPr lang="es-ES" dirty="0"/>
              <a:t>. Consiste en el robo de información personal y financiera del usuario, a </a:t>
            </a:r>
            <a:r>
              <a:rPr lang="es-ES" dirty="0" smtClean="0"/>
              <a:t>través de </a:t>
            </a:r>
            <a:r>
              <a:rPr lang="es-ES" dirty="0"/>
              <a:t>la falsificación de un ente </a:t>
            </a:r>
            <a:r>
              <a:rPr lang="es-ES" dirty="0" smtClean="0"/>
              <a:t>de confianza</a:t>
            </a:r>
            <a:r>
              <a:rPr lang="es-ES" dirty="0"/>
              <a:t>. </a:t>
            </a:r>
            <a:r>
              <a:rPr lang="es-ES" dirty="0" smtClean="0"/>
              <a:t> </a:t>
            </a:r>
            <a:endParaRPr lang="es-ES" dirty="0"/>
          </a:p>
        </p:txBody>
      </p:sp>
      <p:pic>
        <p:nvPicPr>
          <p:cNvPr id="5" name="4 Imagen" descr="G:\paginas guardadas de la tarea de tics (virus y antivirus)\antivirus - Buscar con Google_files\images(56)"/>
          <p:cNvPicPr/>
          <p:nvPr/>
        </p:nvPicPr>
        <p:blipFill rotWithShape="1">
          <a:blip r:embed="rId2">
            <a:extLst>
              <a:ext uri="{BEBA8EAE-BF5A-486C-A8C5-ECC9F3942E4B}">
                <a14:imgProps xmlns:a14="http://schemas.microsoft.com/office/drawing/2010/main">
                  <a14:imgLayer r:embed="rId3">
                    <a14:imgEffect>
                      <a14:backgroundRemoval t="5155" b="96392" l="9653" r="89575">
                        <a14:foregroundMark x1="41313" y1="27320" x2="41313" y2="27320"/>
                        <a14:foregroundMark x1="69498" y1="75773" x2="69498" y2="75773"/>
                        <a14:foregroundMark x1="60232" y1="84021" x2="73745" y2="74227"/>
                      </a14:backgroundRemoval>
                    </a14:imgEffect>
                  </a14:imgLayer>
                </a14:imgProps>
              </a:ext>
              <a:ext uri="{28A0092B-C50C-407E-A947-70E740481C1C}">
                <a14:useLocalDpi xmlns:a14="http://schemas.microsoft.com/office/drawing/2010/main" val="0"/>
              </a:ext>
            </a:extLst>
          </a:blip>
          <a:srcRect l="27454" r="15024"/>
          <a:stretch/>
        </p:blipFill>
        <p:spPr bwMode="auto">
          <a:xfrm>
            <a:off x="6012160" y="3933056"/>
            <a:ext cx="3006526" cy="2753654"/>
          </a:xfrm>
          <a:prstGeom prst="rect">
            <a:avLst/>
          </a:prstGeom>
          <a:noFill/>
          <a:ln>
            <a:noFill/>
          </a:ln>
          <a:extLst>
            <a:ext uri="{53640926-AAD7-44D8-BBD7-CCE9431645EC}">
              <a14:shadowObscured xmlns:a14="http://schemas.microsoft.com/office/drawing/2010/main"/>
            </a:ext>
          </a:extLst>
        </p:spPr>
      </p:pic>
      <p:pic>
        <p:nvPicPr>
          <p:cNvPr id="19458" name="Picture 2" descr="http://www.durango.net.mx/articulos/uploads/B66_Phishing.jpg"/>
          <p:cNvPicPr>
            <a:picLocks noChangeAspect="1" noChangeArrowheads="1"/>
          </p:cNvPicPr>
          <p:nvPr/>
        </p:nvPicPr>
        <p:blipFill>
          <a:blip r:embed="rId4"/>
          <a:srcRect/>
          <a:stretch>
            <a:fillRect/>
          </a:stretch>
        </p:blipFill>
        <p:spPr bwMode="auto">
          <a:xfrm>
            <a:off x="3786182" y="5038352"/>
            <a:ext cx="1785950" cy="1819648"/>
          </a:xfrm>
          <a:prstGeom prst="rect">
            <a:avLst/>
          </a:prstGeom>
          <a:noFill/>
        </p:spPr>
      </p:pic>
    </p:spTree>
    <p:extLst>
      <p:ext uri="{BB962C8B-B14F-4D97-AF65-F5344CB8AC3E}">
        <p14:creationId xmlns:p14="http://schemas.microsoft.com/office/powerpoint/2010/main" val="338871308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4016" y="1351309"/>
            <a:ext cx="8388424" cy="4525963"/>
          </a:xfrm>
        </p:spPr>
        <p:txBody>
          <a:bodyPr>
            <a:normAutofit/>
          </a:bodyPr>
          <a:lstStyle/>
          <a:p>
            <a:pPr marL="0" indent="0" algn="just">
              <a:buNone/>
            </a:pPr>
            <a:r>
              <a:rPr lang="es-ES" b="1" dirty="0"/>
              <a:t>-INGENIERÍA SOCIAL.</a:t>
            </a:r>
            <a:r>
              <a:rPr lang="es-ES" dirty="0"/>
              <a:t> Es una acción o </a:t>
            </a:r>
            <a:r>
              <a:rPr lang="es-ES" dirty="0" smtClean="0"/>
              <a:t>conducta</a:t>
            </a:r>
          </a:p>
          <a:p>
            <a:pPr marL="0" indent="0" algn="just">
              <a:buNone/>
            </a:pPr>
            <a:r>
              <a:rPr lang="es-ES" dirty="0" smtClean="0"/>
              <a:t>social </a:t>
            </a:r>
            <a:r>
              <a:rPr lang="es-ES" dirty="0"/>
              <a:t>destinada a conseguir información de </a:t>
            </a:r>
            <a:endParaRPr lang="es-ES" dirty="0" smtClean="0"/>
          </a:p>
          <a:p>
            <a:pPr marL="0" indent="0" algn="just">
              <a:buNone/>
            </a:pPr>
            <a:r>
              <a:rPr lang="es-ES" dirty="0" smtClean="0"/>
              <a:t>las </a:t>
            </a:r>
            <a:r>
              <a:rPr lang="es-ES" dirty="0"/>
              <a:t>personas cercanas a un sistema </a:t>
            </a:r>
            <a:r>
              <a:rPr lang="es-ES" dirty="0" smtClean="0"/>
              <a:t>por</a:t>
            </a:r>
          </a:p>
          <a:p>
            <a:pPr marL="0" indent="0" algn="just">
              <a:buNone/>
            </a:pPr>
            <a:r>
              <a:rPr lang="es-ES" dirty="0" smtClean="0"/>
              <a:t>medio </a:t>
            </a:r>
            <a:r>
              <a:rPr lang="es-ES" dirty="0"/>
              <a:t>de habilidades sociales. Con </a:t>
            </a:r>
            <a:r>
              <a:rPr lang="es-ES" dirty="0" smtClean="0"/>
              <a:t>esto</a:t>
            </a:r>
          </a:p>
          <a:p>
            <a:pPr marL="0" indent="0" algn="just">
              <a:buNone/>
            </a:pPr>
            <a:r>
              <a:rPr lang="es-ES" dirty="0" smtClean="0"/>
              <a:t>se </a:t>
            </a:r>
            <a:r>
              <a:rPr lang="es-ES" dirty="0"/>
              <a:t>busca que el usuario comprometa al sistema y revele información valiosa por medio de variados tipos de engaños, tretas y artimañas.</a:t>
            </a:r>
          </a:p>
          <a:p>
            <a:pPr marL="0" indent="0" algn="just">
              <a:buNone/>
            </a:pPr>
            <a:r>
              <a:rPr lang="es-ES" b="1" dirty="0"/>
              <a:t>-ADWARE.</a:t>
            </a:r>
            <a:r>
              <a:rPr lang="es-ES" dirty="0"/>
              <a:t> Su nombre se deriva de la combinación de las palabras </a:t>
            </a:r>
            <a:r>
              <a:rPr lang="es-ES" dirty="0" err="1"/>
              <a:t>ADvertisement</a:t>
            </a:r>
            <a:r>
              <a:rPr lang="es-ES" dirty="0"/>
              <a:t> (anuncio) y </a:t>
            </a:r>
            <a:r>
              <a:rPr lang="es-ES" dirty="0" err="1"/>
              <a:t>softWARE</a:t>
            </a:r>
            <a:r>
              <a:rPr lang="es-ES" dirty="0"/>
              <a:t>). Se trata de un programa malicioso que se instala en el computador sin que el usuario lo note, y cuya función es descargar y mostrar anuncios publicitarios en la pantalla de la víctima. </a:t>
            </a:r>
          </a:p>
          <a:p>
            <a:pPr marL="0" indent="0" algn="just">
              <a:buNone/>
            </a:pPr>
            <a:endParaRPr lang="es-ES" dirty="0"/>
          </a:p>
        </p:txBody>
      </p:sp>
      <p:pic>
        <p:nvPicPr>
          <p:cNvPr id="4" name="3 Imagen" descr="Ingenieria Social">
            <a:hlinkClick r:id="rId2" tgtFrame="&quot;_blank&quot;" tooltip="&quot;Amenazas Informáticas&quot;"/>
          </p:cNvPr>
          <p:cNvPicPr/>
          <p:nvPr/>
        </p:nvPicPr>
        <p:blipFill>
          <a:blip r:embed="rId3">
            <a:extLst>
              <a:ext uri="{BEBA8EAE-BF5A-486C-A8C5-ECC9F3942E4B}">
                <a14:imgProps xmlns:a14="http://schemas.microsoft.com/office/drawing/2010/main">
                  <a14:imgLayer r:embed="rId4">
                    <a14:imgEffect>
                      <a14:backgroundRemoval t="0" b="100000" l="0" r="100000">
                        <a14:foregroundMark x1="92265" y1="91667" x2="99448" y2="95833"/>
                        <a14:foregroundMark x1="14917" y1="60000" x2="14917" y2="60000"/>
                        <a14:backgroundMark x1="2762" y1="51667" x2="49171" y2="4167"/>
                        <a14:backgroundMark x1="39779" y1="65000" x2="62431" y2="56667"/>
                        <a14:backgroundMark x1="1657" y1="76667" x2="1657" y2="76667"/>
                      </a14:backgroundRemoval>
                    </a14:imgEffect>
                  </a14:imgLayer>
                </a14:imgProps>
              </a:ext>
              <a:ext uri="{28A0092B-C50C-407E-A947-70E740481C1C}">
                <a14:useLocalDpi xmlns:a14="http://schemas.microsoft.com/office/drawing/2010/main" val="0"/>
              </a:ext>
            </a:extLst>
          </a:blip>
          <a:srcRect/>
          <a:stretch>
            <a:fillRect/>
          </a:stretch>
        </p:blipFill>
        <p:spPr bwMode="auto">
          <a:xfrm>
            <a:off x="6357950" y="285728"/>
            <a:ext cx="2525964" cy="2565881"/>
          </a:xfrm>
          <a:prstGeom prst="rect">
            <a:avLst/>
          </a:prstGeom>
          <a:noFill/>
          <a:ln>
            <a:noFill/>
          </a:ln>
        </p:spPr>
      </p:pic>
    </p:spTree>
    <p:extLst>
      <p:ext uri="{BB962C8B-B14F-4D97-AF65-F5344CB8AC3E}">
        <p14:creationId xmlns:p14="http://schemas.microsoft.com/office/powerpoint/2010/main" val="405056513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67791" y="1495325"/>
            <a:ext cx="7976617" cy="4525963"/>
          </a:xfrm>
        </p:spPr>
        <p:txBody>
          <a:bodyPr>
            <a:normAutofit/>
          </a:bodyPr>
          <a:lstStyle/>
          <a:p>
            <a:pPr marL="0" indent="0" algn="just">
              <a:buNone/>
            </a:pPr>
            <a:r>
              <a:rPr lang="es-ES" b="1" dirty="0"/>
              <a:t>-BOTNETS.</a:t>
            </a:r>
            <a:r>
              <a:rPr lang="es-ES" dirty="0"/>
              <a:t> Es una red de equipos </a:t>
            </a:r>
            <a:endParaRPr lang="es-ES" dirty="0" smtClean="0"/>
          </a:p>
          <a:p>
            <a:pPr marL="0" indent="0" algn="just">
              <a:buNone/>
            </a:pPr>
            <a:r>
              <a:rPr lang="es-ES" dirty="0" smtClean="0"/>
              <a:t>infectados </a:t>
            </a:r>
            <a:r>
              <a:rPr lang="es-ES" dirty="0"/>
              <a:t>(robot o zombi) por </a:t>
            </a:r>
            <a:r>
              <a:rPr lang="es-ES" dirty="0" smtClean="0"/>
              <a:t>códigos</a:t>
            </a:r>
          </a:p>
          <a:p>
            <a:pPr marL="0" indent="0" algn="just">
              <a:buNone/>
            </a:pPr>
            <a:r>
              <a:rPr lang="es-ES" dirty="0" smtClean="0"/>
              <a:t>maliciosos</a:t>
            </a:r>
            <a:r>
              <a:rPr lang="es-ES" dirty="0"/>
              <a:t>, los cuales son </a:t>
            </a:r>
            <a:r>
              <a:rPr lang="es-ES" dirty="0" smtClean="0"/>
              <a:t>controlados</a:t>
            </a:r>
          </a:p>
          <a:p>
            <a:pPr marL="0" indent="0" algn="just">
              <a:buNone/>
            </a:pPr>
            <a:r>
              <a:rPr lang="es-ES" dirty="0" smtClean="0"/>
              <a:t>por </a:t>
            </a:r>
            <a:r>
              <a:rPr lang="es-ES" dirty="0"/>
              <a:t>un delincuente informático el cual, </a:t>
            </a:r>
            <a:endParaRPr lang="es-ES" dirty="0" smtClean="0"/>
          </a:p>
          <a:p>
            <a:pPr marL="0" indent="0" algn="just">
              <a:buNone/>
            </a:pPr>
            <a:r>
              <a:rPr lang="es-ES" dirty="0" smtClean="0"/>
              <a:t>de </a:t>
            </a:r>
            <a:r>
              <a:rPr lang="es-ES" dirty="0"/>
              <a:t>manera remota, envía órdenes a los equipos zombis haciendo uso de sus recursos. </a:t>
            </a:r>
            <a:endParaRPr lang="es-ES" dirty="0" smtClean="0"/>
          </a:p>
          <a:p>
            <a:pPr marL="0" indent="0" algn="just">
              <a:buNone/>
            </a:pPr>
            <a:r>
              <a:rPr lang="es-ES" b="1" dirty="0" smtClean="0"/>
              <a:t>-</a:t>
            </a:r>
            <a:r>
              <a:rPr lang="es-ES" b="1" dirty="0"/>
              <a:t>GUSANOS.</a:t>
            </a:r>
            <a:r>
              <a:rPr lang="es-ES" dirty="0"/>
              <a:t> Son un sub-conjunto de malware. Su principal diferencia con los virus tradicionales es que no necesitan de un archivo anfitrión para seguir vivos, por lo que se reproducen utilizando diferentes medios como las redes locales o el correo </a:t>
            </a:r>
            <a:r>
              <a:rPr lang="es-ES" dirty="0" smtClean="0"/>
              <a:t>electrónico.</a:t>
            </a:r>
            <a:endParaRPr lang="es-ES" dirty="0"/>
          </a:p>
          <a:p>
            <a:pPr marL="0" indent="0" algn="just">
              <a:buNone/>
            </a:pPr>
            <a:endParaRPr lang="es-ES" dirty="0"/>
          </a:p>
        </p:txBody>
      </p:sp>
      <p:pic>
        <p:nvPicPr>
          <p:cNvPr id="4" name="3 Imagen" descr="Botnets">
            <a:hlinkClick r:id="rId2" tgtFrame="&quot;_blank&quot;" tooltip="&quot;Amenazas Informáticas&quo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2160" y="332656"/>
            <a:ext cx="2319076" cy="207369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65454861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2008" y="1279301"/>
            <a:ext cx="8316416" cy="4525963"/>
          </a:xfrm>
        </p:spPr>
        <p:txBody>
          <a:bodyPr>
            <a:normAutofit fontScale="92500" lnSpcReduction="20000"/>
          </a:bodyPr>
          <a:lstStyle/>
          <a:p>
            <a:pPr marL="0" indent="0" algn="just">
              <a:buNone/>
            </a:pPr>
            <a:r>
              <a:rPr lang="es-ES" sz="2800" b="1" dirty="0"/>
              <a:t>-TROYANOS.</a:t>
            </a:r>
            <a:r>
              <a:rPr lang="es-ES" sz="2800" dirty="0"/>
              <a:t> Su nombre </a:t>
            </a:r>
            <a:r>
              <a:rPr lang="es-ES" sz="2800" dirty="0" smtClean="0"/>
              <a:t>proviene de la</a:t>
            </a:r>
          </a:p>
          <a:p>
            <a:pPr marL="0" indent="0" algn="just">
              <a:buNone/>
            </a:pPr>
            <a:r>
              <a:rPr lang="es-ES" sz="2800" dirty="0" smtClean="0"/>
              <a:t>leyenda </a:t>
            </a:r>
            <a:r>
              <a:rPr lang="es-ES" sz="2800" dirty="0"/>
              <a:t>del caballo de </a:t>
            </a:r>
            <a:r>
              <a:rPr lang="es-ES" sz="2800" dirty="0" smtClean="0"/>
              <a:t>Troya, pues</a:t>
            </a:r>
            <a:r>
              <a:rPr lang="es-ES" sz="2800" dirty="0"/>
              <a:t> se </a:t>
            </a:r>
            <a:endParaRPr lang="es-ES" sz="2800" dirty="0" smtClean="0"/>
          </a:p>
          <a:p>
            <a:pPr marL="0" indent="0" algn="just">
              <a:buNone/>
            </a:pPr>
            <a:r>
              <a:rPr lang="es-ES" sz="2800" dirty="0" smtClean="0"/>
              <a:t>disfraza </a:t>
            </a:r>
            <a:r>
              <a:rPr lang="es-ES" sz="2800" dirty="0"/>
              <a:t>para engañar al </a:t>
            </a:r>
            <a:r>
              <a:rPr lang="es-ES" sz="2800" dirty="0" smtClean="0"/>
              <a:t>usuario</a:t>
            </a:r>
            <a:r>
              <a:rPr lang="es-ES" sz="2800" dirty="0"/>
              <a:t>: Los </a:t>
            </a:r>
            <a:endParaRPr lang="es-ES" sz="2800" dirty="0" smtClean="0"/>
          </a:p>
          <a:p>
            <a:pPr marL="0" indent="0" algn="just">
              <a:buNone/>
            </a:pPr>
            <a:r>
              <a:rPr lang="es-ES" sz="2800" dirty="0" smtClean="0"/>
              <a:t>archivos </a:t>
            </a:r>
            <a:r>
              <a:rPr lang="es-ES" sz="2800" dirty="0"/>
              <a:t>que </a:t>
            </a:r>
            <a:r>
              <a:rPr lang="es-ES" sz="2800" dirty="0" smtClean="0"/>
              <a:t>simulan ser </a:t>
            </a:r>
            <a:r>
              <a:rPr lang="es-ES" sz="2800" dirty="0"/>
              <a:t>normales e </a:t>
            </a:r>
            <a:endParaRPr lang="es-ES" sz="2800" dirty="0" smtClean="0"/>
          </a:p>
          <a:p>
            <a:pPr marL="0" indent="0" algn="just">
              <a:buNone/>
            </a:pPr>
            <a:r>
              <a:rPr lang="es-ES" sz="2800" dirty="0" smtClean="0"/>
              <a:t>indefensos</a:t>
            </a:r>
            <a:r>
              <a:rPr lang="es-ES" sz="2800" dirty="0"/>
              <a:t>, como </a:t>
            </a:r>
            <a:r>
              <a:rPr lang="es-ES" sz="2800" dirty="0" smtClean="0"/>
              <a:t>pueden </a:t>
            </a:r>
            <a:r>
              <a:rPr lang="es-ES" sz="2800" dirty="0"/>
              <a:t>ser juegos </a:t>
            </a:r>
            <a:r>
              <a:rPr lang="es-ES" sz="2800" dirty="0" smtClean="0"/>
              <a:t>o</a:t>
            </a:r>
          </a:p>
          <a:p>
            <a:pPr marL="0" indent="0" algn="just">
              <a:buNone/>
            </a:pPr>
            <a:r>
              <a:rPr lang="es-ES" sz="2800" dirty="0" smtClean="0"/>
              <a:t>programas</a:t>
            </a:r>
            <a:r>
              <a:rPr lang="es-ES" sz="2800" dirty="0"/>
              <a:t>, </a:t>
            </a:r>
            <a:r>
              <a:rPr lang="es-ES" sz="2800" dirty="0" smtClean="0"/>
              <a:t>provocan </a:t>
            </a:r>
            <a:r>
              <a:rPr lang="es-ES" sz="2800" dirty="0"/>
              <a:t>al usuario para que los ejecute y así logran instalarse en los sistemas</a:t>
            </a:r>
            <a:r>
              <a:rPr lang="es-ES" sz="2800" dirty="0" smtClean="0"/>
              <a:t>.</a:t>
            </a:r>
          </a:p>
          <a:p>
            <a:pPr marL="0" indent="0" algn="just">
              <a:buNone/>
            </a:pPr>
            <a:r>
              <a:rPr lang="es-ES" sz="2800" b="1" dirty="0"/>
              <a:t>-SCAM.</a:t>
            </a:r>
            <a:r>
              <a:rPr lang="es-ES" sz="2800" dirty="0"/>
              <a:t> Es el nombre utilizado para las estafas a través de medios tecnológicos. Los medios utilizados por el </a:t>
            </a:r>
            <a:r>
              <a:rPr lang="es-ES" sz="2800" dirty="0" err="1"/>
              <a:t>scam</a:t>
            </a:r>
            <a:r>
              <a:rPr lang="es-ES" sz="2800" dirty="0"/>
              <a:t> son similares a los que utiliza el </a:t>
            </a:r>
            <a:r>
              <a:rPr lang="es-ES" sz="2800" dirty="0" err="1"/>
              <a:t>phishing</a:t>
            </a:r>
            <a:r>
              <a:rPr lang="es-ES" sz="2800" dirty="0"/>
              <a:t>, si bien su objetivo no es obtener datos sino lucrar de forma directa a través del engaño. </a:t>
            </a:r>
          </a:p>
          <a:p>
            <a:pPr marL="0" indent="0" algn="just">
              <a:buNone/>
            </a:pPr>
            <a:endParaRPr lang="es-ES" sz="2800" dirty="0"/>
          </a:p>
          <a:p>
            <a:pPr marL="0" indent="0" algn="just">
              <a:buNone/>
            </a:pPr>
            <a:endParaRPr lang="es-ES" dirty="0"/>
          </a:p>
        </p:txBody>
      </p:sp>
      <p:pic>
        <p:nvPicPr>
          <p:cNvPr id="4" name="3 Imagen" descr="Troyanos">
            <a:hlinkClick r:id="rId2" tgtFrame="&quot;_blank&quot;" tooltip="&quot;Amenazas Informáticas&quot;"/>
          </p:cNvPr>
          <p:cNvPicPr/>
          <p:nvPr/>
        </p:nvPicPr>
        <p:blipFill>
          <a:blip r:embed="rId3">
            <a:extLst>
              <a:ext uri="{28A0092B-C50C-407E-A947-70E740481C1C}">
                <a14:useLocalDpi xmlns:a14="http://schemas.microsoft.com/office/drawing/2010/main" val="0"/>
              </a:ext>
            </a:extLst>
          </a:blip>
          <a:srcRect/>
          <a:stretch>
            <a:fillRect/>
          </a:stretch>
        </p:blipFill>
        <p:spPr bwMode="auto">
          <a:xfrm>
            <a:off x="5929322" y="980728"/>
            <a:ext cx="2774305" cy="2124179"/>
          </a:xfrm>
          <a:prstGeom prst="rect">
            <a:avLst/>
          </a:prstGeom>
          <a:noFill/>
          <a:ln>
            <a:noFill/>
          </a:ln>
        </p:spPr>
      </p:pic>
    </p:spTree>
    <p:extLst>
      <p:ext uri="{BB962C8B-B14F-4D97-AF65-F5344CB8AC3E}">
        <p14:creationId xmlns:p14="http://schemas.microsoft.com/office/powerpoint/2010/main" val="73682246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404664"/>
            <a:ext cx="8686800" cy="955576"/>
          </a:xfrm>
        </p:spPr>
        <p:txBody>
          <a:bodyPr>
            <a:normAutofit fontScale="90000"/>
          </a:bodyPr>
          <a:lstStyle/>
          <a:p>
            <a:pPr algn="ctr"/>
            <a:r>
              <a:rPr lang="es-ES" b="1" u="sng" dirty="0">
                <a:effectLst>
                  <a:outerShdw blurRad="38100" dist="38100" dir="2700000" algn="tl">
                    <a:srgbClr val="000000">
                      <a:alpha val="43137"/>
                    </a:srgbClr>
                  </a:outerShdw>
                </a:effectLst>
              </a:rPr>
              <a:t>PREVENCIÓN DE AMENAZAS </a:t>
            </a:r>
            <a:r>
              <a:rPr lang="es-ES" b="1" u="sng" dirty="0" smtClean="0">
                <a:effectLst>
                  <a:outerShdw blurRad="38100" dist="38100" dir="2700000" algn="tl">
                    <a:srgbClr val="000000">
                      <a:alpha val="43137"/>
                    </a:srgbClr>
                  </a:outerShdw>
                </a:effectLst>
              </a:rPr>
              <a:t>INFORMÁTICAS</a:t>
            </a:r>
            <a:endParaRPr lang="es-ES"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139604" y="1855365"/>
            <a:ext cx="8248820" cy="4525963"/>
          </a:xfrm>
        </p:spPr>
        <p:txBody>
          <a:bodyPr>
            <a:normAutofit/>
          </a:bodyPr>
          <a:lstStyle/>
          <a:p>
            <a:pPr marL="0" indent="0" algn="just">
              <a:buNone/>
            </a:pPr>
            <a:r>
              <a:rPr lang="es-ES" dirty="0"/>
              <a:t>Existen varias soluciones básicas para seguridad para garantizar la seguridad de los sistemas informáticos y la información almacenada en ellos.</a:t>
            </a:r>
            <a:endParaRPr lang="es-ES" b="1" i="1" dirty="0" smtClean="0"/>
          </a:p>
          <a:p>
            <a:pPr marL="0" indent="0" algn="just">
              <a:buNone/>
            </a:pPr>
            <a:r>
              <a:rPr lang="es-ES" b="1" i="1" u="sng" dirty="0" smtClean="0"/>
              <a:t>SOFTWARE </a:t>
            </a:r>
            <a:r>
              <a:rPr lang="es-ES" b="1" i="1" u="sng" dirty="0"/>
              <a:t>ANTIVIRUS </a:t>
            </a:r>
            <a:endParaRPr lang="es-ES" b="1" i="1" u="sng" dirty="0" smtClean="0"/>
          </a:p>
          <a:p>
            <a:pPr marL="0" indent="0" algn="just">
              <a:buNone/>
            </a:pPr>
            <a:r>
              <a:rPr lang="es-ES" dirty="0"/>
              <a:t>El software antivirus proporciona protección frente a los archivos que penetran en la red a través de correos electrónicos, descargas de Internet, disquetes u otros medios, ya que esta solución comprueba de forma automática las más recientes amenazas, analiza los sistemas de forma periódica para detectar las mismas y vigila en tiempo real la descarga de archivos cuando se bajan de Internet o se abren correos electrónicos, garantizando la seguridad de la </a:t>
            </a:r>
            <a:r>
              <a:rPr lang="es-ES" dirty="0" smtClean="0"/>
              <a:t>red.</a:t>
            </a:r>
            <a:endParaRPr lang="es-ES" dirty="0"/>
          </a:p>
        </p:txBody>
      </p:sp>
    </p:spTree>
    <p:extLst>
      <p:ext uri="{BB962C8B-B14F-4D97-AF65-F5344CB8AC3E}">
        <p14:creationId xmlns:p14="http://schemas.microsoft.com/office/powerpoint/2010/main" val="221689241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692696"/>
            <a:ext cx="7992888" cy="4525963"/>
          </a:xfrm>
        </p:spPr>
        <p:txBody>
          <a:bodyPr>
            <a:normAutofit/>
          </a:bodyPr>
          <a:lstStyle/>
          <a:p>
            <a:pPr marL="0" indent="0" algn="just">
              <a:buNone/>
            </a:pPr>
            <a:r>
              <a:rPr lang="es-ES" b="1" i="1" dirty="0">
                <a:solidFill>
                  <a:schemeClr val="tx1"/>
                </a:solidFill>
                <a:effectLst>
                  <a:outerShdw blurRad="38100" dist="38100" dir="2700000" algn="tl">
                    <a:srgbClr val="000000">
                      <a:alpha val="43137"/>
                    </a:srgbClr>
                  </a:outerShdw>
                </a:effectLst>
              </a:rPr>
              <a:t>TECNOLOGÍA DE FIREWALL</a:t>
            </a:r>
            <a:endParaRPr lang="es-ES" b="1" dirty="0">
              <a:solidFill>
                <a:schemeClr val="tx1"/>
              </a:solidFill>
              <a:effectLst>
                <a:outerShdw blurRad="38100" dist="38100" dir="2700000" algn="tl">
                  <a:srgbClr val="000000">
                    <a:alpha val="43137"/>
                  </a:srgbClr>
                </a:outerShdw>
              </a:effectLst>
            </a:endParaRPr>
          </a:p>
          <a:p>
            <a:pPr marL="0" indent="0" algn="just">
              <a:buNone/>
            </a:pPr>
            <a:r>
              <a:rPr lang="es-ES" b="1" i="1" dirty="0">
                <a:solidFill>
                  <a:schemeClr val="tx1"/>
                </a:solidFill>
                <a:effectLst>
                  <a:outerShdw blurRad="38100" dist="38100" dir="2700000" algn="tl">
                    <a:srgbClr val="000000">
                      <a:alpha val="43137"/>
                    </a:srgbClr>
                  </a:outerShdw>
                </a:effectLst>
              </a:rPr>
              <a:t> </a:t>
            </a:r>
            <a:endParaRPr lang="es-ES" b="1" dirty="0">
              <a:solidFill>
                <a:schemeClr val="tx1"/>
              </a:solidFill>
              <a:effectLst>
                <a:outerShdw blurRad="38100" dist="38100" dir="2700000" algn="tl">
                  <a:srgbClr val="000000">
                    <a:alpha val="43137"/>
                  </a:srgbClr>
                </a:outerShdw>
              </a:effectLst>
            </a:endParaRPr>
          </a:p>
          <a:p>
            <a:pPr marL="0" indent="0" algn="just">
              <a:buNone/>
            </a:pPr>
            <a:r>
              <a:rPr lang="es-ES" dirty="0">
                <a:solidFill>
                  <a:schemeClr val="tx1"/>
                </a:solidFill>
              </a:rPr>
              <a:t>Un firewall actúa como una barrera entre la red y el exterior, asegurando el perímetro y evitando que los hackers accedan a datos financieros de importancia o información sobre clientes, incluyendo los números de cuentas bancarias o tarjetas de crédito</a:t>
            </a:r>
            <a:r>
              <a:rPr lang="es-ES" dirty="0" smtClean="0">
                <a:solidFill>
                  <a:schemeClr val="tx1"/>
                </a:solidFill>
              </a:rPr>
              <a:t>.</a:t>
            </a:r>
            <a:endParaRPr lang="es-ES" dirty="0">
              <a:solidFill>
                <a:schemeClr val="tx1"/>
              </a:solidFill>
            </a:endParaRPr>
          </a:p>
        </p:txBody>
      </p:sp>
    </p:spTree>
    <p:extLst>
      <p:ext uri="{BB962C8B-B14F-4D97-AF65-F5344CB8AC3E}">
        <p14:creationId xmlns:p14="http://schemas.microsoft.com/office/powerpoint/2010/main" val="314558932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Subtítulo"/>
          <p:cNvSpPr txBox="1">
            <a:spLocks/>
          </p:cNvSpPr>
          <p:nvPr/>
        </p:nvSpPr>
        <p:spPr>
          <a:xfrm>
            <a:off x="179512" y="1484784"/>
            <a:ext cx="8064896" cy="4032448"/>
          </a:xfrm>
          <a:prstGeom prst="rect">
            <a:avLst/>
          </a:prstGeom>
        </p:spPr>
        <p:txBody>
          <a:bodyP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buNone/>
            </a:pPr>
            <a:r>
              <a:rPr lang="es-MX" sz="2000" b="1" dirty="0" smtClean="0"/>
              <a:t/>
            </a:r>
            <a:br>
              <a:rPr lang="es-MX" sz="2000" b="1" dirty="0" smtClean="0"/>
            </a:br>
            <a:r>
              <a:rPr lang="es-MX" sz="2000" b="1" dirty="0" smtClean="0"/>
              <a:t>·         Si utiliza una red social revisa que tenga activadas los candados de seguridad y verifica la autenticidad de tus amigos.</a:t>
            </a:r>
          </a:p>
          <a:p>
            <a:pPr marL="114300" indent="0" algn="just">
              <a:buNone/>
            </a:pPr>
            <a:r>
              <a:rPr lang="es-MX" sz="2000" b="1" dirty="0" smtClean="0"/>
              <a:t>·         No publique fotos demasiadas obvias o reveladoras</a:t>
            </a:r>
          </a:p>
          <a:p>
            <a:pPr marL="114300" indent="0" algn="just">
              <a:buNone/>
            </a:pPr>
            <a:r>
              <a:rPr lang="es-MX" sz="2000" b="1" dirty="0" smtClean="0"/>
              <a:t>·         No agregue ni acepte a personas desconocidas</a:t>
            </a:r>
          </a:p>
          <a:p>
            <a:pPr marL="114300" indent="0" algn="just">
              <a:buNone/>
            </a:pPr>
            <a:r>
              <a:rPr lang="es-MX" sz="2000" b="1" dirty="0" smtClean="0"/>
              <a:t>·         Cuando navegue por internet, no proporcione pro ningún motivo datos personales o los de su familia</a:t>
            </a:r>
          </a:p>
          <a:p>
            <a:pPr marL="114300" indent="0" algn="just">
              <a:buNone/>
            </a:pPr>
            <a:r>
              <a:rPr lang="es-MX" sz="2000" b="1" dirty="0" smtClean="0"/>
              <a:t>·   Es recomendable utilizar un seudónimo o nombre cortó, no proporcione toda tu información personal.</a:t>
            </a:r>
          </a:p>
          <a:p>
            <a:pPr marL="114300" indent="0" algn="just">
              <a:buNone/>
            </a:pPr>
            <a:r>
              <a:rPr lang="es-MX" sz="2000" b="1" dirty="0" smtClean="0"/>
              <a:t>·         No compartir tu contraseña con ninguna persona</a:t>
            </a:r>
          </a:p>
          <a:p>
            <a:pPr marL="114300" indent="0" algn="just">
              <a:buNone/>
            </a:pPr>
            <a:r>
              <a:rPr lang="es-MX" sz="2000" b="1" dirty="0" smtClean="0"/>
              <a:t>·   No aceptes entrevistas personalmente con alguien que hayas contactado por internet, recuerda que puede ponerte en riesgo</a:t>
            </a:r>
          </a:p>
          <a:p>
            <a:pPr marL="114300" indent="0" algn="just">
              <a:buNone/>
            </a:pPr>
            <a:r>
              <a:rPr lang="es-MX" sz="2000" b="1" dirty="0" smtClean="0"/>
              <a:t>·         Procura conocer la mayoría de tus contactos</a:t>
            </a:r>
          </a:p>
          <a:p>
            <a:pPr marL="114300" indent="0" algn="just">
              <a:buNone/>
            </a:pPr>
            <a:r>
              <a:rPr lang="es-MX" sz="2000" b="1" dirty="0" smtClean="0"/>
              <a:t>·         No pases tanto tiempo en tu computadora.</a:t>
            </a:r>
          </a:p>
          <a:p>
            <a:pPr marL="114300" indent="0" algn="just">
              <a:buNone/>
            </a:pPr>
            <a:r>
              <a:rPr lang="es-MX" sz="2000" b="1" dirty="0" smtClean="0"/>
              <a:t/>
            </a:r>
            <a:br>
              <a:rPr lang="es-MX" sz="2000" b="1" dirty="0" smtClean="0"/>
            </a:br>
            <a:endParaRPr lang="es-MX" sz="2000" b="1" dirty="0"/>
          </a:p>
        </p:txBody>
      </p:sp>
      <p:sp>
        <p:nvSpPr>
          <p:cNvPr id="3" name="1 Título"/>
          <p:cNvSpPr txBox="1">
            <a:spLocks/>
          </p:cNvSpPr>
          <p:nvPr/>
        </p:nvSpPr>
        <p:spPr>
          <a:xfrm>
            <a:off x="611560" y="188640"/>
            <a:ext cx="7772400" cy="1470025"/>
          </a:xfrm>
          <a:prstGeom prst="rect">
            <a:avLst/>
          </a:prstGeom>
        </p:spPr>
        <p:txBody>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MX" b="1" dirty="0" smtClean="0"/>
              <a:t>MEDIDAS DE PREVENCIÓN</a:t>
            </a:r>
            <a:endParaRPr lang="es-MX" dirty="0"/>
          </a:p>
        </p:txBody>
      </p:sp>
    </p:spTree>
    <p:extLst>
      <p:ext uri="{BB962C8B-B14F-4D97-AF65-F5344CB8AC3E}">
        <p14:creationId xmlns:p14="http://schemas.microsoft.com/office/powerpoint/2010/main" val="56939247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Subtítulo"/>
          <p:cNvSpPr txBox="1">
            <a:spLocks/>
          </p:cNvSpPr>
          <p:nvPr/>
        </p:nvSpPr>
        <p:spPr>
          <a:xfrm>
            <a:off x="179512" y="692696"/>
            <a:ext cx="8136904" cy="4248472"/>
          </a:xfrm>
          <a:prstGeom prst="rect">
            <a:avLst/>
          </a:prstGeom>
        </p:spPr>
        <p:txBody>
          <a:bodyPr>
            <a:normAutofit fontScale="92500" lnSpcReduction="20000"/>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buNone/>
            </a:pPr>
            <a:r>
              <a:rPr lang="es-MX" b="1" dirty="0" smtClean="0"/>
              <a:t>·         Instalar un cortafuegos ayudara mucho evitando que un sujeto pueda entrar a nuestra computadora o bien que usen un troyano y quizá pueda robar información valiosa como tarjetas de crédito o claves, etc.</a:t>
            </a:r>
          </a:p>
          <a:p>
            <a:pPr marL="114300" indent="0" algn="just">
              <a:buNone/>
            </a:pPr>
            <a:r>
              <a:rPr lang="es-MX" b="1" dirty="0" smtClean="0"/>
              <a:t>·         Un antivirus que en lo posible también detecte, servirá mucho también para evitar que nos manden troyanos que enviara información confidencial</a:t>
            </a:r>
          </a:p>
          <a:p>
            <a:pPr marL="114300" indent="0" algn="just">
              <a:buNone/>
            </a:pPr>
            <a:r>
              <a:rPr lang="es-MX" b="1" dirty="0" smtClean="0"/>
              <a:t>·         Usar un explorador alternativo a internet Explorer</a:t>
            </a:r>
          </a:p>
          <a:p>
            <a:pPr marL="114300" indent="0" algn="just">
              <a:buNone/>
            </a:pPr>
            <a:r>
              <a:rPr lang="es-MX" b="1" dirty="0" smtClean="0"/>
              <a:t>·         Mantener actualizado nuestro sistema operativo</a:t>
            </a:r>
          </a:p>
          <a:p>
            <a:pPr marL="114300" indent="0" algn="just">
              <a:buNone/>
            </a:pPr>
            <a:r>
              <a:rPr lang="es-MX" b="1" dirty="0" smtClean="0"/>
              <a:t>·         No entrar en páginas web sospechosas de robar contraseñas o de mandar virus</a:t>
            </a:r>
          </a:p>
          <a:p>
            <a:pPr marL="114300" indent="0" algn="just">
              <a:buNone/>
            </a:pPr>
            <a:r>
              <a:rPr lang="es-MX" b="1" dirty="0" smtClean="0"/>
              <a:t>·         Cuando envié un correo electrónico a varios contactos utilice el </a:t>
            </a:r>
            <a:r>
              <a:rPr lang="es-MX" b="1" dirty="0" err="1" smtClean="0"/>
              <a:t>cco</a:t>
            </a:r>
            <a:r>
              <a:rPr lang="es-MX" b="1" dirty="0" smtClean="0"/>
              <a:t> “correo oculto “para no mostrar los contactos y parezcan como privados</a:t>
            </a:r>
          </a:p>
          <a:p>
            <a:pPr marL="114300" indent="0" algn="just">
              <a:buNone/>
            </a:pPr>
            <a:r>
              <a:rPr lang="es-MX" b="1" dirty="0" smtClean="0"/>
              <a:t>·         No realizar transacciones comerciales en páginas web no seguras las seguras tiene una “s” después de http</a:t>
            </a:r>
          </a:p>
          <a:p>
            <a:pPr marL="114300" indent="0" algn="just">
              <a:buNone/>
            </a:pPr>
            <a:endParaRPr lang="es-MX" b="1" dirty="0"/>
          </a:p>
          <a:p>
            <a:pPr marL="114300" indent="0" algn="just">
              <a:buNone/>
            </a:pPr>
            <a:endParaRPr lang="es-MX" b="1" dirty="0" smtClean="0"/>
          </a:p>
          <a:p>
            <a:pPr marL="114300" indent="0" algn="just">
              <a:buNone/>
            </a:pPr>
            <a:endParaRPr lang="es-MX" dirty="0"/>
          </a:p>
        </p:txBody>
      </p:sp>
    </p:spTree>
    <p:extLst>
      <p:ext uri="{BB962C8B-B14F-4D97-AF65-F5344CB8AC3E}">
        <p14:creationId xmlns:p14="http://schemas.microsoft.com/office/powerpoint/2010/main" val="425990359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6384" y="1124744"/>
            <a:ext cx="9567678" cy="1470025"/>
          </a:xfrm>
        </p:spPr>
        <p:txBody>
          <a:bodyPr>
            <a:noAutofit/>
          </a:bodyPr>
          <a:lstStyle/>
          <a:p>
            <a:pPr algn="ctr"/>
            <a:r>
              <a:rPr lang="es-ES" sz="3600" b="1" u="sng" dirty="0">
                <a:solidFill>
                  <a:schemeClr val="tx1"/>
                </a:solidFill>
              </a:rPr>
              <a:t>SEGURIDAD, PRIVACIDAD Y MEDIDAS </a:t>
            </a:r>
            <a:r>
              <a:rPr lang="es-ES" sz="3600" b="1" u="sng" dirty="0" smtClean="0">
                <a:solidFill>
                  <a:schemeClr val="tx1"/>
                </a:solidFill>
              </a:rPr>
              <a:t>DE PREVENCIÓN</a:t>
            </a:r>
            <a:endParaRPr lang="es-ES" dirty="0">
              <a:solidFill>
                <a:schemeClr val="tx1"/>
              </a:solidFill>
            </a:endParaRPr>
          </a:p>
        </p:txBody>
      </p:sp>
      <p:sp>
        <p:nvSpPr>
          <p:cNvPr id="3" name="AutoShape 6" descr="data:image/jpeg;base64,/9j/4AAQSkZJRgABAQAAAQABAAD/2wCEAAkGBxQTEhQUEhQVFhUWGBwaGRgYGRwaGBoYHCEgHhsZHR8ZHyggHSAlHB8cITEiJSorLi4uGB8zODMsNygtLisBCgoKDg0OGxAQGywkICYtLCwvLSw1LywtLCwsNDQsLCwsLCwsLC0sLCwsLCwsLCwsLCwsLzAsLCwsLCwsLCwsLP/AABEIAOQA3QMBIgACEQEDEQH/xAAcAAEAAgMBAQEAAAAAAAAAAAAABgcDBAUCCAH/xABPEAACAQMCAggCBQgGBwYHAQABAgMABBEFIRIxBgcTIkFRYYEycRQjUpGhF0JUYpOx0dIzVXKCksEVJFNzoqPwFjVEY8LiJTRDZLLT4Qj/xAAaAQEAAwEBAQAAAAAAAAAAAAAAAQIDBAUG/8QAMREAAgIABQIEBAQHAAAAAAAAAAECEQMEEiExQVETFGGxIjJSkQWB0fAGFiRCkqHh/9oADAMBAAIRAxEAPwC8aUpQClKUApSlAKUpQClKUApSlAKUpQClKUApSlAKUpQClKUApSlAKUpQClKUApSlAKUpQGG9ulijeSQ4RFLMfIAZJ+6q2HTa91FiumxfR7fkbudck/7tM4J9Tn22rpdd7Tf6Jn7EZBKdr5iLiGce+M+majUPS+ZOER2a31s8SAlXXCnkygHI5eGPKobNIRTts511o+tW7l7bUxMSclZHwTvyAfK+JzgjlX7pnWtqFlcR2+rwoFYrxOBh1Rjjj7hKuBvsBnn8q1J7kWUd1eMrRJKR2FozluA+WckAk5YgcgK96Z0Ze8ljn1aXtFC/VwpsiKdwCRuRy2G/marqNHhJ/Ktztav1uXE8wj0a1+kLnBklR+EnyADLwj1Y+wrpR630iKcRg00NjPZky8fyyJODP96u/aXMEahI+FFUYCqvCoA5AYFZ/p0f2xUOZpHLrqQS96adI4uen2zDPNFdx8+7OTj51xl669SiJN1YxBccgksRBPLJdmHtirU+nR/bFeXvIjzZT896ayHll0ZC9N6+rVsCa3mj55KlXHp4g/hUm0/ra0qUhfpPASQB2iOg382K8IHqSK1b3QdNlz2lvbknO4QKd+e6gHPrWiOgek/o8X7R/wCep1op5aXcsCz1y2lGYp4XGAe66nY8jsayT6rAgBeaJQeWXUfvNV+OrzS/0WP/ABv/ADV6/Jxpn6In+KT+amtDy8iV3PTbT4yQ97bArzHarnlnlnyrkDrZ0j9MH7Kb+SuX+TjTP0RP8Un81PycaZ+iJ/ik/mprQ8vI6v5WNI/TB+zl/krop0+00gEX1tuM7yKD7gnI+RrijoVp/wCh2/8AgFP+xen/AKFb/sxTWh5aXckdr0usZM9neW7Y54lXbPvWyOkFr+kwftF/jUFvurjTZedsqHzjZk5egOPwqP3/AFMWjA9lNNGcHGeFxnwJBwSPTIqdaIeXmXWDncV+1Tdlq95oPAlyzXmnkhRKARJB4YIJPdxyGfQEcqtnStTiuYlmgkWSNuTKcjbYj5g7Yq1mLi06Zt0pShApSlAKUpQClKUBiurdZEaNwCrqVYHkQRgj7qrq16oYrdw9nd3EO/eRuGRG+YIH/XlVlVVXXLrd2s1nY28vYJeHgaUA8W7BOHI8O8CcYO43xQlOuCN9dPRZ47aOY3KSGJsMmAhw+wfh4jkg4G2NmrR0TrDhaNUaKbtFUKFQdpxYGBgjHM48PGrI0/q50+MLxwCdwADJMS5Y+LEE4z/ltUksrCKEBYYo41HIRoqDz5KB471Dii8cWSdlTpqupTj/AFTTJcHk0x4BzxuCV9fGti36Ja3PgzXMFqNu6gDsPMHAIJHP4jzq2Sa/KaUHizfUrT8n2o/1t/yR/Gn5PtR/rb/kj+NWPc3CRjikdUUDOXYKMDmck1G9R6w9NhzxXcbEZ2jy52/s5pSK65dyOfk+1H+tv+SP40/J9qP9bf8AJH8azflcgd+G2tLy457pGN8eIG5O2+4FZ/ykyf1RqX7I/wAtKI8R9zR/J7qP9bf8kfxr0vV/qQ5auf2P/wDa60fWGCBnTtUB8R9GJwfLORn7q2Lfp7EQxe01CIKM5e0kxjx+Dixj1xU6R4r7kbPRPXIwez1CGQ524wRkfPhOPlWCZukcRb/V7eYDkUdd/UAyB8fMVL4OsPTWODdIhxnEgZCM+B4hz35V39P1CKdOOCRJU+0jBh8jjkfQ1FIssSXcrF+l+qxcXb6ZMAoGSnf328l/cTWI9bSowFxbzQnHJo8b+W5Bq3c1rX9jFMpSaNJUPNZFDD7mH/WKjSi6x5kG0XrEtrnZHTi+w2Ub24tm9ia7w1rzT8a4mt9UWnz7xq9u2c5iOR5/C2R92PCoTqOgavpWWjY3dsOeAWwNuanLpt5EgVVw7Gkcz9SLa7SK4Ro2AZWBDIw5g8x61U2qWl30euPpFmTJZSMOJGOQP1H8j9l/lnPjm6PdZEMjKsoMEmRg5ymfnzX3++rPE8U0LLMFZSuHVtwQfTxBqFcTSUY4q2JJo2px3MEU8Rykqhl88HwPqORrdqourDVRZXs2lucQyEy2nEfA848nx/zB86t2tTiap0xSlKEClKUApSlAKqfr/h4Y7C6GeKC5wCDuOLDbD5xirYqB9dtgJdJn2BMZWQHhyRwnfHlsSM+RNASkPnBHI7/fvWG7ukiUvK6oijJZ2CgD1JrQ6KXfa2VrJjHHDGcZzjujx8agHXrbH/4fKRxQpMyyL58fARnwIIRhv/nsIbpHd1DrNtgH+jRzXXBnLIvDFtz774BHyHyzUMtOnesaoxTT4I4UzhpAM8H9qSTbYEbKudthvisI06XVL42MIEVjbMO1ZBhSBju93bOSQF9C3hV26dYxwRpFEoREACqPADb3+dWjG9zm8d6ba5/e5Xlh1P27Ykv557mYks54+FCT4fa9+IeFSnS+gun2+DFaRZHJmXjbljm+TyrQ13rLsraVomMkjL8ZiTjVD5MeWfQVJdI1SK5iSaBw8bjIYfiD5EHYg8qukjKUp1bNqKMKMKAo8gMD8K90pVjIUpSgNO/0qCYETQxyAjB40Dbe4qH33Vhbh+2sJJbKbzibKH0ZG2x6DA3rvdIekggYQwxm4unUskCsqkqObMzbKv4nwFcHTenFykqpqdibRJMBJg4eIOeSuRsufDJ/jVXRrHWt0R/Udb1nTpFW6lt5YGIC3DxHgznlIY8GMtnmQQNvWu1b9NrtMdvYca4H1ltKrg5zuEfDcsHx51PLq2SVGSRFdGGCrAMpHqDsaq+WwbT7wWuWNrMpa2ZjngYbvBk+m658PPwznFrdEyzGIlcenQl2jdN7G5bgScJLnHZSgxSA+WHxn2JqRg1SnSfR1vb+ytVROJiZJZMYcRLzGRgkYzjfnjlV0qoAAGwGwHkByFVTs6cHE8SClVHz/wBc+mBtWSOJFUyQqTgYBPeJY49Bkn0rvdWtwz2CF2LEMyjPgoxge1bnTKy49akcjaLT2b5Eh1H7zXO6rf8Au9f94/8AlVZ8HZl/mPfWBYkxR3Ue01o4kU+gIJ+4gEe/nV3aXdiaGKVSCJEVgRuDxAHwqqukenPcW0kMTKryAKCxwuMjOTg42rq9H9dn0qyiiv4eKGFQnbwuZeFd8GRCAyqNgCvF4cqQexbMQeq0iyqVz9F1u3u047aZJVBwShzg+RHMH510KucwpSlAKUpQCuN0zsu2sLuIDJeCQAZxluE8O/zxXZry65BB5EYoCu+p667TSbbl3ONDj0c8/XBB962OtTTxNpd0Ccdmnag+sZ4vxGR71xupc8EN7bZB7C8kAwMbbDP3rUh6x5gml3pOd4WXbzbuj99AcfqNtiulq5zmWWR8nxweD3+GpL031Jrewupk+JIm4fRj3VPsSD7VrdW8KppdkFGB2Kt7t3mPuxJ9662t6ctxCYnOFLIW9VVlYj3AI962XB58mtdvuR/q36M/QNPSNgDJJ35T4EtyXfmAuB99cu0tF0i+QRHhsr6ThKH4YbnHd4T9lx3ceGB4YrV6X9b9rbMY7ZfpLg4ODwxKBz72DxH5DHPfz4PTG+1e8sRILWFYHCycMfE06gHiV98EEDHIVVyikbQw5zt0XXSqy6D9IdZubeO47KzlifIGXaKTCEqeQYZJHPBqyoWJUFhwkjcZzg+WRzqydnPKOk90pXH6Vap2Fu5VXklZWWONFLuzkbbDwHMk7AVJCVuiFdWjtd6lqd9JvwuLeI+ARSSQBzGwQ8vE+tTzWLBLiKSGUZjlUqw9D4j1HMfKqI0LpheaGn0WS0jJLCRyxPES4BwSuQDwj1qd9Gut60udrhHtm5FieOHfllwBw59QB61WMl1OieHJSuiVdBLh/o3YTHM1oxgck5J4Mdm+fHijKN71i6xtGe5sn7Ef6xCVlhPiHQ5IHL4l4l966VjDmczxsrxTRKCytkFkJ4WGDg8Sucn9RaydJNTFtazzn/6UbN8yBsPc4FT0Mf7tiB9WUX0i8vb7mo4beE4xsu8h8+eN/U+1kVHugGnGDT7dXGJHXtZPPjk75z6749q6PSHUhbWs85IHZRs2/mB3R7nArE74RUYqK6EEFz282rXA+EBrdPlAj8ZHoXY4+XrXA6q5AbAAEZWR8jyzgiu30XtSmk97JaSGWVieZMgZt/vqA9XfRzVGjNzYJG0b5Qh2GCV9CRy86iStG2FNRlbLD17VFtreSZt+AbDlxMdlX3NdrRdTMixYIaN1B3xjhIzuT4AVxdK6uLu8jf8A0tKFHfEcMWMBiMLIxHPhPJd/WotprzC1TTeIrcG5+hsynvLHniZh4kcGV+R51TSdCx02+1HX6tNNd9XnudNHZaeCUkLZKSnxEY2x3tx9n3xV31rafYxwRrFCipGgwqqMACtmtDkbtiozrnS5IZmhUKSiq0sjtwxxcXwqcAs7sAxCqPDfGQakF25WNyOYUkfMCvna11F5dMhZyWkmuZ5ZXx8T7AEnG5wT8hWeNPRByOz8OyizeZhgt0n7JWX5bSm5iV1aSIHcY4QxGNiQwbAPPHOob0g1m4tZTELx1lJzF26RPbuM44X7JFkTy4hnz3qHaR09ureFYU4Cq7AsCTjy5+FcXW9WkupTLKe8cDA5ADwH7/euSedjpWnk+hy38MYnjyWNWjemnv6f9uy7uiXSgXfaRSJ2N1AeGaEnOPJ1P5yEcjUiqotF6QW9rrLi7lWJ2s4EZ37qmUDJyx2HdKjJxyq243DAFSCDuCNwR5iu8+SkqbXJWPRMmLW9WgJOH7OZRtyIGTkf2htXV60ImbSrwLzEeT8gQT+ArnaoOx6SwnkLqzZTjxdOJst/dUAfIVM722EsckTfDIjIfkwKn8DQg5PV2wOmWWCD9Qg28wMEex29qx9I9Elvg8TzPbW2GB4CO0kbwYn81AfzfzvHA2MS6hr1+wubVsFbeU8J/tZyPvBPvVg9JEka0uVhXikaGQIvm5UhRzHj61ryjgfw4h8tapYxLfGCCOWREcJwFlaSQjZt48qOI+WcCrusZ9fuQwZLSygKlQrqWYJggDAYnOMDJ4R6eFdroL0Ft9NiU8KvccP1kxHeyeYXnwjwwOeN67k8Mkp+wnkeZ9SP8qqodzWeY+kjnV7o9xYxJatPbzQrxFeEMsgySx8w259MVNq0LPTAjBuIkj2FanSNbmQJDaOIWfJecpxiNAPzVOAzk4wM7YJPkb8HPep7narFcSsqllQuwGyAgFvTLEAe9VwOqUsxll1K8ackntVPDv4YGSRgbYDfLFSToBb3EMM1vcytM0ExRJWBDSRlEdWPESebsOf5uPCllmkt0yB9MdE167lkdF7OEtxJD28b8JAxtkczuceGSOVcroXdpoyOmo2FypmIDzbPGFBIUBfhO+/PJz8qvOeDi5My/I1zbssgKSqJomGDxDIIPgc5H31VwRrHMyTsjuhoqkXWkOk9rKfrrdTw8J/2kYbHBIPzozgNz2PPY6wMXH0Oy3/1qZWcH/Yw/WPkHwyFHzxWXo/0Ritbtrq0PZQTRYkg/M4wQVdfLbiBHrtzNYtJuFudVuZc5FrEkCDPJpO/I3zOFX5LUcRolPxMXUSyq865rgvBb2SHD3c6gj9RTkn/ABcJ9qsOqq1SU3fSDHOOwix4Y7Rh+/Lcv/L++h1Ej1GMLbSquwWF1A8gEIA+6vHUB/3Sv++k/wAq0+m1/wBjY3Dj4ihRfPifuj586mfV/oYs9PtoMYZU4n25u3ebPucewoCQ1CZOhQ/02l+oxH2TFxnbtwFRWweRMZO48U8yczalAKUpQAivn7pMtzpM88U8DTaXNKzx4x9WWOcow+BgTjDbNivoGsV1bJIjJIqujDDKwyCD4EGjV7MtGUoSUoumuGfOEcmnuQE1BBtk9pDIgHpnBBNauqX9nDwhbrtmJ37KMlVHmWcrk+gFXRf9VGlSnJtgn+7Zk/cay6H1ZabayiWK3y6/CZGMgU/aAYkA+tc3lMHt7ns/zF+IVXif6j+hU/8ApuRUed3iuIfhk4wrjfbgdWHGp8NwDXV6O64FCvp1wbUnf6NPmS0f9VWPfhyfarV6RdDbK9B+kQIzHbjA4ZP8Q329ag+odWU0KgWzR3MSjAimAilCjkFmjGCfLiX55qyw5w+SV+jKSz2WzL/qcNR2+bDVO/VN01+0cjpF0rL6hpUl1byW00MrK3EymBkkABZJAdxn8DVtoQcEEEHcEbgjzFUXdXU1tMltLE8cEgPaJfKv0cMASArglGzt314dyOWK6OlSTWrB7OYwK2G+jXDcdm4O/wBTKNkBGfv+I4q6xPqVe33OWeSu3gSWIl22l/i9/wA1a9TtdRqDg1A/nG6YHbwHLf3NWfVQdVGrJZNc29+fo0083aIJNkYEfmv8Lb7ZzvVvA53FdMeDwsZfGz9pSlWMhWtfI5X6s4P7/fwrLLMq/EQPnWL6fH9tfvoDmvbXBxk8uW4+/auzGDgZ3PifM14iuFb4WB+RrLQCvLKCMEZFeqUBxde1NI433wEUlz5KoyRUO6kpDLbXVy3Oe6c48gFXbJ5jvY9q6HWbHi0vPWFjXnqYUjSYAftSH2Lkg1nM68stmyZ3E4RGdjhUUsT5BRkn7hVSdVStLHc3knx3MzH2G/7yR7VMutXUex0u5I+KRREoHMmQ429s1pdFtN+jWkEOMFEHF4d47t+JNUOk1dctPpN5p9p+a0hnlH/lw4IB8cM5x7c6teqM1SaRLqbU4ySLKRI1UNs0a5FyCM45vj5ofKrssbtJo0ljPEjqGUjxBGQaAz0pSgFKUoBSlKAUpSgFKUoDhdOdO+kafdRYBLQvw52wwBIOfDeq06PdBobzTIJbeaW2klhxJ2bFomkA4WLRk4GSMnhxzNXNImQQeRGPvqr+py4YW91bNztbqSPBBBCk5AP94PsOWBQlOnaIvaab/T2EkbSfReFHJHbQNlcq5A+uhLZzlM8J8edY9J1We1Z106YtHEwWS3mPaW+cfDFPjut+qcc/HGKk/SPUk0/W4LmVisN3B2Mh/NDoRwu2TgADhGcbDPmanF9okEx4yoDkY402Yg+BI2YejZFI4f0uvYnEzab048dS78S+/X80/SiM6D1mW0rdjdK1pcDmkuyt6o/Ig+uPTNa/SvrUtLUFUftZPspgnPqeS++/pXM6U9W73cyQo3ZW0eXZyPiduSIvIbblhgZPLNdrRNHt7NBHFbxZXbidA0nPO7Hc71pHVW5xYqwYy+Btr7fr7kPt+sC6uiGttOnlBz3iTw88bMFxz9a3s686gpZW8fmHcZ+7jGKse27WVeLj4R4YHP1rKlgw37Z/+vnVqZlrj0RUraZ0lySOxHoPo+3puM1lj6Z6tYj/AF+zkZF5yxjIwM944yngT4VcEaEc2J+eP8hWSooeInykVpb9b1m8TP2nAyjJRkIkPoo3Un5H7q2+r7Ub+9zdzFIbUk9mmCZHXzJJ4QufHG+Dy5nY6xOg0d8sARER+3QySKg4jFhuMEj5g753AqQauyoixIAFAGw5BRyH/XlTcNxS2I71qXK/QbncH6ll233JwBXvqrXg0+3TOcxK3+Lc/vxUM637o/RobdN3nlAA8SF9vtFasPoxZiJY415RxhfuAFVnydOXVRs5fTuH6RdWNuRlEZ7mTc8o8LGDjzdid/s1t3dyI0eRuSKWPsM1kuUzcTSHx4Yxz+FM/wDqZt/HatTUk4wkfg7ji/sL3m+/h4f71UNzDpGn8NssUgBLqTKDjd5MtJnHmWIrJ1JXDi2uLZm447W4eOJ/NOePYk/fWLpPqf0a0nm8UQ8P9s7L/wARFdzqn0c2ul26uPrHBlfPPikPEM58QvCPagJfSlKAUpSgFKUoBSlKAUpSgFVJ0TYW/SDVLcYAnAmGCT3viPM8yZGOBn2FW3VQdN5fovSPT5tws6CJiSMbkp7YLKaAkXWP0TXULRk2E0ffiY+DDmp/VYbfPB8KgvV11ktAq2N+Crx9xHk27o+FHJ5Y5A+WKuKRMgjz2qE9J+jEF0ClzHkgEK42dfVT+ODkelSnRWcFJUyWR6whGSGH4j2rk3kod2YZwfOq+foBcRf/ACeozoBjCyEkbch3TjHPbHpWjPJr9uPhjuABzUK5+4cLE+1X1o5Xl5dGW8mr4QALuB8h+FeY9ZbPeUEem1Upca/rrcraRNvzYD/nmuTO+uOckXvl3VZR9ygCmtBZeRf8urOWyuw8jvn51u22qo3xd0+vKvn6w1LXYsARXDgeEkRb8cZ/Gu5Y9L9WA+s01pPVUkQ5/EfhU60Q8vNF0y6jGASGBPkKjWq6iqK80zBFG5J5AeQ/hUGPSPVpRiHTRGc4LSE/gGK/fvXPuOieoajKTqEiwpGQAiDiB2zxKM8J54ySTsRUOaEcvJ8mvpt+2rarFIqYt7XvDPPAOVJ/WZgNvAD0q2fpoiViTjOFz5ZIA+8kCuR0c0CGyi7KAHBOWZjlmbzNa2u3+LqxtwcGWVpD6pEjNj3bH3elZnYkkqR3q8FO9xeQwPfn+4V7pQkhXWBm4nsNPX/xE6mTltGpGf8A1N/cq64owoCgYAAAHoOVU91dAXmuXlzzS1QRIfDJJXPvwufDY1cdAKUpQClKUApSlAKUpQClKUAqnf8A/Q1uyCwu02MMrA4578LKc+ABQ+7VcVeZIwwKsAQRggjIIPMEHnQFe6B1j2l1CJOIRtyZHdQyt7nceIP7uVdSPpRbOcLJGx8u0Q/51yulXU9YXWXiBtpPOLHAT+sh2+7FU/0r6qL+z4nEYnhUZMkW5AHPiQ94eeRketAXo99bsdsZP2XX92a8OnkG9x/CvlM1dWm9Ulq0acZuGcqC3C68PERk47nLNAT/ABX5iou/Ve35t5fKvgvbg4rEnVvdoSY9RuwD4Ehj/wDl/lQEtrR1W+MQXgUM7khQTgbAkknB2AHvsKjJ6B6rnbUpMZ2yp9s96vFtpd/DJm+uu1jKOAEUhlPd72yg7DNQ+C0FckjvQ6y3aojqvC7cCshOz8JfBB8CoO4PMcvGuzUC1eS5dUFmwmuEkaQF1VBwqvAQgbAP9IN8887+FQ++6fapC3DLhG8miA+7zpF7FsWKUqRdtQDSr76Rr0xBHBbwGMfeAxH95jVfSdNtSmcKs8mWOyxgDfyHCM+1d7Seheq24FzC6rM3eMRfLuOfez3WJJOxPvmpMy4q5fSfVBbWs0x5oh4f7R2Uf4iKgl51m3NuQl1YcEmN8uyBsbEqCp2z6mtp4NR12FYo7T6NBxhmmkc8JA5AAqC3PO2R8qAnPUXpBh0xZG+K5dpT8vhX8Bn3qxK07C2jtoI41IWOGNUBJAwqgAZPtWzFKGAZTkHcEeNAe6Ur8z4eNAftKUoBSlKAUpUe6W9M7TT04rmQBiO7Gu8jfJfL1O1ASGq56bdbdrZkxW4+lXGccKHuKeWGYcz+quT8qis+oatrpKxKbKwPNjkM6/Pm5I8Bhf8AOa9DugdppwzEpeXxmfBf5LjZR6D3JoCN2/T3XAe/pJYY5AMv8a7Nn1g33d7XRrkfaKMD9wYD8TUzpQFe9J+nGqt2f0DTp058fbxBs8uHh4X+ec+lafSPRtcvYhHLdQxofiWGOVOL0Y4JIHkDg+tWPfLIY2ELKrkYDMMhc/nY8SPLaqs6ZdCoLWzmdRdTz4OJDI+Wlc8+CPC4BOcY8N/OgN3or1fQW0SCe2imnGeJ2RnU7krhX22UgcvCpfLq8iHHZybfZhdh7FRiq56I9K9SuIrfTxFLHISVku3RsrABnI4tu0A24jnkNs71173oG6HhGqajn1lOP30BILjpXKoBFrdv6LbsCPXvlR929cSbrLmGeHTL5scswlQfnjJH41FX617y0hNm8QkvInMZlfLBlB7p4V3Z8bZz5E5qcpo2piNWl1VkkKglBChAYjJUeeDtmgI5qfW9dRYJ0uSNTtmUuuW54B4AOQJx6Vm6P9M5NSZmkgEPYrgYJOeM5PMDlwitLRetWWzN1BqStJcRthGQBTJ+qxGwGCCDjka7lpNeyP2t+qI00SMiLt2ahn+rOSSSAwYn9fHhVZcGuD86Ix0q6aGxuwFhWRjENy5GAWJIwPPA+6oJ0o6XG8iijMSx9mzNkMTktzzkVdS69BZuXul+okABk4OMRuvIEKpbDA8xsCvrXK/KN9Lm7HT7KN4+TzzJhVz48K/uJ35YpHgYqbxGipeiPRuW8lwhKRr8cnkPIebEVb1h0dgiUKFLkDHE7Mz+xJ7v93FZZpIbOBnbhVFyzEALxMdycDA4mPgPau3adHFmgE6Ts0rrxRMj/Ugc1XhGzAjZi2TucFdsV3lwbJQwlvuyCG/h0u9WW9t/pcEpzHLJmSaAjGVXtCQQNiOR35nFXb0eubeS3ie0KmAjucPw4BIwAeWDkY8MYr5u6UyXUjsl6gjkiziIBuFQQd99mLD84M3IfDg5y2nSrULaKOG2uOzjXCqgVThmIyCT478Xuaun3MJxTdx4PojXJoogJpstwfAg3y55cK+LHlvy57bmoe/SO+l4iWS2DZ4URRJIo8Mu/c4vHZSBy3qt9L6ZXb3EZu5nljPEmCo2Y44eAIN2JwuN85NbHS3WNViJEdlJCn2ynaMfXKEqPx+dQ7fBeChFXIsSx167i4eKUXCjPEJFRHbJHwtGFUEDOxXB23HOpNFOlxGl3bgl1BA8GIB78LZ8cg7HkwG4qkur3pfJcu0FxhnA4lcDBIHMN4eWDVsdCGIlnXPdZUfH6+6k+6qo/u1CbumTiQi464kwpSlXOcUpSgKi1zrIu72Z7PRoG412edwBwEHBIDbAbYy2/PArY6M9V0Ub/SNQc3lydyXy0QPybd+f523oKjGsWN90fnmuEEU1tcPl2yFcEkkJz4hjPMAjzxXWtOt20KgtJKjHmpj4se42NAWmBjYchyFRDUel07TGKwtPpKID2kzv2UIblwo5GHIwc4rkRda9iRvc49Ghkz/woR+NbA6fWMqL/rUIUcgcxkY2xwsAQPagMNt1lPHfR2l/bx2/aKCJFl41BOQvFkAAEgjPhtXY13psIpDFaW019IhxKIPhiJ5Bm4SOI4Pd8MHNV7rfRmwvpnuW1BcvjZWjwAowAMnPhU16EwW1ja9jBIjhizGTiXLMdsnG2wwB8qA5MnW+I3AudPuYE4uFnY/D7FBnHPGaluudOLK1hE0k6MHTjjVCGeQeHCB58snA86j3Szo4uoRJG0zIqtx5TDcRxjx8t64Fj1RWisrPPOwVgSvAmGAOSufDPKgOp+W20/Rrv7k/nqSaB0lj1S1kktGMDK3A7SKrPGMZ4gM8O4+EnIBByDjFdW71DYKmVHIj08B8qqfUurB3mnMF0IIZm4jHh8eeCFOGAbOPLNAc/pJHoqxzLE8k1yobhmLSOXl5huJRwc/LasvQfpfd3qxaWzYdjj6SW+tSADLqAeb4GFbnv6Zqzer3SBp9mLdplch2biAKjvY8G+VQ7rN6LTXDpeWgJuYmAJQgMwB7jDfmp8fI+lAeb/qnteMsbm7JHN3dCduRyV5D5/dUSt+s244LeGdFleGThM3Fl2j+EocbHz4vHhX51MoOg2pagAdVviif7GJlJ5Dnw9zPP7Vbt91M2R3haQd0ghm4jxeDg7YPmCCDjkKEp07R5bWbV1w8sWDzWQr+IbY7/PlWrP0jsbdSFkiA58EQBJz44QY8KydV/QzULSRxcNGLYFgInxIX8nTB+rzsd/XK+NWeyFR9Wqg7eg/Dyqmg38w+xVSaJNqMMV2J4o4SWMUEkHa5IJHHICwUtsdtwAfGsWjdZM9ldPaasF4B8EscfDgY7p4VA4kPLYZBzz8LTtraQ8RnkEhOMKqcKLjyySxPqT7CtLWbC1RWuZoI3MKMQxQMwA3wNj4+FXSowlJydsq7pXrcmr4+h6ZJIkeeG5cmNuf5p2XG3wkn2qCTRXFrNEt6hgV/z+ASEKDuwAbDEMQxGc+Pjv8AUaNlQTsMcvIY5VXOrNFqIH1fDbpJxRtgccmMgsCd1QnkBgnGeRFQ2kWhGUnSOn0U6J2Vt2d0JhMWUdlK5UIARsUAwM4yMnJAyPOux0j6VwWsEkpkjYopIUOpyfAbHxOBUL+j2qs31au6gBsRtK48lJwxzjkM8sVydZ6W2dtIOOF+0IB/oQrYORnv4Phiq6vQ0eEusjkdXumXElzLfXAYdpxYyMFy5ySB4AeFXF0EXiaeUHugiIerLkv9xYD5g1SWsdZrPGVt4jGzDHGzAlfVQPHHj4V+9VNve390kIurlbaIccvBKygLnZRg7Fm8t+Z9alJ3bE5RUdET6Wgm4uLusuGK94YzjxHpWWsdvAqKqKMKoAA9By51kqxgKUpQFedKuqW3vXMj3F0JN8FpO0A+QfkM+C49qgd51BXIb6q7hZfN1dD6bLxD8av+lAfOlz1EX6qSs1s5+yGcZ9yuK0j1Jap5QftP/bX0xSgPlz8j+q/7Bf2i1qT9VmqqxH0Rmx4qyEH/AIq+rqUB8k3XQrVoAoNpd4OcCMM4Hn/Rk45+NYjpmrRr/Q6iij9SdVH4YFfXdKA+RodQ1ZQFV78Ach9bX7F021JQALiU4+0qsfcspJ96+uK88A8hQHyknWVqCgKZFJHi0a5Pz2FbMfWtegAFYCfMocn7mxX07Pp8TnLxRsfNkUn8RWrc9HbSQAPbQsBuMxr/AAoD54j63bjAzBCTjc5YZPnjO1ba9cTfoi/tT/JV5/8AY+w/RLf9mv8ACtWXq+0xiWNlBk8+7j91AVKnXJGP/DSjzxKP5a3Y+uO2zjhugM88J9/9JVjXPVnpbqVNlEAfFeJT7FSCK0fyQaR+in9tN/8AsoCLx9bVnkDtpRnxMZwK2W6ybGQdm1yCG2PEjAe5xtXVuOpbS2OVjlQfZWVsfPv5P41iPUjpn/3H7T/20Bral0+tZIJo0uoizxuq8JIbJBACkY3ydqx3w7OIhOFAOFQchVRSQufIYBz7V5PUNZD4bi6DeBJj5+B+Dzr1qWlM8L29xszJwPw7jOMEjI89xt5VSZ05fhrqde0khwEgMQCj4UYH+8cEkknmTzNU31waU0d7225SdQQT4MoClfuAPua6cHVlCARK9yxH50KxEHfYcLurZx8xXkdWEZk2klWIc+Pg7RvlwEqo+ZJ9KtqRl4U7qitYoyzBVBLMQABzJOwA96+serPomunWSRnBmfvysPFz4b+Cju+2fGoFZ9GLKBQBDFy5yYZiPHJapR0Rnk7eNbfiaA57QZzCq4OGUnYNx4AC7EFs8gRClZaWC4q2ycw3OXZCrKV5EjusPNSPuwcGtilKsYilKUApSlAKUpQClKUApSlAKUpQClKUApSlAKUpQClKUBoLHMs5IPHC/MHZomA/N+0reXMHfcHbT6Q9H/pHejkMUo5Nw8St5B1yOID0IPrXbpQlNrdEDHRu8BwVgIx8SyMMnx7pj2Hua2dN6LzlgZzEiDOVjLOx8u8QoXz5H2qZ1r3iyEARMqnO5ZS23oARv71XSjR4031NGz6M2kTB0t4uMZ+sZQ8m/PvvlvxrpnujYfICvFrCUGC7OSc5bGf+EAAe1ZqsZGvbROCzO+eLGFwMIPIHmfUn7hWxSlAKUpQClKUApSlAKUpQClKUApSlAKUpQClKUApSlAKUpQClKUApSlAKUpQClKUB/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dirty="0"/>
          </a:p>
        </p:txBody>
      </p:sp>
    </p:spTree>
    <p:extLst>
      <p:ext uri="{BB962C8B-B14F-4D97-AF65-F5344CB8AC3E}">
        <p14:creationId xmlns:p14="http://schemas.microsoft.com/office/powerpoint/2010/main" val="411713582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764704"/>
            <a:ext cx="9144269" cy="838200"/>
          </a:xfrm>
        </p:spPr>
        <p:txBody>
          <a:bodyPr>
            <a:normAutofit fontScale="90000"/>
          </a:bodyPr>
          <a:lstStyle/>
          <a:p>
            <a:pPr algn="ctr"/>
            <a:r>
              <a:rPr lang="es-ES" sz="4000" b="1" i="1" dirty="0"/>
              <a:t>Las amenazas pueden ser </a:t>
            </a:r>
            <a:r>
              <a:rPr lang="es-ES" sz="4000" b="1" i="1" dirty="0" smtClean="0"/>
              <a:t>causadas por</a:t>
            </a:r>
            <a:r>
              <a:rPr lang="es-ES" sz="4000" b="1" i="1" dirty="0"/>
              <a:t>:</a:t>
            </a:r>
            <a:r>
              <a:rPr lang="es-ES" dirty="0"/>
              <a:t/>
            </a:r>
            <a:br>
              <a:rPr lang="es-ES" dirty="0"/>
            </a:br>
            <a:endParaRPr lang="es-ES" dirty="0"/>
          </a:p>
        </p:txBody>
      </p:sp>
      <p:sp>
        <p:nvSpPr>
          <p:cNvPr id="4" name="3 Rectángulo"/>
          <p:cNvSpPr/>
          <p:nvPr/>
        </p:nvSpPr>
        <p:spPr>
          <a:xfrm>
            <a:off x="107504" y="2010320"/>
            <a:ext cx="8280920" cy="4154984"/>
          </a:xfrm>
          <a:prstGeom prst="rect">
            <a:avLst/>
          </a:prstGeom>
        </p:spPr>
        <p:txBody>
          <a:bodyPr wrap="square">
            <a:spAutoFit/>
          </a:bodyPr>
          <a:lstStyle/>
          <a:p>
            <a:pPr lvl="0" algn="just"/>
            <a:r>
              <a:rPr lang="es-ES" sz="2400" b="1" dirty="0" smtClean="0"/>
              <a:t>Usuarios: </a:t>
            </a:r>
            <a:r>
              <a:rPr lang="es-ES" sz="2400" dirty="0" smtClean="0"/>
              <a:t>causa del mayor problema ligado a la seguridad de un sistema informático. En algunos casos sus acciones causan problemas de seguridad, si bien en la mayoría de los casos es porque tienen permisos sobre dimensionados.</a:t>
            </a:r>
          </a:p>
          <a:p>
            <a:pPr lvl="0" algn="just"/>
            <a:r>
              <a:rPr lang="es-ES" sz="2400" b="1" dirty="0" smtClean="0"/>
              <a:t>Programas maliciosos: </a:t>
            </a:r>
            <a:r>
              <a:rPr lang="es-ES" sz="2400" dirty="0" smtClean="0"/>
              <a:t>programas destinados a perjudicar o a hacer un uso ilícito de los recursos del sistema</a:t>
            </a:r>
          </a:p>
          <a:p>
            <a:pPr lvl="0" algn="just"/>
            <a:r>
              <a:rPr lang="es-ES" sz="2400" b="1" dirty="0" smtClean="0"/>
              <a:t>Errores de programación: </a:t>
            </a:r>
            <a:r>
              <a:rPr lang="es-ES" sz="2400" dirty="0" smtClean="0"/>
              <a:t>La mayoría de los errores de programación que se pueden considerar como una amenaza informática es por su condición de poder ser usados como </a:t>
            </a:r>
            <a:r>
              <a:rPr lang="es-ES" sz="2400" i="1" dirty="0" smtClean="0"/>
              <a:t>exploits</a:t>
            </a:r>
            <a:r>
              <a:rPr lang="es-ES" sz="2400" dirty="0" smtClean="0"/>
              <a:t> por los </a:t>
            </a:r>
            <a:r>
              <a:rPr lang="es-ES" sz="2400" i="1" dirty="0" smtClean="0"/>
              <a:t>crackers</a:t>
            </a:r>
            <a:r>
              <a:rPr lang="es-ES" sz="2400" dirty="0" smtClean="0"/>
              <a:t>, aunque se dan casos donde el mal desarrollo es, en sí mismo, una amenaza. </a:t>
            </a:r>
            <a:endParaRPr lang="es-ES" sz="2400" dirty="0"/>
          </a:p>
        </p:txBody>
      </p:sp>
    </p:spTree>
    <p:extLst>
      <p:ext uri="{BB962C8B-B14F-4D97-AF65-F5344CB8AC3E}">
        <p14:creationId xmlns:p14="http://schemas.microsoft.com/office/powerpoint/2010/main" val="272258129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052736"/>
            <a:ext cx="7740352" cy="5027389"/>
          </a:xfrm>
        </p:spPr>
        <p:txBody>
          <a:bodyPr>
            <a:normAutofit fontScale="40000" lnSpcReduction="20000"/>
          </a:bodyPr>
          <a:lstStyle/>
          <a:p>
            <a:pPr marL="0" lvl="0" indent="0" algn="just">
              <a:buNone/>
            </a:pPr>
            <a:r>
              <a:rPr lang="es-ES" sz="5100" b="1" dirty="0" smtClean="0"/>
              <a:t>Intrusos</a:t>
            </a:r>
            <a:r>
              <a:rPr lang="es-ES" sz="5100" b="1" dirty="0"/>
              <a:t>: </a:t>
            </a:r>
            <a:r>
              <a:rPr lang="es-ES" sz="5100" dirty="0"/>
              <a:t>persona que consiguen acceder a los datos o programas a los cuales no están autorizados (</a:t>
            </a:r>
            <a:r>
              <a:rPr lang="es-ES" sz="5100" i="1" dirty="0"/>
              <a:t>crackers</a:t>
            </a:r>
            <a:r>
              <a:rPr lang="es-ES" sz="5100" dirty="0"/>
              <a:t>, </a:t>
            </a:r>
            <a:r>
              <a:rPr lang="es-ES" sz="5100" i="1" dirty="0"/>
              <a:t>defacers</a:t>
            </a:r>
            <a:r>
              <a:rPr lang="es-ES" sz="5100" dirty="0"/>
              <a:t>, </a:t>
            </a:r>
            <a:r>
              <a:rPr lang="es-ES" sz="5100" i="1" dirty="0"/>
              <a:t>hackers</a:t>
            </a:r>
            <a:r>
              <a:rPr lang="es-ES" sz="5100" dirty="0"/>
              <a:t>, </a:t>
            </a:r>
            <a:r>
              <a:rPr lang="es-ES" sz="5100" i="1" dirty="0"/>
              <a:t>script kiddie</a:t>
            </a:r>
            <a:r>
              <a:rPr lang="es-ES" sz="5100" dirty="0"/>
              <a:t> o </a:t>
            </a:r>
            <a:r>
              <a:rPr lang="es-ES" sz="5100" i="1" dirty="0"/>
              <a:t>script </a:t>
            </a:r>
            <a:r>
              <a:rPr lang="es-ES" sz="5100" i="1" dirty="0" err="1"/>
              <a:t>boy</a:t>
            </a:r>
            <a:r>
              <a:rPr lang="es-ES" sz="5100" dirty="0"/>
              <a:t>, </a:t>
            </a:r>
            <a:r>
              <a:rPr lang="es-ES" sz="5100" i="1" dirty="0"/>
              <a:t>viruxers</a:t>
            </a:r>
            <a:r>
              <a:rPr lang="es-ES" sz="5100" dirty="0"/>
              <a:t>, etc.).</a:t>
            </a:r>
          </a:p>
          <a:p>
            <a:pPr marL="0" lvl="0" indent="0" algn="just">
              <a:buNone/>
            </a:pPr>
            <a:r>
              <a:rPr lang="es-ES" sz="5100" b="1" dirty="0"/>
              <a:t>Un siniestro (robo, incendio, inundación): </a:t>
            </a:r>
            <a:r>
              <a:rPr lang="es-ES" sz="5100" dirty="0"/>
              <a:t>una mala manipulación o una mala intención derivan a la pérdida del material o de los archivos.</a:t>
            </a:r>
          </a:p>
          <a:p>
            <a:pPr marL="0" lvl="0" indent="0" algn="just">
              <a:buNone/>
            </a:pPr>
            <a:r>
              <a:rPr lang="es-ES" sz="5100" b="1" dirty="0"/>
              <a:t>Personal técnico interno</a:t>
            </a:r>
            <a:r>
              <a:rPr lang="es-ES" sz="5100" dirty="0"/>
              <a:t>: técnicos de sistemas, administradores de bases de datos, técnicos de desarrollo, etc. Los motivos que se encuentran entre los habituales son: disputas internas, problemas laborales, despidos, fines lucrativos, espionaje, etc.</a:t>
            </a:r>
          </a:p>
          <a:p>
            <a:pPr marL="0" lvl="0" indent="0" algn="just">
              <a:buNone/>
            </a:pPr>
            <a:r>
              <a:rPr lang="es-ES" sz="5100" b="1" dirty="0"/>
              <a:t>Fallos</a:t>
            </a:r>
            <a:r>
              <a:rPr lang="es-ES" sz="5100" dirty="0"/>
              <a:t> electrónicos o lógicos de los sistemas informáticos en general.</a:t>
            </a:r>
          </a:p>
          <a:p>
            <a:pPr marL="0" lvl="0" indent="0" algn="just">
              <a:buNone/>
            </a:pPr>
            <a:r>
              <a:rPr lang="es-ES" sz="5100" b="1" dirty="0"/>
              <a:t>Catástrofes naturales:</a:t>
            </a:r>
            <a:r>
              <a:rPr lang="es-ES" sz="5100" dirty="0"/>
              <a:t> rayos, terremotos, inundaciones, rayos cósmicos, etc.</a:t>
            </a:r>
          </a:p>
          <a:p>
            <a:pPr marL="0" indent="0" algn="just">
              <a:buNone/>
            </a:pPr>
            <a:endParaRPr lang="es-ES" dirty="0"/>
          </a:p>
        </p:txBody>
      </p:sp>
    </p:spTree>
    <p:extLst>
      <p:ext uri="{BB962C8B-B14F-4D97-AF65-F5344CB8AC3E}">
        <p14:creationId xmlns:p14="http://schemas.microsoft.com/office/powerpoint/2010/main" val="314785120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36532" y="2852936"/>
            <a:ext cx="8686800" cy="838200"/>
          </a:xfrm>
        </p:spPr>
        <p:txBody>
          <a:bodyPr>
            <a:normAutofit/>
          </a:bodyPr>
          <a:lstStyle/>
          <a:p>
            <a:pPr algn="ctr"/>
            <a:r>
              <a:rPr lang="es-ES" sz="4400" b="1" u="sng" dirty="0">
                <a:effectLst>
                  <a:outerShdw blurRad="38100" dist="38100" dir="2700000" algn="tl">
                    <a:srgbClr val="000000">
                      <a:alpha val="43137"/>
                    </a:srgbClr>
                  </a:outerShdw>
                  <a:reflection blurRad="6350" stA="60000" endA="900" endPos="60000" dist="60007" dir="5400000" sy="-100000" algn="bl" rotWithShape="0"/>
                </a:effectLst>
              </a:rPr>
              <a:t>TIPOS DE AMENAZA</a:t>
            </a:r>
            <a:r>
              <a:rPr lang="es-ES" sz="4400" b="1" u="sng" dirty="0" smtClean="0">
                <a:effectLst>
                  <a:outerShdw blurRad="38100" dist="38100" dir="2700000" algn="tl">
                    <a:srgbClr val="000000">
                      <a:alpha val="43137"/>
                    </a:srgbClr>
                  </a:outerShdw>
                  <a:reflection blurRad="6350" stA="60000" endA="900" endPos="60000" dist="60007" dir="5400000" sy="-100000" algn="bl" rotWithShape="0"/>
                </a:effectLst>
              </a:rPr>
              <a:t>:</a:t>
            </a:r>
            <a:endParaRPr lang="es-ES" sz="4400" u="sng" dirty="0">
              <a:effectLst>
                <a:outerShdw blurRad="38100" dist="38100" dir="2700000" algn="tl">
                  <a:srgbClr val="000000">
                    <a:alpha val="43137"/>
                  </a:srgbClr>
                </a:outerShdw>
                <a:reflection blurRad="6350" stA="60000" endA="900" endPos="60000" dist="60007" dir="5400000" sy="-100000" algn="bl" rotWithShape="0"/>
              </a:effectLst>
            </a:endParaRPr>
          </a:p>
        </p:txBody>
      </p:sp>
    </p:spTree>
    <p:extLst>
      <p:ext uri="{BB962C8B-B14F-4D97-AF65-F5344CB8AC3E}">
        <p14:creationId xmlns:p14="http://schemas.microsoft.com/office/powerpoint/2010/main" val="424842783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93204" y="188640"/>
            <a:ext cx="8100392" cy="5733256"/>
          </a:xfrm>
        </p:spPr>
        <p:txBody>
          <a:bodyPr>
            <a:noAutofit/>
          </a:bodyPr>
          <a:lstStyle/>
          <a:p>
            <a:pPr marL="0" lvl="0" indent="0" algn="just">
              <a:buNone/>
            </a:pPr>
            <a:r>
              <a:rPr lang="es-ES" sz="2400" b="1" i="1" dirty="0"/>
              <a:t>AMENAZAS POR EL ORIGEN: </a:t>
            </a:r>
            <a:r>
              <a:rPr lang="es-ES" sz="2400" dirty="0"/>
              <a:t>El hecho de conectar una red a un entorno externo nos da la posibilidad de que algún atacante pueda entrar en ella, con esto, se puede hacer robo de información o alterar el funcionamiento de la red. Sin embargo el hecho de que la red no esté conectada a un entorno externo, como Internet, no nos garantiza la seguridad de la misma. </a:t>
            </a:r>
            <a:r>
              <a:rPr lang="es-ES" sz="2400" dirty="0" smtClean="0"/>
              <a:t>Basado </a:t>
            </a:r>
            <a:r>
              <a:rPr lang="es-ES" sz="2400" dirty="0"/>
              <a:t>en el origen del ataque podemos decir que existen dos tipos de amenazas:</a:t>
            </a:r>
          </a:p>
          <a:p>
            <a:pPr marL="0" lvl="0" indent="0" algn="just">
              <a:buNone/>
            </a:pPr>
            <a:endParaRPr lang="es-ES" sz="2400" b="1" dirty="0" smtClean="0"/>
          </a:p>
          <a:p>
            <a:pPr marL="0" lvl="0" indent="0" algn="just">
              <a:buNone/>
            </a:pPr>
            <a:endParaRPr lang="es-ES" sz="2400" dirty="0"/>
          </a:p>
        </p:txBody>
      </p:sp>
      <p:sp>
        <p:nvSpPr>
          <p:cNvPr id="4" name="2 Marcador de contenido"/>
          <p:cNvSpPr txBox="1">
            <a:spLocks/>
          </p:cNvSpPr>
          <p:nvPr/>
        </p:nvSpPr>
        <p:spPr>
          <a:xfrm>
            <a:off x="216024" y="3140968"/>
            <a:ext cx="8244408" cy="4091285"/>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0" indent="0" algn="just">
              <a:buFont typeface="Arial" pitchFamily="34" charset="0"/>
              <a:buNone/>
            </a:pPr>
            <a:r>
              <a:rPr lang="es-ES" sz="1800" b="1" dirty="0" smtClean="0"/>
              <a:t>Amenazas internas: </a:t>
            </a:r>
            <a:r>
              <a:rPr lang="es-ES" sz="1800" dirty="0" smtClean="0"/>
              <a:t>Generalmente estas amenazas pueden ser más serias que las externas por varias razones como son:</a:t>
            </a:r>
          </a:p>
          <a:p>
            <a:pPr marL="0" indent="0" algn="just">
              <a:buFont typeface="Arial" pitchFamily="34" charset="0"/>
              <a:buNone/>
            </a:pPr>
            <a:r>
              <a:rPr lang="es-ES" sz="1800" dirty="0" smtClean="0"/>
              <a:t>-Si es por usuarios o personal técnico, conocen la red y saben cómo es su funcionamiento, ubicación de la información, datos de interés, etc.</a:t>
            </a:r>
          </a:p>
          <a:p>
            <a:pPr marL="0" indent="0" algn="just">
              <a:buFont typeface="Arial" pitchFamily="34" charset="0"/>
              <a:buNone/>
            </a:pPr>
            <a:r>
              <a:rPr lang="es-ES" sz="1800" dirty="0" smtClean="0"/>
              <a:t>-Los sistemas de prevención de intrusos o IPS, y </a:t>
            </a:r>
            <a:r>
              <a:rPr lang="es-ES" sz="1800" i="1" dirty="0" smtClean="0"/>
              <a:t>firewalls</a:t>
            </a:r>
            <a:r>
              <a:rPr lang="es-ES" sz="1800" dirty="0" smtClean="0"/>
              <a:t> son mecanismos no efectivos en amenazas internas por, habitualmente, no estar orientados al tráfico interno. </a:t>
            </a:r>
          </a:p>
          <a:p>
            <a:pPr marL="0" indent="0" algn="just">
              <a:buFont typeface="Arial" pitchFamily="34" charset="0"/>
              <a:buNone/>
            </a:pPr>
            <a:r>
              <a:rPr lang="es-ES" sz="1800" dirty="0" smtClean="0"/>
              <a:t> </a:t>
            </a:r>
          </a:p>
          <a:p>
            <a:pPr marL="0" indent="0" algn="just">
              <a:buFont typeface="Arial" pitchFamily="34" charset="0"/>
              <a:buNone/>
            </a:pPr>
            <a:r>
              <a:rPr lang="es-ES" sz="1800" b="1" dirty="0" smtClean="0"/>
              <a:t>Amenazas externas</a:t>
            </a:r>
            <a:r>
              <a:rPr lang="es-ES" sz="1800" dirty="0" smtClean="0"/>
              <a:t>: Son aquellas amenazas que se originan fuera de la red. Al no tener información certera de la red, un atacante tiene que realizar ciertos pasos para poder conocer qué es lo que hay en ella y buscar la manera de atacarla. </a:t>
            </a:r>
          </a:p>
          <a:p>
            <a:pPr marL="0" indent="0" algn="just">
              <a:buFont typeface="Arial" pitchFamily="34" charset="0"/>
              <a:buNone/>
            </a:pPr>
            <a:r>
              <a:rPr lang="es-ES" sz="1800" dirty="0" smtClean="0"/>
              <a:t> </a:t>
            </a:r>
            <a:endParaRPr lang="es-ES" sz="1800" dirty="0"/>
          </a:p>
        </p:txBody>
      </p:sp>
    </p:spTree>
    <p:extLst>
      <p:ext uri="{BB962C8B-B14F-4D97-AF65-F5344CB8AC3E}">
        <p14:creationId xmlns:p14="http://schemas.microsoft.com/office/powerpoint/2010/main" val="87095105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340768"/>
            <a:ext cx="8064896" cy="4525963"/>
          </a:xfrm>
        </p:spPr>
        <p:txBody>
          <a:bodyPr>
            <a:normAutofit fontScale="92500"/>
          </a:bodyPr>
          <a:lstStyle/>
          <a:p>
            <a:pPr marL="0" lvl="0" indent="0" algn="just">
              <a:buNone/>
            </a:pPr>
            <a:r>
              <a:rPr lang="es-ES" b="1" dirty="0"/>
              <a:t>AMENAZAS POR EL EFECTO: </a:t>
            </a:r>
            <a:r>
              <a:rPr lang="es-ES" dirty="0"/>
              <a:t>El tipo de amenazas por el efecto que causan a quien recibe los ataques podría clasificarse en:</a:t>
            </a:r>
          </a:p>
          <a:p>
            <a:pPr marL="0" indent="0" algn="just">
              <a:buNone/>
            </a:pPr>
            <a:r>
              <a:rPr lang="es-ES" dirty="0"/>
              <a:t>-Robo de información.</a:t>
            </a:r>
          </a:p>
          <a:p>
            <a:pPr marL="0" indent="0" algn="just">
              <a:buNone/>
            </a:pPr>
            <a:r>
              <a:rPr lang="es-ES" dirty="0"/>
              <a:t>-Destrucción de información.</a:t>
            </a:r>
          </a:p>
          <a:p>
            <a:pPr marL="0" indent="0" algn="just">
              <a:buNone/>
            </a:pPr>
            <a:r>
              <a:rPr lang="es-ES" dirty="0"/>
              <a:t>-Anulación del funcionamiento de los sistemas o efectos que tiendan a ello.</a:t>
            </a:r>
          </a:p>
          <a:p>
            <a:pPr marL="0" indent="0" algn="just">
              <a:buNone/>
            </a:pPr>
            <a:r>
              <a:rPr lang="es-ES" dirty="0"/>
              <a:t>-Suplantación de la identidad, publicidad de datos personales o confidenciales, cambio de información, venta de datos personales, etc.</a:t>
            </a:r>
          </a:p>
          <a:p>
            <a:pPr marL="0" indent="0" algn="just">
              <a:buNone/>
            </a:pPr>
            <a:r>
              <a:rPr lang="es-ES" dirty="0"/>
              <a:t>-Robo de dinero, estafas,...</a:t>
            </a:r>
          </a:p>
          <a:p>
            <a:pPr marL="0" indent="0" algn="just">
              <a:buNone/>
            </a:pPr>
            <a:r>
              <a:rPr lang="es-ES" dirty="0"/>
              <a:t> </a:t>
            </a:r>
          </a:p>
          <a:p>
            <a:pPr marL="0" lvl="0" indent="0" algn="just">
              <a:buNone/>
            </a:pPr>
            <a:r>
              <a:rPr lang="es-ES" b="1" dirty="0"/>
              <a:t>AMENAZAS POR EL MEDIO UTILIZADO: </a:t>
            </a:r>
            <a:r>
              <a:rPr lang="es-ES" dirty="0"/>
              <a:t>Se pueden clasificar por el </a:t>
            </a:r>
            <a:r>
              <a:rPr lang="es-ES" i="1" dirty="0"/>
              <a:t>modus operandi</a:t>
            </a:r>
            <a:r>
              <a:rPr lang="es-ES" dirty="0"/>
              <a:t> del atacante, si bien el efecto puede ser distinto para un mismo tipo de ataque:</a:t>
            </a:r>
          </a:p>
          <a:p>
            <a:pPr marL="0" indent="0" algn="just">
              <a:buNone/>
            </a:pPr>
            <a:endParaRPr lang="es-ES" dirty="0"/>
          </a:p>
          <a:p>
            <a:pPr marL="0" indent="0">
              <a:buNone/>
            </a:pPr>
            <a:endParaRPr lang="es-ES" dirty="0"/>
          </a:p>
        </p:txBody>
      </p:sp>
    </p:spTree>
    <p:extLst>
      <p:ext uri="{BB962C8B-B14F-4D97-AF65-F5344CB8AC3E}">
        <p14:creationId xmlns:p14="http://schemas.microsoft.com/office/powerpoint/2010/main" val="323140090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785794"/>
            <a:ext cx="7143768" cy="5371590"/>
          </a:xfrm>
        </p:spPr>
        <p:txBody>
          <a:bodyPr>
            <a:normAutofit/>
          </a:bodyPr>
          <a:lstStyle/>
          <a:p>
            <a:pPr marL="0" indent="0" algn="just">
              <a:buNone/>
            </a:pPr>
            <a:r>
              <a:rPr lang="es-ES" b="1" dirty="0"/>
              <a:t>-MALWARE. </a:t>
            </a:r>
            <a:r>
              <a:rPr lang="es-ES" dirty="0"/>
              <a:t>Es el acrónimo, en inglés</a:t>
            </a:r>
            <a:r>
              <a:rPr lang="es-ES" dirty="0" smtClean="0"/>
              <a:t>,</a:t>
            </a:r>
          </a:p>
          <a:p>
            <a:pPr marL="0" indent="0" algn="just">
              <a:buNone/>
            </a:pPr>
            <a:r>
              <a:rPr lang="es-ES" dirty="0" smtClean="0"/>
              <a:t> de </a:t>
            </a:r>
            <a:r>
              <a:rPr lang="es-ES" dirty="0"/>
              <a:t>las palabras ‘</a:t>
            </a:r>
            <a:r>
              <a:rPr lang="es-ES" dirty="0" err="1"/>
              <a:t>MALicious</a:t>
            </a:r>
            <a:r>
              <a:rPr lang="es-ES" dirty="0"/>
              <a:t>’ y ‘</a:t>
            </a:r>
            <a:r>
              <a:rPr lang="es-ES" dirty="0" err="1"/>
              <a:t>softWARE</a:t>
            </a:r>
            <a:r>
              <a:rPr lang="es-ES" dirty="0" smtClean="0"/>
              <a:t>’,</a:t>
            </a:r>
          </a:p>
          <a:p>
            <a:pPr marL="0" indent="0" algn="just">
              <a:buNone/>
            </a:pPr>
            <a:r>
              <a:rPr lang="es-ES" dirty="0" smtClean="0"/>
              <a:t> </a:t>
            </a:r>
            <a:r>
              <a:rPr lang="es-ES" dirty="0"/>
              <a:t>por lo que se conoce como software </a:t>
            </a:r>
            <a:endParaRPr lang="es-ES" dirty="0" smtClean="0"/>
          </a:p>
          <a:p>
            <a:pPr marL="0" indent="0" algn="just">
              <a:buNone/>
            </a:pPr>
            <a:r>
              <a:rPr lang="es-ES" dirty="0" smtClean="0"/>
              <a:t>malicioso</a:t>
            </a:r>
            <a:r>
              <a:rPr lang="es-ES" dirty="0"/>
              <a:t>. En este grupo se encuentran </a:t>
            </a:r>
            <a:endParaRPr lang="es-ES" dirty="0" smtClean="0"/>
          </a:p>
          <a:p>
            <a:pPr marL="0" indent="0" algn="just">
              <a:buNone/>
            </a:pPr>
            <a:r>
              <a:rPr lang="es-ES" dirty="0" smtClean="0"/>
              <a:t>los virus </a:t>
            </a:r>
            <a:r>
              <a:rPr lang="es-ES" dirty="0"/>
              <a:t>y otras nuevas amenazas que han surgido con el tiempo</a:t>
            </a:r>
            <a:r>
              <a:rPr lang="es-ES" dirty="0" smtClean="0"/>
              <a:t>.</a:t>
            </a:r>
            <a:endParaRPr lang="es-ES" dirty="0"/>
          </a:p>
          <a:p>
            <a:pPr marL="0" indent="0" algn="just">
              <a:buNone/>
            </a:pPr>
            <a:r>
              <a:rPr lang="es-ES" b="1" dirty="0"/>
              <a:t>-SPAM.</a:t>
            </a:r>
            <a:r>
              <a:rPr lang="es-ES" dirty="0"/>
              <a:t> Es el correo electrónico no deseado o correo basura, que se envía sin ser solicitado, de manera masiva, por parte de un tercero. </a:t>
            </a:r>
            <a:endParaRPr lang="es-ES" dirty="0" smtClean="0"/>
          </a:p>
          <a:p>
            <a:pPr marL="0" indent="0" algn="just">
              <a:buNone/>
            </a:pPr>
            <a:endParaRPr lang="es-ES" dirty="0"/>
          </a:p>
        </p:txBody>
      </p:sp>
      <p:pic>
        <p:nvPicPr>
          <p:cNvPr id="4" name="3 Imagen" descr="Correo Spam"/>
          <p:cNvPicPr/>
          <p:nvPr/>
        </p:nvPicPr>
        <p:blipFill>
          <a:blip r:embed="rId2">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5868144" y="4221088"/>
            <a:ext cx="3275856" cy="2636912"/>
          </a:xfrm>
          <a:prstGeom prst="rect">
            <a:avLst/>
          </a:prstGeom>
          <a:ln>
            <a:noFill/>
          </a:ln>
          <a:effectLst/>
        </p:spPr>
      </p:pic>
      <p:pic>
        <p:nvPicPr>
          <p:cNvPr id="21506" name="Picture 2" descr="http://yucataninternet.com/web/uploads/imagen_3340b2de75318f248f129ea00788f6ed.jpg"/>
          <p:cNvPicPr>
            <a:picLocks noChangeAspect="1" noChangeArrowheads="1"/>
          </p:cNvPicPr>
          <p:nvPr/>
        </p:nvPicPr>
        <p:blipFill>
          <a:blip r:embed="rId4"/>
          <a:srcRect/>
          <a:stretch>
            <a:fillRect/>
          </a:stretch>
        </p:blipFill>
        <p:spPr bwMode="auto">
          <a:xfrm>
            <a:off x="6500826" y="857232"/>
            <a:ext cx="2071702" cy="1646602"/>
          </a:xfrm>
          <a:prstGeom prst="rect">
            <a:avLst/>
          </a:prstGeom>
          <a:noFill/>
        </p:spPr>
      </p:pic>
    </p:spTree>
    <p:extLst>
      <p:ext uri="{BB962C8B-B14F-4D97-AF65-F5344CB8AC3E}">
        <p14:creationId xmlns:p14="http://schemas.microsoft.com/office/powerpoint/2010/main" val="312828566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052736"/>
            <a:ext cx="8136904" cy="4525963"/>
          </a:xfrm>
        </p:spPr>
        <p:txBody>
          <a:bodyPr>
            <a:normAutofit/>
          </a:bodyPr>
          <a:lstStyle/>
          <a:p>
            <a:pPr marL="0" indent="0" algn="just">
              <a:buNone/>
            </a:pPr>
            <a:r>
              <a:rPr lang="es-ES" b="1" dirty="0"/>
              <a:t>-</a:t>
            </a:r>
            <a:r>
              <a:rPr lang="es-ES" sz="2800" b="1" dirty="0"/>
              <a:t>VIRUS.</a:t>
            </a:r>
            <a:r>
              <a:rPr lang="es-ES" sz="2800" dirty="0"/>
              <a:t> Es un programa informático creado para producir algún daño en el computador. Posee dos características particulares: pretende actuar de forma transparente al usuario y tiene la capacidad de reproducirse a sí mismo, acciones que pueden compararse con los virus biológicos que producen enfermedades (y un daño) en </a:t>
            </a:r>
            <a:r>
              <a:rPr lang="es-ES" sz="2800" dirty="0" smtClean="0"/>
              <a:t>las</a:t>
            </a:r>
          </a:p>
          <a:p>
            <a:pPr marL="0" indent="0" algn="just">
              <a:buNone/>
            </a:pPr>
            <a:r>
              <a:rPr lang="es-ES" sz="2800" dirty="0" smtClean="0"/>
              <a:t>personas</a:t>
            </a:r>
            <a:r>
              <a:rPr lang="es-ES" sz="2800" dirty="0"/>
              <a:t>, actúan por sí </a:t>
            </a:r>
            <a:r>
              <a:rPr lang="es-ES" sz="2800" dirty="0" smtClean="0"/>
              <a:t>solos y se</a:t>
            </a:r>
          </a:p>
          <a:p>
            <a:pPr marL="0" indent="0" algn="just">
              <a:buNone/>
            </a:pPr>
            <a:r>
              <a:rPr lang="es-ES" sz="2800" dirty="0" smtClean="0"/>
              <a:t>reproducen </a:t>
            </a:r>
            <a:r>
              <a:rPr lang="es-ES" sz="2800" dirty="0"/>
              <a:t>(contagian).</a:t>
            </a:r>
          </a:p>
          <a:p>
            <a:pPr marL="0" indent="0" algn="just">
              <a:buNone/>
            </a:pPr>
            <a:endParaRPr lang="es-ES" dirty="0"/>
          </a:p>
        </p:txBody>
      </p:sp>
      <p:pic>
        <p:nvPicPr>
          <p:cNvPr id="4" name="3 Imagen" descr="G:\paginas guardadas de la tarea de tics (virus y antivirus)\antivirus - Buscar con Google_files\images(331)"/>
          <p:cNvPicPr/>
          <p:nvPr/>
        </p:nvPicPr>
        <p:blipFill>
          <a:blip r:embed="rId2">
            <a:extLst>
              <a:ext uri="{BEBA8EAE-BF5A-486C-A8C5-ECC9F3942E4B}">
                <a14:imgProps xmlns:a14="http://schemas.microsoft.com/office/drawing/2010/main">
                  <a14:imgLayer r:embed="rId3">
                    <a14:imgEffect>
                      <a14:backgroundRemoval t="0" b="100000" l="0" r="100000">
                        <a14:foregroundMark x1="61290" y1="83251" x2="13710" y2="65025"/>
                        <a14:foregroundMark x1="82258" y1="90640" x2="85887" y2="69458"/>
                      </a14:backgroundRemoval>
                    </a14:imgEffect>
                  </a14:imgLayer>
                </a14:imgProps>
              </a:ext>
              <a:ext uri="{28A0092B-C50C-407E-A947-70E740481C1C}">
                <a14:useLocalDpi xmlns:a14="http://schemas.microsoft.com/office/drawing/2010/main" val="0"/>
              </a:ext>
            </a:extLst>
          </a:blip>
          <a:srcRect/>
          <a:stretch>
            <a:fillRect/>
          </a:stretch>
        </p:blipFill>
        <p:spPr bwMode="auto">
          <a:xfrm>
            <a:off x="5014783" y="3746016"/>
            <a:ext cx="4129217" cy="3151721"/>
          </a:xfrm>
          <a:prstGeom prst="rect">
            <a:avLst/>
          </a:prstGeom>
          <a:ln>
            <a:noFill/>
          </a:ln>
          <a:effectLst/>
        </p:spPr>
      </p:pic>
    </p:spTree>
    <p:extLst>
      <p:ext uri="{BB962C8B-B14F-4D97-AF65-F5344CB8AC3E}">
        <p14:creationId xmlns:p14="http://schemas.microsoft.com/office/powerpoint/2010/main" val="368577680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539</TotalTime>
  <Words>763</Words>
  <Application>Microsoft Office PowerPoint</Application>
  <PresentationFormat>Presentación en pantalla (4:3)</PresentationFormat>
  <Paragraphs>93</Paragraphs>
  <Slides>17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Arial</vt:lpstr>
      <vt:lpstr>Calibri</vt:lpstr>
      <vt:lpstr>Cambria</vt:lpstr>
      <vt:lpstr>Adyacencia</vt:lpstr>
      <vt:lpstr>10 MANDAMIENTOS DE LA ETICA INFORMATICA </vt:lpstr>
      <vt:lpstr>SEGURIDAD, PRIVACIDAD Y MEDIDAS DE PREVENCIÓN</vt:lpstr>
      <vt:lpstr>Las amenazas pueden ser causadas por: </vt:lpstr>
      <vt:lpstr>Presentación de PowerPoint</vt:lpstr>
      <vt:lpstr>TIPOS DE AMENAZA: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PREVENCIÓN DE AMENAZAS INFORMÁTICAS</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CESAR MOLINA</dc:creator>
  <cp:lastModifiedBy>sistemas</cp:lastModifiedBy>
  <cp:revision>29</cp:revision>
  <dcterms:created xsi:type="dcterms:W3CDTF">2013-09-16T14:46:34Z</dcterms:created>
  <dcterms:modified xsi:type="dcterms:W3CDTF">2017-09-22T21:09:47Z</dcterms:modified>
</cp:coreProperties>
</file>