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0" r:id="rId4"/>
    <p:sldId id="258" r:id="rId5"/>
    <p:sldId id="264" r:id="rId6"/>
    <p:sldId id="267" r:id="rId7"/>
    <p:sldId id="266" r:id="rId8"/>
    <p:sldId id="268" r:id="rId9"/>
    <p:sldId id="260" r:id="rId10"/>
    <p:sldId id="261" r:id="rId11"/>
    <p:sldId id="269" r:id="rId12"/>
    <p:sldId id="262" r:id="rId13"/>
    <p:sldId id="271" r:id="rId14"/>
    <p:sldId id="272" r:id="rId15"/>
    <p:sldId id="273" r:id="rId16"/>
    <p:sldId id="274" r:id="rId17"/>
    <p:sldId id="287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E26"/>
    <a:srgbClr val="2E2B1A"/>
    <a:srgbClr val="FF3399"/>
    <a:srgbClr val="FF33CC"/>
    <a:srgbClr val="FF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8" autoAdjust="0"/>
    <p:restoredTop sz="9466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EE27-31CE-410C-A630-78E49BF184F6}" type="datetimeFigureOut">
              <a:rPr lang="es-MX" smtClean="0"/>
              <a:t>09/01/2018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11991-3F9F-4345-ABA3-237DFEBD07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75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184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32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755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1312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508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00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76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5782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0A9D7-88C2-4048-A9C3-DDC84D673133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50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786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736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243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030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55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345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9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924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594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92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732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57C2B-3790-4B7B-A658-6B11A9E87694}" type="datetimeFigureOut">
              <a:rPr lang="es-MX" smtClean="0"/>
              <a:pPr/>
              <a:t>09/01/2018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BF90-4EA3-403D-B8AD-83CCE6699F0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017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3573016"/>
            <a:ext cx="8712968" cy="2594719"/>
          </a:xfrm>
        </p:spPr>
        <p:txBody>
          <a:bodyPr>
            <a:noAutofit/>
          </a:bodyPr>
          <a:lstStyle/>
          <a:p>
            <a:r>
              <a:rPr lang="es-MX" sz="6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Elaboración de materiales multimedia</a:t>
            </a:r>
            <a:endParaRPr lang="es-MX" sz="6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2" name="Picture 2" descr="http://www.etsmtl.ca/getattachment/Unites-de-recherche/Labmultimedia/Accueil/multimedia_Lab_accueuil.jpg"/>
          <p:cNvPicPr>
            <a:picLocks noChangeAspect="1" noChangeArrowheads="1"/>
          </p:cNvPicPr>
          <p:nvPr/>
        </p:nvPicPr>
        <p:blipFill>
          <a:blip r:embed="rId2" cstate="print"/>
          <a:srcRect l="24012"/>
          <a:stretch>
            <a:fillRect/>
          </a:stretch>
        </p:blipFill>
        <p:spPr bwMode="auto">
          <a:xfrm>
            <a:off x="0" y="0"/>
            <a:ext cx="9144000" cy="3212976"/>
          </a:xfrm>
          <a:prstGeom prst="flowChartDocumen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1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20888"/>
            <a:ext cx="4330824" cy="37052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Multimedia interactiva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El contenido no lineal le ofrece al usuario la interactividad necesaria para controlar el progreso de la presentación.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Ejemplos: videojuegos, pantalla táctil, etc.  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Hay dos categorías de multimedia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 descr="http://img.xatakaon.com/2014/05/pirates-tabs-rev2_630_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04864"/>
            <a:ext cx="4176464" cy="2220819"/>
          </a:xfrm>
          <a:prstGeom prst="rect">
            <a:avLst/>
          </a:prstGeom>
          <a:noFill/>
        </p:spPr>
      </p:pic>
      <p:pic>
        <p:nvPicPr>
          <p:cNvPr id="6148" name="Picture 4" descr="http://www.infosertec.com.ar/blog/wp-content/uploads/2012-TD2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77072"/>
            <a:ext cx="2592288" cy="2592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24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Hay dos categorías de multimedia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355976" y="2564904"/>
            <a:ext cx="4330824" cy="367240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MX" sz="7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Hipermedia</a:t>
            </a:r>
          </a:p>
          <a:p>
            <a:r>
              <a:rPr lang="es-ES" sz="5100" dirty="0" smtClean="0">
                <a:latin typeface="Arial" pitchFamily="34" charset="0"/>
                <a:cs typeface="Arial" pitchFamily="34" charset="0"/>
              </a:rPr>
              <a:t>Cuando se le permite al usuario tener mayor control de la aplicación mediante un sistema de navegación.</a:t>
            </a:r>
          </a:p>
          <a:p>
            <a:r>
              <a:rPr lang="es-MX" sz="5100" dirty="0" smtClean="0">
                <a:latin typeface="Arial" pitchFamily="34" charset="0"/>
                <a:cs typeface="Arial" pitchFamily="34" charset="0"/>
              </a:rPr>
              <a:t>Ejemplos: </a:t>
            </a:r>
            <a:r>
              <a:rPr lang="es-ES" sz="51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5100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es-ES" sz="5100" dirty="0" smtClean="0">
                <a:latin typeface="Arial" pitchFamily="34" charset="0"/>
                <a:cs typeface="Arial" pitchFamily="34" charset="0"/>
              </a:rPr>
              <a:t> Web, las películas almacenadas en un DVD, presentaciones en PowerPoint o en Flash, o productos informáticos similares.</a:t>
            </a:r>
            <a:endParaRPr lang="es-ES" dirty="0" smtClean="0"/>
          </a:p>
          <a:p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26626" name="Picture 2" descr="http://th06.deviantart.net/fs48/PRE/f/2009/216/d/b/World_Wide_Web_by_e_desig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276872"/>
            <a:ext cx="5400600" cy="4176464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en un escenario,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proyectarse,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transmitirse (en vivo o grabada),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reproducirse localmente en un dispositivo por medio de un reproductor multimedia.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-1" y="260648"/>
            <a:ext cx="9144001" cy="1754326"/>
          </a:xfrm>
          <a:prstGeom prst="rect">
            <a:avLst/>
          </a:prstGeom>
          <a:solidFill>
            <a:srgbClr val="FFCC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Las presentaciones multimedia pueden verse: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122" name="Picture 2" descr="http://www.elceibodg.com.ar/images/Presentaciones%20Multimedia/Nutricia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04864"/>
            <a:ext cx="2681379" cy="201103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124" name="Picture 4" descr="http://3.bp.blogspot.com/_i3IDaEWdPbg/TOnviROKz_I/AAAAAAAAAC8/Jq88l6uZa7M/s1600/pantallas_interactivas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65104"/>
            <a:ext cx="2304256" cy="22524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391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www.perueduca.pe/c/message_boards/get_message_attachment?messageId=14143295&amp;attachment=smartboar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1741" y="4077072"/>
            <a:ext cx="1812259" cy="2088232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Criterios de una buena presentación multimedia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3556992"/>
          </a:xfrm>
        </p:spPr>
        <p:txBody>
          <a:bodyPr>
            <a:normAutofit fontScale="92500"/>
          </a:bodyPr>
          <a:lstStyle/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Ver ¿Qué‘?, ¿A quién?, ¿Para qué?</a:t>
            </a: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Buena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visibilidad de los contenidos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Esquematización.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r>
              <a:rPr lang="es-MX" sz="2800" dirty="0">
                <a:latin typeface="Arial" pitchFamily="34" charset="0"/>
                <a:cs typeface="Arial" pitchFamily="34" charset="0"/>
              </a:rPr>
              <a:t>Complementariedad de los medios.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Evitar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la sobrecarga cognitiva.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Resaltar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los elementos fundamentales. 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2800" dirty="0" smtClean="0">
                <a:latin typeface="Arial" pitchFamily="34" charset="0"/>
                <a:cs typeface="Arial" pitchFamily="34" charset="0"/>
              </a:rPr>
              <a:t>Buscar </a:t>
            </a:r>
            <a:r>
              <a:rPr lang="es-MX" sz="2800" dirty="0">
                <a:latin typeface="Arial" pitchFamily="34" charset="0"/>
                <a:cs typeface="Arial" pitchFamily="34" charset="0"/>
              </a:rPr>
              <a:t>la interacción y participación de la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audiencia.</a:t>
            </a:r>
          </a:p>
          <a:p>
            <a:pPr marL="0" indent="0">
              <a:buNone/>
            </a:pP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http://www.tiendadigital.com.co/images/Pizarra_Interactiva_tiendadigital.com.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276872"/>
            <a:ext cx="2160240" cy="1619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Ventajas en la educación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744416"/>
          </a:xfrm>
        </p:spPr>
        <p:txBody>
          <a:bodyPr>
            <a:normAutofit fontScale="85000" lnSpcReduction="20000"/>
          </a:bodyPr>
          <a:lstStyle/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Las imágenes, los esquemas y demás elementos audiovisuales atraen la atención de los estudiantes.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Constituyen un medio idóneo.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Los elementos gráficos y textuales de las transparencias informatizas, ayudan al profesor a que su clase sea dinámica. 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Se pueden emplear con cualquier tema y nivel educativo.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El control de la proyección resulta sencillo.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La elaboración de transparencias informáticas resulta sencilla. 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endParaRPr lang="es-MX" sz="2800" dirty="0" smtClean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30722" name="Picture 2" descr="http://www.mobilitytic.cl/images/SMART_Board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085184"/>
            <a:ext cx="2112705" cy="1584176"/>
          </a:xfrm>
          <a:prstGeom prst="rect">
            <a:avLst/>
          </a:prstGeom>
          <a:noFill/>
        </p:spPr>
      </p:pic>
      <p:pic>
        <p:nvPicPr>
          <p:cNvPr id="30724" name="Picture 4" descr="http://www.digitalavmagazine.com/wp-content/uploads/2011/11/Hitachi-Pizarra-Digital-Fxtr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085184"/>
            <a:ext cx="1944216" cy="1620181"/>
          </a:xfrm>
          <a:prstGeom prst="rect">
            <a:avLst/>
          </a:prstGeom>
          <a:noFill/>
        </p:spPr>
      </p:pic>
      <p:pic>
        <p:nvPicPr>
          <p:cNvPr id="30726" name="Picture 6" descr="http://www.macrocopia.com/images/classroom2-h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5" y="5085184"/>
            <a:ext cx="2017657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Desventajas en la educación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52528"/>
          </a:xfrm>
        </p:spPr>
        <p:txBody>
          <a:bodyPr>
            <a:noAutofit/>
          </a:bodyPr>
          <a:lstStyle/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Distracción.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 Los alumnos se dedican a jugar en vez de trabajar.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Ansiedad.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 La continua interacción ante el ordenador puede provocar ansiedad en los estudiantes.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Aprendizajes incompletos y superficiales.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 La libre interacción de los alumnos con estos materiales a menudo proporciona aprendizajes incompletos con visiones de la realidad simplistas y poco profundas.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680520"/>
          </a:xfrm>
        </p:spPr>
        <p:txBody>
          <a:bodyPr>
            <a:noAutofit/>
          </a:bodyPr>
          <a:lstStyle/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Desorientación informativa. 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Muchos estudiantes se pierden en los hipertextos y la atomización de la información les dificulta obtener las visiones globales.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Aislamiento.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 Los materiales didácticos multimedia permiten al alumno aprender solo, hasta le animan a hacerlo, pero este trabajo individual, en exceso, puede acarrear problemas de sociabilidad.</a:t>
            </a:r>
          </a:p>
          <a:p>
            <a:pPr fontAlgn="base">
              <a:buClr>
                <a:schemeClr val="bg1">
                  <a:lumMod val="50000"/>
                </a:schemeClr>
              </a:buClr>
              <a:buSzPct val="90000"/>
              <a:buFont typeface="Wingdings" pitchFamily="2" charset="2"/>
              <a:buChar char="v"/>
            </a:pP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Cansancio visual y otros problemas físicos.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 Un exceso de tiempo trabajando ante el ordenador o malas posturas pueden provocar diversas dolencias.</a:t>
            </a:r>
            <a:endParaRPr lang="es-MX" sz="2600" dirty="0"/>
          </a:p>
        </p:txBody>
      </p:sp>
      <p:sp>
        <p:nvSpPr>
          <p:cNvPr id="5" name="4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Desventajas en la educación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productores de video digital y formatos que le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771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868144" y="155679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720*480</a:t>
            </a:r>
          </a:p>
          <a:p>
            <a:r>
              <a:rPr lang="es-MX" dirty="0" smtClean="0"/>
              <a:t>1080 * 720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49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webme.com/pic/j/jlup2009/winr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2320" y="1982252"/>
            <a:ext cx="1517904" cy="1423035"/>
          </a:xfrm>
          <a:prstGeom prst="rect">
            <a:avLst/>
          </a:prstGeom>
          <a:noFill/>
        </p:spPr>
      </p:pic>
      <p:pic>
        <p:nvPicPr>
          <p:cNvPr id="50180" name="Picture 4" descr="http://www.vinagreasesino.com/wp-content/uploads/2009/10/winzi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888" y="4509120"/>
            <a:ext cx="1953336" cy="151926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COMPRIMIDOS: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almacenamiento de información ya que hacen que esta ocupe el menor espacio posible y que se puedan reunir muchos ficheros en uno sólo 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.RAR: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compactado con la aplicación WinRAR y extraíble con la misma</a:t>
            </a:r>
          </a:p>
          <a:p>
            <a:pPr>
              <a:buNone/>
            </a:pPr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.ZIP: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compactado con la aplicación WinZip y extraíble con esta aplicación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ejecutables: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realizan una acción .</a:t>
            </a:r>
            <a:r>
              <a:rPr lang="es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exe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s-ES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2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DE AUDIO: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Los archivos de audio son todos los que contienen sonidos (no solo música). 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.CDA: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pista de audio digital de un Cd de música. Haciendo clic sobre él se lanza el Reproductor de CDs de Windows.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.MID: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música MIDI (Interfase Digital de 4 </a:t>
            </a:r>
          </a:p>
          <a:p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Instrumento Musical)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8850" name="Picture 2" descr="http://josepadillalopez.files.wordpress.com/2008/12/cd-ro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0562" y="5157192"/>
            <a:ext cx="2214579" cy="1214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52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79712" y="1340768"/>
            <a:ext cx="6984776" cy="3024336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Son aquellos que permiten integrar de forma coherente diferentes códigos de información: texto, imagen, animación y sonido. </a:t>
            </a:r>
            <a:endParaRPr lang="es-MX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webdelprofesor.ula.ve/humanidades/raymond/wp-content/uploads/2014/09/multimedia-1.png"/>
          <p:cNvPicPr>
            <a:picLocks noChangeAspect="1" noChangeArrowheads="1"/>
          </p:cNvPicPr>
          <p:nvPr/>
        </p:nvPicPr>
        <p:blipFill>
          <a:blip r:embed="rId2" cstate="print"/>
          <a:srcRect t="7597" b="23648"/>
          <a:stretch>
            <a:fillRect/>
          </a:stretch>
        </p:blipFill>
        <p:spPr bwMode="auto">
          <a:xfrm>
            <a:off x="3203848" y="4365104"/>
            <a:ext cx="4752528" cy="2205618"/>
          </a:xfrm>
          <a:prstGeom prst="rect">
            <a:avLst/>
          </a:prstGeom>
          <a:noFill/>
        </p:spPr>
      </p:pic>
      <p:pic>
        <p:nvPicPr>
          <p:cNvPr id="9220" name="Picture 4" descr="http://www.ucsc-extension.edu/sites/default/files/imce/public/images/13581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439141" y="2439143"/>
            <a:ext cx="6858000" cy="1979710"/>
          </a:xfrm>
          <a:prstGeom prst="flowChartDocumen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763688" y="116632"/>
            <a:ext cx="7126823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Materiales multimedia</a:t>
            </a:r>
            <a:endParaRPr lang="es-MX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5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1.bp.blogspot.com/_1ZHB45USxlc/SbUEjEk9_kI/AAAAAAAAAIg/JHOAtwx3fdU/s400/WAV%5B1%5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4868" y="1175267"/>
            <a:ext cx="2477981" cy="264320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</a:t>
            </a:r>
            <a:r>
              <a:rPr lang="es-ES" sz="3200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DE EXTENSIONES</a:t>
            </a:r>
            <a:endParaRPr lang="es-ES" sz="4400" b="1" dirty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7467600" cy="4873752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MP3: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audio comprimido bajo norma MPEG. Se ejecuta con aplicaciones como Winamp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.WAV: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sonido de onda de Windows, se puede abrir con la Grabadora de Sonidos de Windows.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.RA: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sonido Real Audio. Se ejecuta con la aplicación Real Player.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601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26977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1147536"/>
            <a:ext cx="8928992" cy="4873752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DE VIDEO: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Los formatos de video no sólo contienen imágenes sino también el sonido que las acompaña</a:t>
            </a:r>
            <a:r>
              <a:rPr lang="es-E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 </a:t>
            </a:r>
          </a:p>
          <a:p>
            <a:pPr>
              <a:buNone/>
            </a:pPr>
            <a:endParaRPr lang="es-ES" sz="2000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.ASF, .LSF, .ASX: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secuencias de audio o video, se abre con el Reproductor Multimedia de Windows. 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.AVI: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película de video de Microsoft Windows. Se abre con el Reproductor Multimedia de Windows. </a:t>
            </a:r>
          </a:p>
          <a:p>
            <a:endParaRPr lang="es-ES" sz="2000" dirty="0" smtClean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5059604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76672"/>
            <a:ext cx="8607900" cy="114300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628800"/>
            <a:ext cx="8320438" cy="4873752"/>
          </a:xfrm>
        </p:spPr>
        <p:txBody>
          <a:bodyPr>
            <a:normAutofit lnSpcReduction="10000"/>
          </a:bodyPr>
          <a:lstStyle/>
          <a:p>
            <a:r>
              <a:rPr lang="es-ES" b="1" dirty="0" smtClean="0">
                <a:latin typeface="Comic Sans MS" pitchFamily="66" charset="0"/>
              </a:rPr>
              <a:t>.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MPA, .M1V, .MPG, .MPE, .MPEG</a:t>
            </a:r>
            <a:r>
              <a:rPr lang="es-ES" b="1" dirty="0" smtClean="0">
                <a:latin typeface="Comic Sans MS" pitchFamily="66" charset="0"/>
              </a:rPr>
              <a:t>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video comprimido bajo norma MPEG. Se ejecuta con el Reproductor Multimedia de Windows, o con reproductores comerciales como el Xing MPEG Player. 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dirty="0" smtClean="0">
                <a:latin typeface="Comic Sans MS" pitchFamily="66" charset="0"/>
              </a:rPr>
              <a:t>.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MOV, .QT: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video en formato de Quicktime. Se ejecuta con la aplicación Quicktime Player. 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489775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5892" cy="1143000"/>
          </a:xfrm>
        </p:spPr>
        <p:txBody>
          <a:bodyPr>
            <a:noAutofit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342775"/>
            <a:ext cx="8229600" cy="4525963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.RM, .RAM, .RV: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video en formato propietario de Real Video. Se ejecuta con Real Player. 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.DiVX: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video en formato DiVX:) conocido como el MP3 del video ya que permite niveles muy altos de compresión 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68610" name="Picture 2" descr="http://www.chiquisoft.com/wp-content/uploads/2008/08/divx-logo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1990" y="5373216"/>
            <a:ext cx="2273936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693014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sz="3100" b="1" dirty="0" smtClean="0">
                <a:solidFill>
                  <a:schemeClr val="accent3"/>
                </a:solidFill>
                <a:latin typeface="Comic Sans MS" pitchFamily="66" charset="0"/>
              </a:rPr>
              <a:t>DE IMÁGENES </a:t>
            </a:r>
            <a:r>
              <a:rPr lang="es-ES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: 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Poco hay que decir de las imágenes y de sus formatos salvo que cada uno utiliza un método de representación.</a:t>
            </a:r>
          </a:p>
          <a:p>
            <a:endParaRPr lang="es-ES" sz="3100" dirty="0" smtClean="0">
              <a:latin typeface="Comic Sans MS" pitchFamily="66" charset="0"/>
            </a:endParaRPr>
          </a:p>
          <a:p>
            <a:endParaRPr lang="es-ES" sz="3100" dirty="0" smtClean="0">
              <a:latin typeface="Comic Sans MS" pitchFamily="66" charset="0"/>
            </a:endParaRPr>
          </a:p>
          <a:p>
            <a:r>
              <a:rPr lang="es-ES" sz="3100" b="1" dirty="0" smtClean="0">
                <a:solidFill>
                  <a:schemeClr val="accent3"/>
                </a:solidFill>
                <a:latin typeface="Comic Sans MS" pitchFamily="66" charset="0"/>
              </a:rPr>
              <a:t>.BMP:</a:t>
            </a:r>
            <a:r>
              <a:rPr lang="es-ES" sz="3100" b="1" dirty="0" smtClean="0">
                <a:latin typeface="Comic Sans MS" pitchFamily="66" charset="0"/>
              </a:rPr>
              <a:t> 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mapa de bits de Windows. Se ve con accesorio de Microsoft Paint o con ACDSee. archivo de diseño de la aplicación Corel Draw. Se ejecuta con la misma aplicación. </a:t>
            </a:r>
          </a:p>
          <a:p>
            <a:endParaRPr lang="es-ES" sz="3100" dirty="0" smtClean="0">
              <a:latin typeface="Comic Sans MS" pitchFamily="66" charset="0"/>
            </a:endParaRPr>
          </a:p>
          <a:p>
            <a:r>
              <a:rPr lang="es-ES" sz="3100" b="1" dirty="0" smtClean="0">
                <a:solidFill>
                  <a:schemeClr val="accent3"/>
                </a:solidFill>
                <a:latin typeface="Comic Sans MS" pitchFamily="66" charset="0"/>
              </a:rPr>
              <a:t>.GIF: </a:t>
            </a:r>
            <a:r>
              <a:rPr lang="es-ES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uno de los dos formatos de archivo de gráficos preferido en la Web (el otro es .JPG). Comprimido al igual que los .JPG, por otro sistema llamado LZW.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042971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ES" sz="4400" b="1" dirty="0" smtClean="0">
                <a:solidFill>
                  <a:schemeClr val="accent3"/>
                </a:solidFill>
                <a:latin typeface="Comic Sans MS" pitchFamily="66" charset="0"/>
              </a:rPr>
              <a:t>TIPOS DE EXTENSIONES</a:t>
            </a:r>
            <a:endParaRPr lang="es-ES" sz="4400" b="1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412776"/>
            <a:ext cx="7467600" cy="4873752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DE PROGRAMAS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La mayoría de los programas tienen formatos de archivo propios para utilizarlos en distintas funciones.</a:t>
            </a:r>
          </a:p>
          <a:p>
            <a:endParaRPr lang="es-ES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POWERPOINT</a:t>
            </a:r>
            <a:r>
              <a:rPr lang="es-ES" dirty="0" smtClean="0">
                <a:solidFill>
                  <a:schemeClr val="accent3"/>
                </a:solidFill>
                <a:latin typeface="Comic Sans MS" pitchFamily="66" charset="0"/>
              </a:rPr>
              <a:t>: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PPS (Presentación); .PPT (Presentación) </a:t>
            </a:r>
          </a:p>
        </p:txBody>
      </p:sp>
      <p:pic>
        <p:nvPicPr>
          <p:cNvPr id="60418" name="Picture 2" descr="http://hamatecnology.com/site/MyImages/powerpoint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8136" y="4941168"/>
            <a:ext cx="3351788" cy="1282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157169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g36c.files.wordpress.com/2009/09/word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4615" y="1916832"/>
            <a:ext cx="1357865" cy="864096"/>
          </a:xfrm>
          <a:prstGeom prst="rect">
            <a:avLst/>
          </a:prstGeom>
          <a:noFill/>
        </p:spPr>
      </p:pic>
      <p:pic>
        <p:nvPicPr>
          <p:cNvPr id="80900" name="Picture 4" descr="http://vulnerabilityteam.files.wordpress.com/2009/02/exc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4581128"/>
            <a:ext cx="1668094" cy="106758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WORD:</a:t>
            </a:r>
            <a:r>
              <a:rPr lang="es-ES" b="1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.DOC, .DOT (Plantilla de Microsoft Word); </a:t>
            </a:r>
          </a:p>
          <a:p>
            <a:endParaRPr lang="es-ES" b="1" dirty="0" smtClean="0">
              <a:latin typeface="Comic Sans MS" pitchFamily="66" charset="0"/>
            </a:endParaRPr>
          </a:p>
          <a:p>
            <a:pPr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EXCEL</a:t>
            </a:r>
            <a:r>
              <a:rPr lang="es-ES" dirty="0" smtClean="0">
                <a:solidFill>
                  <a:schemeClr val="accent3"/>
                </a:solidFill>
                <a:latin typeface="Comic Sans MS" pitchFamily="66" charset="0"/>
              </a:rPr>
              <a:t>:</a:t>
            </a:r>
            <a:r>
              <a:rPr lang="es-ES" dirty="0" smtClean="0"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.XLS (Hoja de cálculo), .CSV (Archivo de valores separados por comas); </a:t>
            </a:r>
          </a:p>
          <a:p>
            <a:endParaRPr lang="es-ES" b="1" dirty="0" smtClean="0">
              <a:latin typeface="Comic Sans MS" pitchFamily="66" charset="0"/>
            </a:endParaRPr>
          </a:p>
          <a:p>
            <a:pPr>
              <a:buNone/>
            </a:pPr>
            <a:endParaRPr lang="es-ES" b="1" dirty="0" smtClean="0">
              <a:latin typeface="Comic Sans MS" pitchFamily="66" charset="0"/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.XLK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(Archivo de copia de seguridad); .XLM (Macro); MSN MESSENGER .CTT (Lista de contactos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.</a:t>
            </a:r>
            <a:r>
              <a:rPr lang="es-ES" b="1" dirty="0" err="1" smtClean="0">
                <a:solidFill>
                  <a:schemeClr val="accent3"/>
                </a:solidFill>
                <a:latin typeface="Comic Sans MS" pitchFamily="66" charset="0"/>
              </a:rPr>
              <a:t>pdf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 de adobe </a:t>
            </a:r>
          </a:p>
          <a:p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  <a:p>
            <a:r>
              <a:rPr lang="es-ES" b="1" dirty="0">
                <a:solidFill>
                  <a:schemeClr val="accent3"/>
                </a:solidFill>
                <a:latin typeface="Comic Sans MS" pitchFamily="66" charset="0"/>
              </a:rPr>
              <a:t>.</a:t>
            </a:r>
            <a:r>
              <a:rPr lang="es-ES" b="1" dirty="0" err="1" smtClean="0">
                <a:solidFill>
                  <a:schemeClr val="accent3"/>
                </a:solidFill>
                <a:latin typeface="Comic Sans MS" pitchFamily="66" charset="0"/>
              </a:rPr>
              <a:t>psd</a:t>
            </a:r>
            <a:r>
              <a:rPr lang="es-ES" b="1" dirty="0" smtClean="0">
                <a:solidFill>
                  <a:schemeClr val="accent3"/>
                </a:solidFill>
                <a:latin typeface="Comic Sans MS" pitchFamily="66" charset="0"/>
              </a:rPr>
              <a:t> 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archivos de </a:t>
            </a:r>
            <a:r>
              <a:rPr lang="es-ES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photoshop</a:t>
            </a:r>
            <a:r>
              <a:rPr lang="es-E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endParaRPr lang="es-E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55927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solidFill>
            <a:srgbClr val="FF3399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Objetivos</a:t>
            </a:r>
            <a:endParaRPr lang="es-MX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3399"/>
              </a:buClr>
              <a:buFont typeface="Arial" pitchFamily="34" charset="0"/>
              <a:buChar char="◙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Describir y saber implementar las diferentes fases y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subfases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en el diseño y producción de materiales educativos de carácter multimedia.</a:t>
            </a:r>
          </a:p>
          <a:p>
            <a:pPr>
              <a:buClr>
                <a:srgbClr val="FF3399"/>
              </a:buClr>
              <a:buFont typeface="Arial" pitchFamily="34" charset="0"/>
              <a:buChar char="◙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Conocer y valorar los procedimientos básicos para planificar la elaboración de materiales didácticos de carácter audiovisual o informático, especialmente la realización del guión multimedia.</a:t>
            </a:r>
          </a:p>
          <a:p>
            <a:pPr>
              <a:buClr>
                <a:srgbClr val="FF3399"/>
              </a:buClr>
              <a:buFont typeface="Arial" pitchFamily="34" charset="0"/>
              <a:buChar char="◙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Saber llevar a cabo la producción de un material educativo multimedia, así como ser capaz de elaborar una guía didáctica para orientar su uso educativo.</a:t>
            </a:r>
          </a:p>
          <a:p>
            <a:pPr>
              <a:buClr>
                <a:srgbClr val="FF3399"/>
              </a:buClr>
              <a:buFont typeface="Arial" pitchFamily="34" charset="0"/>
              <a:buChar char="◙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Valorar la importancia del trabajo colaborativo en equipo para el desarrollo y realización de materiales educativos multimedia.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0648"/>
            <a:ext cx="9144000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Elementos</a:t>
            </a:r>
            <a:endParaRPr lang="es-MX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5" name="1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811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5937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Texto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Animación 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5937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Archivos de sonido/audio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Video 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  <a:tr h="1593709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Imagen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ES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>
                          <a:latin typeface="Arial" pitchFamily="34" charset="0"/>
                          <a:cs typeface="Arial" pitchFamily="34" charset="0"/>
                        </a:rPr>
                        <a:t>Interactividad </a:t>
                      </a:r>
                      <a:endParaRPr lang="es-E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" name="23 Imagen" descr="elementos.png"/>
          <p:cNvPicPr>
            <a:picLocks noChangeAspect="1"/>
          </p:cNvPicPr>
          <p:nvPr/>
        </p:nvPicPr>
        <p:blipFill>
          <a:blip r:embed="rId2" cstate="print"/>
          <a:srcRect l="1271" r="79668" b="57143"/>
          <a:stretch>
            <a:fillRect/>
          </a:stretch>
        </p:blipFill>
        <p:spPr>
          <a:xfrm>
            <a:off x="2987824" y="1772816"/>
            <a:ext cx="1080120" cy="1296144"/>
          </a:xfrm>
          <a:prstGeom prst="rect">
            <a:avLst/>
          </a:prstGeom>
        </p:spPr>
      </p:pic>
      <p:pic>
        <p:nvPicPr>
          <p:cNvPr id="26" name="25 Imagen" descr="elementos.png"/>
          <p:cNvPicPr>
            <a:picLocks noChangeAspect="1"/>
          </p:cNvPicPr>
          <p:nvPr/>
        </p:nvPicPr>
        <p:blipFill>
          <a:blip r:embed="rId2" cstate="print"/>
          <a:srcRect l="39557" t="3530" r="36947" b="62229"/>
          <a:stretch>
            <a:fillRect/>
          </a:stretch>
        </p:blipFill>
        <p:spPr>
          <a:xfrm>
            <a:off x="2843808" y="3501008"/>
            <a:ext cx="1388726" cy="1080120"/>
          </a:xfrm>
          <a:prstGeom prst="rect">
            <a:avLst/>
          </a:prstGeom>
        </p:spPr>
      </p:pic>
      <p:pic>
        <p:nvPicPr>
          <p:cNvPr id="27" name="26 Imagen" descr="elementos.png"/>
          <p:cNvPicPr>
            <a:picLocks noChangeAspect="1"/>
          </p:cNvPicPr>
          <p:nvPr/>
        </p:nvPicPr>
        <p:blipFill>
          <a:blip r:embed="rId2" cstate="print"/>
          <a:srcRect l="77412" t="8421" r="5619" b="67121"/>
          <a:stretch>
            <a:fillRect/>
          </a:stretch>
        </p:blipFill>
        <p:spPr>
          <a:xfrm>
            <a:off x="2843808" y="5085184"/>
            <a:ext cx="1368152" cy="1052426"/>
          </a:xfrm>
          <a:prstGeom prst="rect">
            <a:avLst/>
          </a:prstGeom>
        </p:spPr>
      </p:pic>
      <p:pic>
        <p:nvPicPr>
          <p:cNvPr id="28" name="27 Imagen" descr="elementos.png"/>
          <p:cNvPicPr>
            <a:picLocks noChangeAspect="1"/>
          </p:cNvPicPr>
          <p:nvPr/>
        </p:nvPicPr>
        <p:blipFill>
          <a:blip r:embed="rId2" cstate="print"/>
          <a:srcRect l="77412" t="62229" r="397" b="3529"/>
          <a:stretch>
            <a:fillRect/>
          </a:stretch>
        </p:blipFill>
        <p:spPr>
          <a:xfrm>
            <a:off x="7020272" y="1916832"/>
            <a:ext cx="1224136" cy="1008112"/>
          </a:xfrm>
          <a:prstGeom prst="rect">
            <a:avLst/>
          </a:prstGeom>
        </p:spPr>
      </p:pic>
      <p:pic>
        <p:nvPicPr>
          <p:cNvPr id="29" name="28 Imagen" descr="elementos.png"/>
          <p:cNvPicPr>
            <a:picLocks noChangeAspect="1"/>
          </p:cNvPicPr>
          <p:nvPr/>
        </p:nvPicPr>
        <p:blipFill>
          <a:blip r:embed="rId2" cstate="print"/>
          <a:srcRect l="40863" t="59783" r="38252" b="5975"/>
          <a:stretch>
            <a:fillRect/>
          </a:stretch>
        </p:blipFill>
        <p:spPr>
          <a:xfrm>
            <a:off x="7020272" y="3429000"/>
            <a:ext cx="1296144" cy="1134126"/>
          </a:xfrm>
          <a:prstGeom prst="rect">
            <a:avLst/>
          </a:prstGeom>
        </p:spPr>
      </p:pic>
      <p:pic>
        <p:nvPicPr>
          <p:cNvPr id="30" name="29 Imagen" descr="elementos.png"/>
          <p:cNvPicPr>
            <a:picLocks noChangeAspect="1"/>
          </p:cNvPicPr>
          <p:nvPr/>
        </p:nvPicPr>
        <p:blipFill>
          <a:blip r:embed="rId2" cstate="print"/>
          <a:srcRect l="4313" t="62229" r="81328" b="3529"/>
          <a:stretch>
            <a:fillRect/>
          </a:stretch>
        </p:blipFill>
        <p:spPr>
          <a:xfrm>
            <a:off x="7164288" y="5013176"/>
            <a:ext cx="936104" cy="119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3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 pueden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clasificar de acuerdo a la finalidad de la información, o también, al medio en el cual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serán publicadas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Tipos de multimedia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http://image.shutterstock.com/display_pic_with_logo/222241/122318425/stock-vector-social-network-education-concept-pencil-tree-with-multimedia-icons-leaves-vector-illustration-122318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852936"/>
            <a:ext cx="2736304" cy="3357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6 Rectángulo"/>
          <p:cNvSpPr/>
          <p:nvPr/>
        </p:nvSpPr>
        <p:spPr>
          <a:xfrm>
            <a:off x="827584" y="3140968"/>
            <a:ext cx="4536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educativa: 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 fundamenta en un desarrollo navegable que permite cierta libertad de moverse sobre el aplicativo. 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92500" lnSpcReduction="20000"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publicitaria: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 el uso de diferentes medios enfocado a una campaña publicitaria y como elemento destacado las redes sociales como herramienta de difusión viral.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Tipos de multimedia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3.bp.blogspot.com/-XCpV60V7q98/TWMPju6krSI/AAAAAAAAABw/8Ju1DG-XeME/s1600/medios+publicitari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176464" cy="30091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Tipos de multimedia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25000" lnSpcReduction="20000"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9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</a:t>
            </a:r>
            <a:r>
              <a:rPr lang="es-MX" sz="9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comercial: </a:t>
            </a:r>
            <a:r>
              <a:rPr lang="es-MX" sz="9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s-MX" sz="9600" dirty="0">
                <a:latin typeface="Arial" panose="020B0604020202020204" pitchFamily="34" charset="0"/>
                <a:cs typeface="Arial" panose="020B0604020202020204" pitchFamily="34" charset="0"/>
              </a:rPr>
              <a:t>este tipo de multimedia encontramos una gran variedad de productos, tales como: </a:t>
            </a:r>
            <a:endParaRPr lang="es-MX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MX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de datos (DB),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promociones, 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catálogos, 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simuladores, 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páginas web,  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publicidad,</a:t>
            </a:r>
          </a:p>
          <a:p>
            <a:pPr marL="885825" indent="-168275"/>
            <a:r>
              <a:rPr lang="es-MX" sz="9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 otros, </a:t>
            </a:r>
          </a:p>
          <a:p>
            <a:pPr marL="1244600" indent="-168275">
              <a:buNone/>
            </a:pPr>
            <a:endParaRPr lang="es-MX" sz="9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MX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sz="9600" dirty="0">
                <a:latin typeface="Arial" panose="020B0604020202020204" pitchFamily="34" charset="0"/>
                <a:cs typeface="Arial" panose="020B0604020202020204" pitchFamily="34" charset="0"/>
              </a:rPr>
              <a:t>alguna forma este tipo de multimedia está directamente relacionada con el aprendizaje </a:t>
            </a:r>
            <a:r>
              <a:rPr lang="es-MX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electrónico.</a:t>
            </a:r>
            <a:endParaRPr lang="es-MX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errar llave"/>
          <p:cNvSpPr/>
          <p:nvPr/>
        </p:nvSpPr>
        <p:spPr>
          <a:xfrm>
            <a:off x="4283968" y="2564904"/>
            <a:ext cx="576064" cy="2952328"/>
          </a:xfrm>
          <a:prstGeom prst="rightBrace">
            <a:avLst>
              <a:gd name="adj1" fmla="val 48518"/>
              <a:gd name="adj2" fmla="val 5000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004048" y="2492896"/>
            <a:ext cx="37809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 este material se presenta en forma digital, interactivo y su funcionalidad principal es la de convencer a un posible comprador o cliente de adquirir un servicio o producto. </a:t>
            </a:r>
            <a:endParaRPr lang="es-E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Picture 8" descr="http://www.centrocreativo.com.ar/img/promos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3384376" cy="2686833"/>
          </a:xfrm>
          <a:prstGeom prst="rect">
            <a:avLst/>
          </a:prstGeom>
          <a:noFill/>
        </p:spPr>
      </p:pic>
      <p:pic>
        <p:nvPicPr>
          <p:cNvPr id="15" name="Picture 4" descr="http://3.bp.blogspot.com/_aQGkfw6J-yo/SuewDCbh9cI/AAAAAAAAAn4/zGt8h82t25A/s320/catalogo_we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1656184" cy="1368152"/>
          </a:xfrm>
          <a:prstGeom prst="rect">
            <a:avLst/>
          </a:prstGeom>
          <a:noFill/>
        </p:spPr>
      </p:pic>
      <p:pic>
        <p:nvPicPr>
          <p:cNvPr id="14" name="Picture 2" descr="http://www.vendopaginasweb.com/wp-content/uploads/2012/02/diseno-web-profesio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05064"/>
            <a:ext cx="338437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2.bp.blogspot.com/-5ZrnSHWlTY4/UJ1ZiYYJGuI/AAAAAAAAAAs/z2NVOPFvUTc/s1600/multimedia+informativ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8000"/>
          <a:stretch>
            <a:fillRect/>
          </a:stretch>
        </p:blipFill>
        <p:spPr bwMode="auto">
          <a:xfrm>
            <a:off x="611560" y="3140968"/>
            <a:ext cx="3384376" cy="331236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0" y="332656"/>
            <a:ext cx="91440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36625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Tipos de multimedia 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informativa: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stá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relacionada con los elementos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multimediales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que brindan información, tales como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None/>
            </a:pPr>
            <a:endParaRPr lang="es-MX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noticias </a:t>
            </a: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prensa</a:t>
            </a: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revistas </a:t>
            </a: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televisión </a:t>
            </a:r>
          </a:p>
          <a:p>
            <a:pPr marL="809625" indent="-184150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diarios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23928" y="3789040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mantiene actualizada al momento de los hechos, su valor informativo es primordial para conocer hechos antes que los medios de comunicación tradicionales.</a:t>
            </a:r>
            <a:endParaRPr lang="es-ES" sz="2400" dirty="0"/>
          </a:p>
        </p:txBody>
      </p:sp>
      <p:sp>
        <p:nvSpPr>
          <p:cNvPr id="7" name="6 Cerrar llave"/>
          <p:cNvSpPr/>
          <p:nvPr/>
        </p:nvSpPr>
        <p:spPr>
          <a:xfrm>
            <a:off x="3131840" y="3501008"/>
            <a:ext cx="576064" cy="2736304"/>
          </a:xfrm>
          <a:prstGeom prst="rightBrace">
            <a:avLst>
              <a:gd name="adj1" fmla="val 72630"/>
              <a:gd name="adj2" fmla="val 51037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2448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Multimedia lineal </a:t>
            </a:r>
          </a:p>
          <a:p>
            <a:r>
              <a:rPr lang="es-MX" dirty="0">
                <a:latin typeface="Arial" pitchFamily="34" charset="0"/>
                <a:cs typeface="Arial" pitchFamily="34" charset="0"/>
              </a:rPr>
              <a:t>E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l contenido lineal avanza sin que el usuario tenga control sobre la navegación. </a:t>
            </a:r>
          </a:p>
          <a:p>
            <a:r>
              <a:rPr lang="es-MX" dirty="0" smtClean="0">
                <a:latin typeface="Arial" pitchFamily="34" charset="0"/>
                <a:cs typeface="Arial" pitchFamily="34" charset="0"/>
              </a:rPr>
              <a:t>Ejemplos: un video, una película de cine.</a:t>
            </a:r>
          </a:p>
        </p:txBody>
      </p:sp>
      <p:pic>
        <p:nvPicPr>
          <p:cNvPr id="2050" name="Picture 2" descr="http://tproduccionmultimedia.files.wordpress.com/2009/07/multimedia.gif?w=344&amp;h=3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9120"/>
            <a:ext cx="1944216" cy="22211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260648"/>
            <a:ext cx="9144000" cy="1754326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MX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Hay dos categorías de multimedia</a:t>
            </a: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6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1185</Words>
  <Application>Microsoft Office PowerPoint</Application>
  <PresentationFormat>Presentación en pantalla (4:3)</PresentationFormat>
  <Paragraphs>153</Paragraphs>
  <Slides>26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Arial</vt:lpstr>
      <vt:lpstr>Calibri</vt:lpstr>
      <vt:lpstr>Comic Sans MS</vt:lpstr>
      <vt:lpstr>Wingdings</vt:lpstr>
      <vt:lpstr>Tema de Office</vt:lpstr>
      <vt:lpstr>Elaboración de materiales multimedia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TIPOS DE EXTENSIONES</vt:lpstr>
      <vt:lpstr>TIPOS DE EXTENSIONES</vt:lpstr>
      <vt:lpstr>TIPOS DE EXTENSIONES</vt:lpstr>
      <vt:lpstr>TIPOS DE EXTENSIONES</vt:lpstr>
      <vt:lpstr>TIPOS DE EXTENSIONES</vt:lpstr>
      <vt:lpstr>TIPOS DE EXTENSIONES</vt:lpstr>
      <vt:lpstr>TIPOS DE EXTENSIONES</vt:lpstr>
      <vt:lpstr>TIPOS DE EXTENSIONES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Elaboración de materiales multimedia</dc:title>
  <dc:creator>CESLAS LA SALLE-22</dc:creator>
  <cp:lastModifiedBy>sistemas</cp:lastModifiedBy>
  <cp:revision>31</cp:revision>
  <dcterms:created xsi:type="dcterms:W3CDTF">2014-10-03T00:18:19Z</dcterms:created>
  <dcterms:modified xsi:type="dcterms:W3CDTF">2018-01-09T21:40:24Z</dcterms:modified>
</cp:coreProperties>
</file>