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29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9" autoAdjust="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430BB-C2DA-4A1F-8679-CA67380F3954}" type="datetimeFigureOut">
              <a:rPr lang="es-MX" smtClean="0"/>
              <a:t>28/09/2018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AA28-33DB-460A-BDCE-5C9F5583E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3235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430BB-C2DA-4A1F-8679-CA67380F3954}" type="datetimeFigureOut">
              <a:rPr lang="es-MX" smtClean="0"/>
              <a:t>28/09/2018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AA28-33DB-460A-BDCE-5C9F5583E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3003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430BB-C2DA-4A1F-8679-CA67380F3954}" type="datetimeFigureOut">
              <a:rPr lang="es-MX" smtClean="0"/>
              <a:t>28/09/2018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AA28-33DB-460A-BDCE-5C9F5583E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2349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430BB-C2DA-4A1F-8679-CA67380F3954}" type="datetimeFigureOut">
              <a:rPr lang="es-MX" smtClean="0"/>
              <a:t>28/09/2018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AA28-33DB-460A-BDCE-5C9F5583E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219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430BB-C2DA-4A1F-8679-CA67380F3954}" type="datetimeFigureOut">
              <a:rPr lang="es-MX" smtClean="0"/>
              <a:t>28/09/2018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AA28-33DB-460A-BDCE-5C9F5583E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7088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430BB-C2DA-4A1F-8679-CA67380F3954}" type="datetimeFigureOut">
              <a:rPr lang="es-MX" smtClean="0"/>
              <a:t>28/09/2018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AA28-33DB-460A-BDCE-5C9F5583E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8942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430BB-C2DA-4A1F-8679-CA67380F3954}" type="datetimeFigureOut">
              <a:rPr lang="es-MX" smtClean="0"/>
              <a:t>28/09/2018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AA28-33DB-460A-BDCE-5C9F5583E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288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430BB-C2DA-4A1F-8679-CA67380F3954}" type="datetimeFigureOut">
              <a:rPr lang="es-MX" smtClean="0"/>
              <a:t>28/09/2018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AA28-33DB-460A-BDCE-5C9F5583E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870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430BB-C2DA-4A1F-8679-CA67380F3954}" type="datetimeFigureOut">
              <a:rPr lang="es-MX" smtClean="0"/>
              <a:t>28/09/2018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AA28-33DB-460A-BDCE-5C9F5583E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815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430BB-C2DA-4A1F-8679-CA67380F3954}" type="datetimeFigureOut">
              <a:rPr lang="es-MX" smtClean="0"/>
              <a:t>28/09/2018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AA28-33DB-460A-BDCE-5C9F5583E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630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430BB-C2DA-4A1F-8679-CA67380F3954}" type="datetimeFigureOut">
              <a:rPr lang="es-MX" smtClean="0"/>
              <a:t>28/09/2018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AA28-33DB-460A-BDCE-5C9F5583E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562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430BB-C2DA-4A1F-8679-CA67380F3954}" type="datetimeFigureOut">
              <a:rPr lang="es-MX" smtClean="0"/>
              <a:t>28/09/2018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4AA28-33DB-460A-BDCE-5C9F5583E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5646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55042" y="764704"/>
            <a:ext cx="7920879" cy="2154436"/>
          </a:xfrm>
          <a:prstGeom prst="rect">
            <a:avLst/>
          </a:prstGeom>
          <a:noFill/>
          <a:ln w="76200">
            <a:solidFill>
              <a:srgbClr val="FFC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6600" dirty="0" smtClean="0">
                <a:solidFill>
                  <a:srgbClr val="00B050"/>
                </a:solidFill>
                <a:latin typeface="Rockwell Condensed" panose="02060603050405020104" pitchFamily="18" charset="0"/>
              </a:rPr>
              <a:t>CONCEPTOS RELACIONADOS</a:t>
            </a:r>
            <a:r>
              <a:rPr lang="es-MX" sz="8000" dirty="0" smtClean="0">
                <a:solidFill>
                  <a:srgbClr val="00B050"/>
                </a:solidFill>
                <a:latin typeface="Rockwell Condensed" panose="02060603050405020104" pitchFamily="18" charset="0"/>
              </a:rPr>
              <a:t>:</a:t>
            </a:r>
          </a:p>
          <a:p>
            <a:pPr algn="just"/>
            <a:r>
              <a:rPr lang="es-MX" sz="5400" dirty="0" smtClean="0">
                <a:solidFill>
                  <a:srgbClr val="0070C0"/>
                </a:solidFill>
                <a:latin typeface="Rockwell Condensed" panose="02060603050405020104" pitchFamily="18" charset="0"/>
              </a:rPr>
              <a:t>Clima escolar y gramática escolar</a:t>
            </a:r>
            <a:endParaRPr lang="es-MX" sz="5400" dirty="0">
              <a:solidFill>
                <a:srgbClr val="0070C0"/>
              </a:solidFill>
              <a:latin typeface="Rockwell Condensed" panose="02060603050405020104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55350" y="3164775"/>
            <a:ext cx="714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Rockwell Condensed" panose="02060603050405020104" pitchFamily="18" charset="0"/>
              </a:rPr>
              <a:t>REVISTA ELECTRÓNICA EDUCARE (EDUCARE ELECTRONIC JOURNAL</a:t>
            </a:r>
            <a:r>
              <a:rPr lang="es-MX" dirty="0" smtClean="0">
                <a:latin typeface="Rockwell Condensed" panose="02060603050405020104" pitchFamily="18" charset="0"/>
              </a:rPr>
              <a:t>)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 smtClean="0">
                <a:latin typeface="Rockwell Condensed" panose="02060603050405020104" pitchFamily="18" charset="0"/>
              </a:rPr>
              <a:t>Sandra Monserrat Mendoza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 smtClean="0">
                <a:latin typeface="Rockwell Condensed" panose="02060603050405020104" pitchFamily="18" charset="0"/>
              </a:rPr>
              <a:t>Andrea </a:t>
            </a:r>
            <a:r>
              <a:rPr lang="es-MX" dirty="0" err="1" smtClean="0">
                <a:latin typeface="Rockwell Condensed" panose="02060603050405020104" pitchFamily="18" charset="0"/>
              </a:rPr>
              <a:t>Lidieth</a:t>
            </a:r>
            <a:r>
              <a:rPr lang="es-MX" dirty="0" smtClean="0">
                <a:latin typeface="Rockwell Condensed" panose="02060603050405020104" pitchFamily="18" charset="0"/>
              </a:rPr>
              <a:t> Navarro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 smtClean="0">
                <a:latin typeface="Rockwell Condensed" panose="02060603050405020104" pitchFamily="18" charset="0"/>
              </a:rPr>
              <a:t>Karla Vanessa Ortiz</a:t>
            </a:r>
            <a:endParaRPr lang="es-MX" dirty="0">
              <a:latin typeface="Rockwell Condensed" panose="02060603050405020104" pitchFamily="18" charset="0"/>
            </a:endParaRPr>
          </a:p>
        </p:txBody>
      </p:sp>
      <p:pic>
        <p:nvPicPr>
          <p:cNvPr id="1026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98" y="4365104"/>
            <a:ext cx="8146074" cy="1952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Elipse"/>
          <p:cNvSpPr/>
          <p:nvPr/>
        </p:nvSpPr>
        <p:spPr>
          <a:xfrm>
            <a:off x="674398" y="3764939"/>
            <a:ext cx="441218" cy="384141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Elipse"/>
          <p:cNvSpPr/>
          <p:nvPr/>
        </p:nvSpPr>
        <p:spPr>
          <a:xfrm>
            <a:off x="1297992" y="3764939"/>
            <a:ext cx="441218" cy="384141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Elipse"/>
          <p:cNvSpPr/>
          <p:nvPr/>
        </p:nvSpPr>
        <p:spPr>
          <a:xfrm>
            <a:off x="1907704" y="3764938"/>
            <a:ext cx="441218" cy="384141"/>
          </a:xfrm>
          <a:prstGeom prst="ellipse">
            <a:avLst/>
          </a:prstGeom>
          <a:solidFill>
            <a:srgbClr val="E7296D"/>
          </a:solidFill>
          <a:ln>
            <a:solidFill>
              <a:srgbClr val="E72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2555776" y="3764937"/>
            <a:ext cx="441218" cy="384141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Elipse"/>
          <p:cNvSpPr/>
          <p:nvPr/>
        </p:nvSpPr>
        <p:spPr>
          <a:xfrm>
            <a:off x="6253325" y="3764938"/>
            <a:ext cx="441218" cy="384141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Elipse"/>
          <p:cNvSpPr/>
          <p:nvPr/>
        </p:nvSpPr>
        <p:spPr>
          <a:xfrm>
            <a:off x="6876919" y="3764938"/>
            <a:ext cx="441218" cy="384141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Elipse"/>
          <p:cNvSpPr/>
          <p:nvPr/>
        </p:nvSpPr>
        <p:spPr>
          <a:xfrm>
            <a:off x="7486631" y="3764937"/>
            <a:ext cx="441218" cy="384141"/>
          </a:xfrm>
          <a:prstGeom prst="ellipse">
            <a:avLst/>
          </a:prstGeom>
          <a:solidFill>
            <a:srgbClr val="E7296D"/>
          </a:solidFill>
          <a:ln>
            <a:solidFill>
              <a:srgbClr val="E72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Elipse"/>
          <p:cNvSpPr/>
          <p:nvPr/>
        </p:nvSpPr>
        <p:spPr>
          <a:xfrm>
            <a:off x="8134703" y="3764936"/>
            <a:ext cx="441218" cy="384141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8855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404664"/>
            <a:ext cx="8088560" cy="1107996"/>
          </a:xfrm>
          <a:prstGeom prst="rect">
            <a:avLst/>
          </a:prstGeom>
          <a:noFill/>
          <a:ln w="76200">
            <a:solidFill>
              <a:srgbClr val="7030A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6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Rockwell Condensed" panose="02060603050405020104" pitchFamily="18" charset="0"/>
              </a:rPr>
              <a:t>CLIMA ESCOLAR</a:t>
            </a:r>
            <a:endParaRPr lang="es-MX" sz="6600" dirty="0">
              <a:solidFill>
                <a:schemeClr val="tx2">
                  <a:lumMod val="60000"/>
                  <a:lumOff val="40000"/>
                </a:schemeClr>
              </a:solidFill>
              <a:latin typeface="Rockwell Condensed" panose="02060603050405020104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39552" y="1772816"/>
            <a:ext cx="8088560" cy="1815882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2800" dirty="0" smtClean="0">
                <a:latin typeface="Rockwell Condensed" panose="02060603050405020104" pitchFamily="18" charset="0"/>
                <a:cs typeface="Aharoni" panose="02010803020104030203" pitchFamily="2" charset="-79"/>
              </a:rPr>
              <a:t>La noción de clima escolar emergió de la investigación sobre escuelas eficaces y se basa en la identificación de un conjunto de características internas comunes a las escuelas con un alto grado de eficacia.</a:t>
            </a:r>
            <a:endParaRPr lang="es-MX" sz="2800" dirty="0">
              <a:latin typeface="Rockwell Condensed" panose="02060603050405020104" pitchFamily="18" charset="0"/>
              <a:cs typeface="Aharoni" panose="02010803020104030203" pitchFamily="2" charset="-79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39552" y="3717032"/>
            <a:ext cx="4680520" cy="267765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2800" dirty="0" smtClean="0">
                <a:latin typeface="Rockwell Condensed" panose="02060603050405020104" pitchFamily="18" charset="0"/>
                <a:cs typeface="Aharoni" panose="02010803020104030203" pitchFamily="2" charset="-79"/>
              </a:rPr>
              <a:t>El clima en aplicado a la escuela, ha sido usado para definir en un sentido amplio las percepciones que el personal docente tiene de su ambiente de trabajo, las estructuras formales e informales y las relaciones sociales.</a:t>
            </a:r>
            <a:endParaRPr lang="es-MX" sz="2800" dirty="0">
              <a:latin typeface="Rockwell Condensed" panose="02060603050405020104" pitchFamily="18" charset="0"/>
              <a:cs typeface="Aharoni" panose="02010803020104030203" pitchFamily="2" charset="-79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6" t="7200" b="2700"/>
          <a:stretch/>
        </p:blipFill>
        <p:spPr bwMode="auto">
          <a:xfrm>
            <a:off x="5349136" y="3717033"/>
            <a:ext cx="3545836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757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476672"/>
            <a:ext cx="8280920" cy="769441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Rockwell Condensed" panose="02060603050405020104" pitchFamily="18" charset="0"/>
              </a:rPr>
              <a:t>CLIMA ESCOLAR Y CULTURA ESCOLAR</a:t>
            </a:r>
            <a:endParaRPr lang="es-MX" sz="4400" dirty="0">
              <a:solidFill>
                <a:schemeClr val="accent6">
                  <a:lumMod val="60000"/>
                  <a:lumOff val="40000"/>
                </a:schemeClr>
              </a:solidFill>
              <a:latin typeface="Rockwell Condensed" panose="02060603050405020104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67544" y="1412776"/>
            <a:ext cx="8280920" cy="707886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2000" dirty="0" smtClean="0">
                <a:latin typeface="Rockwell Condensed" panose="02060603050405020104" pitchFamily="18" charset="0"/>
                <a:cs typeface="Aharoni" panose="02010803020104030203" pitchFamily="2" charset="-79"/>
              </a:rPr>
              <a:t>Son usados frecuentemente como sinónimos en textos educativos. Sin embargo, no hay acuerdos definitivos acerca de cuáles son las diferencias entre uno y otro concepto. </a:t>
            </a:r>
            <a:endParaRPr lang="es-MX" sz="2000" dirty="0">
              <a:latin typeface="Rockwell Condensed" panose="02060603050405020104" pitchFamily="18" charset="0"/>
              <a:cs typeface="Aharoni" panose="02010803020104030203" pitchFamily="2" charset="-79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95537" y="2838413"/>
            <a:ext cx="3672408" cy="923330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>
                <a:latin typeface="Rockwell Condensed" panose="02060603050405020104" pitchFamily="18" charset="0"/>
                <a:cs typeface="Aharoni" panose="02010803020104030203" pitchFamily="2" charset="-79"/>
              </a:rPr>
              <a:t>Las investigaciones sobre el clima se centran en como perciben los miembros el carácter de una organización.</a:t>
            </a:r>
            <a:endParaRPr lang="es-MX" dirty="0">
              <a:latin typeface="Rockwell Condensed" panose="02060603050405020104" pitchFamily="18" charset="0"/>
              <a:cs typeface="Aharoni" panose="02010803020104030203" pitchFamily="2" charset="-79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788024" y="2859982"/>
            <a:ext cx="3960440" cy="646331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>
                <a:latin typeface="Rockwell Condensed" panose="02060603050405020104" pitchFamily="18" charset="0"/>
                <a:cs typeface="Aharoni" panose="02010803020104030203" pitchFamily="2" charset="-79"/>
              </a:rPr>
              <a:t>Mientras que en la cultura escolar lo hacen en lo que los propios miembros piensan y creen.</a:t>
            </a:r>
            <a:endParaRPr lang="es-MX" dirty="0">
              <a:latin typeface="Rockwell Condensed" panose="02060603050405020104" pitchFamily="18" charset="0"/>
              <a:cs typeface="Aharoni" panose="02010803020104030203" pitchFamily="2" charset="-79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22432" y="3945767"/>
            <a:ext cx="3672406" cy="400110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2000" dirty="0" smtClean="0">
                <a:latin typeface="Rockwell Condensed" panose="02060603050405020104" pitchFamily="18" charset="0"/>
                <a:cs typeface="Aharoni" panose="02010803020104030203" pitchFamily="2" charset="-79"/>
              </a:rPr>
              <a:t>Se refiere a la percepción de los valores.</a:t>
            </a:r>
            <a:endParaRPr lang="es-MX" sz="2000" dirty="0">
              <a:latin typeface="Rockwell Condensed" panose="02060603050405020104" pitchFamily="18" charset="0"/>
              <a:cs typeface="Aharoni" panose="02010803020104030203" pitchFamily="2" charset="-79"/>
            </a:endParaRPr>
          </a:p>
        </p:txBody>
      </p:sp>
      <p:sp>
        <p:nvSpPr>
          <p:cNvPr id="9" name="8 Flecha derecha"/>
          <p:cNvSpPr/>
          <p:nvPr/>
        </p:nvSpPr>
        <p:spPr>
          <a:xfrm>
            <a:off x="4211959" y="3223134"/>
            <a:ext cx="432049" cy="153888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CuadroTexto"/>
          <p:cNvSpPr txBox="1"/>
          <p:nvPr/>
        </p:nvSpPr>
        <p:spPr>
          <a:xfrm>
            <a:off x="4810939" y="3714748"/>
            <a:ext cx="3960440" cy="707886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2000" dirty="0" smtClean="0">
                <a:latin typeface="Rockwell Condensed" panose="02060603050405020104" pitchFamily="18" charset="0"/>
                <a:cs typeface="Aharoni" panose="02010803020104030203" pitchFamily="2" charset="-79"/>
              </a:rPr>
              <a:t>Tiene que ver con valores, significados y creencias.</a:t>
            </a:r>
            <a:endParaRPr lang="es-MX" sz="2000" dirty="0">
              <a:latin typeface="Rockwell Condensed" panose="02060603050405020104" pitchFamily="18" charset="0"/>
              <a:cs typeface="Aharoni" panose="02010803020104030203" pitchFamily="2" charset="-79"/>
            </a:endParaRPr>
          </a:p>
        </p:txBody>
      </p:sp>
      <p:sp>
        <p:nvSpPr>
          <p:cNvPr id="11" name="10 Flecha derecha"/>
          <p:cNvSpPr/>
          <p:nvPr/>
        </p:nvSpPr>
        <p:spPr>
          <a:xfrm rot="10800000">
            <a:off x="4211960" y="4061180"/>
            <a:ext cx="432049" cy="153888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CuadroTexto"/>
          <p:cNvSpPr txBox="1"/>
          <p:nvPr/>
        </p:nvSpPr>
        <p:spPr>
          <a:xfrm>
            <a:off x="422432" y="4518856"/>
            <a:ext cx="3672406" cy="646331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>
                <a:latin typeface="Rockwell Condensed" panose="02060603050405020104" pitchFamily="18" charset="0"/>
                <a:cs typeface="Aharoni" panose="02010803020104030203" pitchFamily="2" charset="-79"/>
              </a:rPr>
              <a:t>Se funda en lo que los individuos perciben que sus colegas piensan o creen.</a:t>
            </a:r>
            <a:endParaRPr lang="es-MX" dirty="0">
              <a:latin typeface="Rockwell Condensed" panose="02060603050405020104" pitchFamily="18" charset="0"/>
              <a:cs typeface="Aharoni" panose="02010803020104030203" pitchFamily="2" charset="-79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788024" y="4581709"/>
            <a:ext cx="3960440" cy="646331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>
                <a:latin typeface="Rockwell Condensed" panose="02060603050405020104" pitchFamily="18" charset="0"/>
                <a:cs typeface="Aharoni" panose="02010803020104030203" pitchFamily="2" charset="-79"/>
              </a:rPr>
              <a:t>El análisis de la cultura está basado en lo que los propios individuos creen.</a:t>
            </a:r>
            <a:endParaRPr lang="es-MX" dirty="0">
              <a:latin typeface="Rockwell Condensed" panose="02060603050405020104" pitchFamily="18" charset="0"/>
              <a:cs typeface="Aharoni" panose="02010803020104030203" pitchFamily="2" charset="-79"/>
            </a:endParaRPr>
          </a:p>
        </p:txBody>
      </p:sp>
      <p:sp>
        <p:nvSpPr>
          <p:cNvPr id="14" name="13 Flecha derecha"/>
          <p:cNvSpPr/>
          <p:nvPr/>
        </p:nvSpPr>
        <p:spPr>
          <a:xfrm rot="10800000">
            <a:off x="4222206" y="4765077"/>
            <a:ext cx="432049" cy="153888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CuadroTexto"/>
          <p:cNvSpPr txBox="1"/>
          <p:nvPr/>
        </p:nvSpPr>
        <p:spPr>
          <a:xfrm>
            <a:off x="422432" y="5421338"/>
            <a:ext cx="3933544" cy="923330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>
                <a:latin typeface="Rockwell Condensed" panose="02060603050405020104" pitchFamily="18" charset="0"/>
                <a:cs typeface="Aharoni" panose="02010803020104030203" pitchFamily="2" charset="-79"/>
              </a:rPr>
              <a:t>Utilizan estrategias cuantitativas (encuestas, escalas actitudinales y observaciones estructuradas)</a:t>
            </a:r>
            <a:endParaRPr lang="es-MX" dirty="0">
              <a:latin typeface="Rockwell Condensed" panose="02060603050405020104" pitchFamily="18" charset="0"/>
              <a:cs typeface="Aharoni" panose="02010803020104030203" pitchFamily="2" charset="-79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427984" y="5424951"/>
            <a:ext cx="4320481" cy="923330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>
                <a:latin typeface="Rockwell Condensed" panose="02060603050405020104" pitchFamily="18" charset="0"/>
                <a:cs typeface="Aharoni" panose="02010803020104030203" pitchFamily="2" charset="-79"/>
              </a:rPr>
              <a:t>Las investigaciones de la cultura escolar generalmente implican observaciones intensivas y entrevistas en profundidad (investigación antropológica)</a:t>
            </a:r>
            <a:endParaRPr lang="es-MX" dirty="0">
              <a:latin typeface="Rockwell Condensed" panose="02060603050405020104" pitchFamily="18" charset="0"/>
              <a:cs typeface="Aharoni" panose="02010803020104030203" pitchFamily="2" charset="-79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395537" y="2315193"/>
            <a:ext cx="3672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solidFill>
                  <a:schemeClr val="accent6">
                    <a:lumMod val="50000"/>
                  </a:schemeClr>
                </a:solidFill>
                <a:latin typeface="Rockwell Condensed" panose="02060603050405020104" pitchFamily="18" charset="0"/>
              </a:rPr>
              <a:t>=</a:t>
            </a:r>
            <a:r>
              <a:rPr lang="es-MX" sz="2800" dirty="0" smtClean="0">
                <a:solidFill>
                  <a:schemeClr val="accent6">
                    <a:lumMod val="50000"/>
                  </a:schemeClr>
                </a:solidFill>
                <a:latin typeface="Rockwell Condensed" panose="02060603050405020104" pitchFamily="18" charset="0"/>
              </a:rPr>
              <a:t>CLIMA ESCOLAR</a:t>
            </a:r>
            <a:r>
              <a:rPr lang="es-MX" sz="2000" dirty="0" smtClean="0">
                <a:solidFill>
                  <a:schemeClr val="accent6">
                    <a:lumMod val="50000"/>
                  </a:schemeClr>
                </a:solidFill>
                <a:latin typeface="Rockwell Condensed" panose="02060603050405020104" pitchFamily="18" charset="0"/>
              </a:rPr>
              <a:t>=</a:t>
            </a:r>
            <a:endParaRPr lang="es-MX" sz="2000" dirty="0">
              <a:solidFill>
                <a:schemeClr val="accent6">
                  <a:lumMod val="50000"/>
                </a:schemeClr>
              </a:solidFill>
              <a:latin typeface="Rockwell Condensed" panose="02060603050405020104" pitchFamily="18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788024" y="2315193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solidFill>
                  <a:schemeClr val="accent6">
                    <a:lumMod val="50000"/>
                  </a:schemeClr>
                </a:solidFill>
                <a:latin typeface="Rockwell Condensed" panose="02060603050405020104" pitchFamily="18" charset="0"/>
              </a:rPr>
              <a:t>=</a:t>
            </a:r>
            <a:r>
              <a:rPr lang="es-MX" sz="2800" dirty="0" smtClean="0">
                <a:solidFill>
                  <a:schemeClr val="accent6">
                    <a:lumMod val="50000"/>
                  </a:schemeClr>
                </a:solidFill>
                <a:latin typeface="Rockwell Condensed" panose="02060603050405020104" pitchFamily="18" charset="0"/>
              </a:rPr>
              <a:t>CULTURA ESCOLAR</a:t>
            </a:r>
            <a:r>
              <a:rPr lang="es-MX" sz="2000" dirty="0" smtClean="0">
                <a:solidFill>
                  <a:schemeClr val="accent6">
                    <a:lumMod val="50000"/>
                  </a:schemeClr>
                </a:solidFill>
                <a:latin typeface="Rockwell Condensed" panose="02060603050405020104" pitchFamily="18" charset="0"/>
              </a:rPr>
              <a:t>=</a:t>
            </a:r>
            <a:endParaRPr lang="es-MX" sz="2000" dirty="0">
              <a:solidFill>
                <a:schemeClr val="accent6">
                  <a:lumMod val="50000"/>
                </a:schemeClr>
              </a:solidFill>
              <a:latin typeface="Rockwell Condensed" panose="020606030504050201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781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50517" y="506164"/>
            <a:ext cx="5112568" cy="923330"/>
          </a:xfrm>
          <a:prstGeom prst="rect">
            <a:avLst/>
          </a:prstGeom>
          <a:noFill/>
          <a:ln w="76200"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s-MX" sz="5400" dirty="0" smtClean="0">
                <a:solidFill>
                  <a:srgbClr val="92D050"/>
                </a:solidFill>
                <a:latin typeface="Rockwell Condensed" panose="02060603050405020104" pitchFamily="18" charset="0"/>
              </a:rPr>
              <a:t>GRAMÁTICA ESCOLAR</a:t>
            </a:r>
            <a:endParaRPr lang="es-MX" sz="5400" dirty="0">
              <a:solidFill>
                <a:srgbClr val="92D050"/>
              </a:solidFill>
              <a:latin typeface="Rockwell Condensed" panose="02060603050405020104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810376" y="476672"/>
            <a:ext cx="3024336" cy="1015663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2000" dirty="0" smtClean="0">
                <a:latin typeface="Rockwell Condensed" panose="02060603050405020104" pitchFamily="18" charset="0"/>
                <a:cs typeface="Aharoni" panose="02010803020104030203" pitchFamily="2" charset="-79"/>
              </a:rPr>
              <a:t>“Estructuras, reglas y prácticas que organizan la labor de la instrucción”</a:t>
            </a:r>
            <a:endParaRPr lang="es-MX" sz="2000" dirty="0">
              <a:latin typeface="Rockwell Condensed" panose="02060603050405020104" pitchFamily="18" charset="0"/>
              <a:cs typeface="Aharoni" panose="02010803020104030203" pitchFamily="2" charset="-79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38416" y="1844824"/>
            <a:ext cx="8296296" cy="2369880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>
                <a:latin typeface="Rockwell Condensed" panose="02060603050405020104" pitchFamily="18" charset="0"/>
                <a:cs typeface="Aharoni" panose="02010803020104030203" pitchFamily="2" charset="-79"/>
              </a:rPr>
              <a:t>Los autores llegan a este concepto estableciendo una comparación entre la gramática de la lengua y la de la escuela.</a:t>
            </a:r>
          </a:p>
          <a:p>
            <a:pPr algn="just"/>
            <a:endParaRPr lang="es-MX" sz="2000" dirty="0">
              <a:latin typeface="Rockwell Condensed" panose="02060603050405020104" pitchFamily="18" charset="0"/>
              <a:cs typeface="Aharoni" panose="02010803020104030203" pitchFamily="2" charset="-79"/>
            </a:endParaRPr>
          </a:p>
          <a:p>
            <a:pPr algn="just"/>
            <a:endParaRPr lang="es-MX" sz="2000" dirty="0" smtClean="0">
              <a:latin typeface="Rockwell Condensed" panose="02060603050405020104" pitchFamily="18" charset="0"/>
              <a:cs typeface="Aharoni" panose="02010803020104030203" pitchFamily="2" charset="-79"/>
            </a:endParaRPr>
          </a:p>
          <a:p>
            <a:pPr algn="just"/>
            <a:endParaRPr lang="es-MX" sz="2000" dirty="0" smtClean="0">
              <a:latin typeface="Rockwell Condensed" panose="02060603050405020104" pitchFamily="18" charset="0"/>
              <a:cs typeface="Aharoni" panose="02010803020104030203" pitchFamily="2" charset="-79"/>
            </a:endParaRPr>
          </a:p>
          <a:p>
            <a:pPr algn="just"/>
            <a:endParaRPr lang="es-MX" sz="2000" dirty="0">
              <a:latin typeface="Rockwell Condensed" panose="02060603050405020104" pitchFamily="18" charset="0"/>
              <a:cs typeface="Aharoni" panose="02010803020104030203" pitchFamily="2" charset="-79"/>
            </a:endParaRPr>
          </a:p>
          <a:p>
            <a:pPr algn="just"/>
            <a:endParaRPr lang="es-MX" sz="2000" dirty="0">
              <a:latin typeface="Rockwell Condensed" panose="02060603050405020104" pitchFamily="18" charset="0"/>
              <a:cs typeface="Aharoni" panose="02010803020104030203" pitchFamily="2" charset="-79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08797" y="3054521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>
                <a:solidFill>
                  <a:srgbClr val="00B050"/>
                </a:solidFill>
                <a:latin typeface="Rockwell Condensed" panose="02060603050405020104" pitchFamily="18" charset="0"/>
              </a:rPr>
              <a:t>Un hablante de la lengua interioriza las reglas gramaticales</a:t>
            </a:r>
            <a:endParaRPr lang="es-MX" dirty="0">
              <a:solidFill>
                <a:srgbClr val="00B050"/>
              </a:solidFill>
              <a:latin typeface="Rockwell Condensed" panose="02060603050405020104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878251" y="3014966"/>
            <a:ext cx="37565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>
                <a:solidFill>
                  <a:srgbClr val="00B050"/>
                </a:solidFill>
                <a:latin typeface="Rockwell Condensed" panose="02060603050405020104" pitchFamily="18" charset="0"/>
              </a:rPr>
              <a:t>Los miembros de una institución manejan normas explicitas e implícitas que regulan el funcionamiento de la escuela</a:t>
            </a:r>
            <a:endParaRPr lang="es-MX" dirty="0">
              <a:solidFill>
                <a:srgbClr val="00B050"/>
              </a:solidFill>
              <a:latin typeface="Rockwell Condensed" panose="02060603050405020104" pitchFamily="18" charset="0"/>
            </a:endParaRPr>
          </a:p>
        </p:txBody>
      </p:sp>
      <p:sp>
        <p:nvSpPr>
          <p:cNvPr id="9" name="8 Flecha derecha"/>
          <p:cNvSpPr/>
          <p:nvPr/>
        </p:nvSpPr>
        <p:spPr>
          <a:xfrm>
            <a:off x="4325512" y="3262847"/>
            <a:ext cx="432049" cy="326724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CuadroTexto"/>
          <p:cNvSpPr txBox="1"/>
          <p:nvPr/>
        </p:nvSpPr>
        <p:spPr>
          <a:xfrm>
            <a:off x="538417" y="4509120"/>
            <a:ext cx="4003120" cy="1938992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>
                <a:latin typeface="Rockwell Condensed" panose="02060603050405020104" pitchFamily="18" charset="0"/>
                <a:cs typeface="Aharoni" panose="02010803020104030203" pitchFamily="2" charset="-79"/>
              </a:rPr>
              <a:t>La gramática es descriptiva al señalar como son las cosas y al mismo tiempo tiene una función prescriptiva al determinar como deben ser.</a:t>
            </a:r>
            <a:endParaRPr lang="es-MX" sz="2800" dirty="0">
              <a:latin typeface="Rockwell Condensed" panose="02060603050405020104" pitchFamily="18" charset="0"/>
              <a:cs typeface="Aharoni" panose="02010803020104030203" pitchFamily="2" charset="-79"/>
            </a:endParaRPr>
          </a:p>
        </p:txBody>
      </p:sp>
      <p:pic>
        <p:nvPicPr>
          <p:cNvPr id="3074" name="Picture 2" descr="Imagen relacionad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9" t="15492" b="20207"/>
          <a:stretch/>
        </p:blipFill>
        <p:spPr bwMode="auto">
          <a:xfrm>
            <a:off x="4766460" y="4474989"/>
            <a:ext cx="4068251" cy="1973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2299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75356" y="430387"/>
            <a:ext cx="8280920" cy="707886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La gramática escolar es una producción histórica, es el resultado de reformas en las que contribuyeron una serie de condiciones:</a:t>
            </a:r>
            <a:endParaRPr lang="es-MX" sz="2000" dirty="0"/>
          </a:p>
        </p:txBody>
      </p:sp>
      <p:sp>
        <p:nvSpPr>
          <p:cNvPr id="2" name="1 CuadroTexto"/>
          <p:cNvSpPr txBox="1"/>
          <p:nvPr/>
        </p:nvSpPr>
        <p:spPr>
          <a:xfrm>
            <a:off x="683568" y="1898894"/>
            <a:ext cx="1944216" cy="707886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Apoyo de grupos prestigiosos</a:t>
            </a:r>
            <a:endParaRPr lang="es-MX" sz="2000" dirty="0"/>
          </a:p>
        </p:txBody>
      </p:sp>
      <p:sp>
        <p:nvSpPr>
          <p:cNvPr id="3" name="2 CuadroTexto"/>
          <p:cNvSpPr txBox="1"/>
          <p:nvPr/>
        </p:nvSpPr>
        <p:spPr>
          <a:xfrm>
            <a:off x="3131840" y="1913570"/>
            <a:ext cx="2088232" cy="707886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Intereses políticos poderosos.</a:t>
            </a:r>
            <a:endParaRPr lang="es-MX" sz="2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5833284" y="1913570"/>
            <a:ext cx="2520280" cy="1015663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Análisis critico para asegurar su instalación duradera.</a:t>
            </a:r>
            <a:endParaRPr lang="es-MX" sz="2000" dirty="0"/>
          </a:p>
        </p:txBody>
      </p:sp>
      <p:sp>
        <p:nvSpPr>
          <p:cNvPr id="7" name="6 Flecha abajo"/>
          <p:cNvSpPr/>
          <p:nvPr/>
        </p:nvSpPr>
        <p:spPr>
          <a:xfrm rot="1549732">
            <a:off x="1563363" y="1196752"/>
            <a:ext cx="396044" cy="576064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92D050"/>
              </a:solidFill>
            </a:endParaRPr>
          </a:p>
        </p:txBody>
      </p:sp>
      <p:sp>
        <p:nvSpPr>
          <p:cNvPr id="8" name="7 Flecha abajo"/>
          <p:cNvSpPr/>
          <p:nvPr/>
        </p:nvSpPr>
        <p:spPr>
          <a:xfrm>
            <a:off x="3977934" y="1204005"/>
            <a:ext cx="396044" cy="561557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Flecha abajo"/>
          <p:cNvSpPr/>
          <p:nvPr/>
        </p:nvSpPr>
        <p:spPr>
          <a:xfrm rot="21120035">
            <a:off x="6660232" y="1204005"/>
            <a:ext cx="396044" cy="561557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CuadroTexto"/>
          <p:cNvSpPr txBox="1"/>
          <p:nvPr/>
        </p:nvSpPr>
        <p:spPr>
          <a:xfrm>
            <a:off x="530622" y="3322736"/>
            <a:ext cx="7970387" cy="1323439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lang="es-MX" sz="2000" dirty="0" smtClean="0"/>
              <a:t>La forma institucional de la escuela influye en las posibilidades de que una </a:t>
            </a:r>
          </a:p>
          <a:p>
            <a:r>
              <a:rPr lang="es-MX" sz="2000" dirty="0"/>
              <a:t>r</a:t>
            </a:r>
            <a:r>
              <a:rPr lang="es-MX" sz="2000" dirty="0" smtClean="0"/>
              <a:t>eforma sea introducida en el sistema educativo , la manera en que es </a:t>
            </a:r>
          </a:p>
          <a:p>
            <a:r>
              <a:rPr lang="es-MX" sz="2000" dirty="0" smtClean="0"/>
              <a:t>implementada y el modo en el que es evaluada por docentes y sociedad </a:t>
            </a:r>
          </a:p>
          <a:p>
            <a:r>
              <a:rPr lang="es-MX" sz="2000" dirty="0" smtClean="0"/>
              <a:t>en general.</a:t>
            </a:r>
            <a:endParaRPr lang="es-MX" sz="20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30622" y="5013176"/>
            <a:ext cx="7968119" cy="707886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prstDash val="lgDashDot"/>
          </a:ln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El concepto de gramática escolar ha sido usado con interés en entender la persistencias de ciertos rasgos de las escuelas.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3364109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98670" y="456664"/>
            <a:ext cx="2088232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 cmpd="dbl">
            <a:solidFill>
              <a:srgbClr val="00B0F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Gramática escolar </a:t>
            </a:r>
            <a:endParaRPr lang="es-MX" sz="2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726863" y="3749923"/>
            <a:ext cx="1872208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 cmpd="dbl">
            <a:solidFill>
              <a:srgbClr val="FFC0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Cultura escolar</a:t>
            </a:r>
            <a:endParaRPr lang="es-MX" sz="2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649676" y="1196752"/>
            <a:ext cx="2986220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B0F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Hace referencia a rasgos de tipo mas generales y comunes a todas las escuelas  o a las de un cierto contexto o nivel.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5114795" y="4673572"/>
            <a:ext cx="3096344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rgbClr val="FFC0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Es usado para caracterizar peculiaridades de las escuelas que las hacen distintas unas de otras.</a:t>
            </a:r>
            <a:endParaRPr lang="es-MX" dirty="0"/>
          </a:p>
        </p:txBody>
      </p:sp>
      <p:pic>
        <p:nvPicPr>
          <p:cNvPr id="1026" name="Picture 2" descr="Resultado de imagen para cultura escolar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03" b="92821" l="4247" r="9498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49924"/>
            <a:ext cx="3672408" cy="2926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para gramatica escolar concept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656719"/>
            <a:ext cx="2191891" cy="2242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5802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490</Words>
  <Application>Microsoft Office PowerPoint</Application>
  <PresentationFormat>Presentación en pantalla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Aharoni</vt:lpstr>
      <vt:lpstr>Arial</vt:lpstr>
      <vt:lpstr>Calibri</vt:lpstr>
      <vt:lpstr>Rockwell Condensed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Lobillo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Lobillo</dc:creator>
  <cp:lastModifiedBy>CCPA</cp:lastModifiedBy>
  <cp:revision>8</cp:revision>
  <dcterms:created xsi:type="dcterms:W3CDTF">2018-09-27T04:36:14Z</dcterms:created>
  <dcterms:modified xsi:type="dcterms:W3CDTF">2018-09-28T17:19:48Z</dcterms:modified>
</cp:coreProperties>
</file>