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72" r:id="rId3"/>
    <p:sldId id="275" r:id="rId4"/>
    <p:sldId id="259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1" autoAdjust="0"/>
    <p:restoredTop sz="93692"/>
  </p:normalViewPr>
  <p:slideViewPr>
    <p:cSldViewPr snapToGrid="0">
      <p:cViewPr>
        <p:scale>
          <a:sx n="75" d="100"/>
          <a:sy n="75" d="100"/>
        </p:scale>
        <p:origin x="120" y="-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06AA232-A069-4F10-8F64-D513D6B63A8A}" type="datetimeFigureOut">
              <a:rPr lang="es-MX" smtClean="0"/>
              <a:t>09/02/16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9F7313E-D32F-4F7D-9127-79830300F917}" type="slidenum">
              <a:rPr lang="es-MX" smtClean="0"/>
              <a:t>‹Nr.›</a:t>
            </a:fld>
            <a:endParaRPr lang="es-MX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54064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t>09/02/16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769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t>09/02/16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546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t>09/02/16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849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6AA232-A069-4F10-8F64-D513D6B63A8A}" type="datetimeFigureOut">
              <a:rPr lang="es-MX" smtClean="0"/>
              <a:t>09/02/16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F7313E-D32F-4F7D-9127-79830300F917}" type="slidenum">
              <a:rPr lang="es-MX" smtClean="0"/>
              <a:t>‹Nr.›</a:t>
            </a:fld>
            <a:endParaRPr lang="es-MX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637089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t>09/02/16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393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t>09/02/16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563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t>09/02/16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690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A232-A069-4F10-8F64-D513D6B63A8A}" type="datetimeFigureOut">
              <a:rPr lang="es-MX" smtClean="0"/>
              <a:t>09/02/16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313E-D32F-4F7D-9127-79830300F91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7634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6AA232-A069-4F10-8F64-D513D6B63A8A}" type="datetimeFigureOut">
              <a:rPr lang="es-MX" smtClean="0"/>
              <a:t>09/02/16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F7313E-D32F-4F7D-9127-79830300F917}" type="slidenum">
              <a:rPr lang="es-MX" smtClean="0"/>
              <a:t>‹Nr.›</a:t>
            </a:fld>
            <a:endParaRPr lang="es-MX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3377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6AA232-A069-4F10-8F64-D513D6B63A8A}" type="datetimeFigureOut">
              <a:rPr lang="es-MX" smtClean="0"/>
              <a:t>09/02/16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F7313E-D32F-4F7D-9127-79830300F917}" type="slidenum">
              <a:rPr lang="es-MX" smtClean="0"/>
              <a:t>‹Nr.›</a:t>
            </a:fld>
            <a:endParaRPr lang="es-MX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985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06AA232-A069-4F10-8F64-D513D6B63A8A}" type="datetimeFigureOut">
              <a:rPr lang="es-MX" smtClean="0"/>
              <a:t>09/02/16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9F7313E-D32F-4F7D-9127-79830300F917}" type="slidenum">
              <a:rPr lang="es-MX" smtClean="0"/>
              <a:t>‹Nr.›</a:t>
            </a:fld>
            <a:endParaRPr lang="es-MX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77598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5364" y="2023884"/>
            <a:ext cx="9144000" cy="2387600"/>
          </a:xfrm>
        </p:spPr>
        <p:txBody>
          <a:bodyPr/>
          <a:lstStyle/>
          <a:p>
            <a:r>
              <a:rPr lang="es-MX" b="1" dirty="0"/>
              <a:t>Educación ambiental para la sustentabilidad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2532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b="1" dirty="0"/>
              <a:t>COMPETENCIAS DEL CURSO</a:t>
            </a:r>
            <a:endParaRPr lang="es-MX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/>
              <a:t>Explora la situación ambiental local, nacional y global desde una perspectiva holística, para ubicar la responsabilidad </a:t>
            </a:r>
            <a:r>
              <a:rPr lang="es-MX" dirty="0" smtClean="0"/>
              <a:t>que corresponde </a:t>
            </a:r>
            <a:r>
              <a:rPr lang="es-MX" dirty="0"/>
              <a:t>a la escuela y al docente en su atención.</a:t>
            </a:r>
          </a:p>
          <a:p>
            <a:pPr algn="just"/>
            <a:r>
              <a:rPr lang="es-MX" dirty="0"/>
              <a:t>Desarrolla prácticas escolares sustentables para contribuir a la preservación de los recursos naturales y la prevención de </a:t>
            </a:r>
            <a:r>
              <a:rPr lang="es-MX" dirty="0" smtClean="0"/>
              <a:t>los problemas </a:t>
            </a:r>
            <a:r>
              <a:rPr lang="es-MX" dirty="0"/>
              <a:t>ambientales.</a:t>
            </a:r>
          </a:p>
          <a:p>
            <a:pPr algn="just"/>
            <a:r>
              <a:rPr lang="es-MX" dirty="0"/>
              <a:t>Identifica la estructura, principios y tendencias de la educación ambiental para la sustentabilidad para fundamentar y potenciar </a:t>
            </a:r>
            <a:r>
              <a:rPr lang="es-MX" dirty="0" smtClean="0"/>
              <a:t>su aplicación </a:t>
            </a:r>
            <a:r>
              <a:rPr lang="es-MX" dirty="0"/>
              <a:t>en la vida cotidiana, así como para situar sus propuestas educativas.</a:t>
            </a:r>
          </a:p>
        </p:txBody>
      </p:sp>
    </p:spTree>
    <p:extLst>
      <p:ext uri="{BB962C8B-B14F-4D97-AF65-F5344CB8AC3E}">
        <p14:creationId xmlns:p14="http://schemas.microsoft.com/office/powerpoint/2010/main" val="1538237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09859"/>
            <a:ext cx="10515600" cy="4567104"/>
          </a:xfrm>
        </p:spPr>
        <p:txBody>
          <a:bodyPr/>
          <a:lstStyle/>
          <a:p>
            <a:pPr algn="just"/>
            <a:r>
              <a:rPr lang="es-MX" dirty="0"/>
              <a:t>Elabora y difunde material a favor del medio ambiente utilizando diversos recursos de comunicación pertinentes a la naturaleza </a:t>
            </a:r>
            <a:r>
              <a:rPr lang="es-MX" dirty="0" smtClean="0"/>
              <a:t>de los </a:t>
            </a:r>
            <a:r>
              <a:rPr lang="es-MX" dirty="0"/>
              <a:t>mensajes y a los destinatarios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Diseña situaciones didácticas que propician el mejoramiento y desarrollo personal, socio-cultural y ambiental, generando en </a:t>
            </a:r>
            <a:r>
              <a:rPr lang="es-MX" dirty="0" smtClean="0"/>
              <a:t>sus alumnos </a:t>
            </a:r>
            <a:r>
              <a:rPr lang="es-MX" dirty="0"/>
              <a:t>una actitud de respeto a la diversidad biológica y cultural.</a:t>
            </a:r>
          </a:p>
        </p:txBody>
      </p:sp>
    </p:spTree>
    <p:extLst>
      <p:ext uri="{BB962C8B-B14F-4D97-AF65-F5344CB8AC3E}">
        <p14:creationId xmlns:p14="http://schemas.microsoft.com/office/powerpoint/2010/main" val="1223604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b="1" dirty="0"/>
              <a:t>Unidad de aprendizaje I. </a:t>
            </a: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dirty="0" smtClean="0"/>
              <a:t>Situación </a:t>
            </a:r>
            <a:r>
              <a:rPr lang="es-MX" sz="3600" b="1" dirty="0"/>
              <a:t>ambiental: problemas y oportunidades</a:t>
            </a:r>
            <a:endParaRPr lang="es-MX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MX" dirty="0" smtClean="0"/>
              <a:t>Se desarrollan </a:t>
            </a:r>
            <a:r>
              <a:rPr lang="es-MX" dirty="0"/>
              <a:t>las capacidades para identificar </a:t>
            </a:r>
            <a:r>
              <a:rPr lang="es-MX" dirty="0" smtClean="0"/>
              <a:t>las causas </a:t>
            </a:r>
            <a:r>
              <a:rPr lang="es-MX" dirty="0"/>
              <a:t>de </a:t>
            </a:r>
            <a:r>
              <a:rPr lang="es-MX" dirty="0" smtClean="0"/>
              <a:t>la problemática </a:t>
            </a:r>
            <a:r>
              <a:rPr lang="es-MX" dirty="0"/>
              <a:t>ambiental y reconocer la importancia de los recursos naturales, a partir de la diversidad biótica y cultural </a:t>
            </a:r>
            <a:r>
              <a:rPr lang="es-MX" dirty="0" smtClean="0"/>
              <a:t>del país</a:t>
            </a:r>
            <a:r>
              <a:rPr lang="es-MX" dirty="0"/>
              <a:t>, estado y/o comunidad inmediata</a:t>
            </a:r>
            <a:r>
              <a:rPr lang="es-MX" dirty="0" smtClean="0"/>
              <a:t>.</a:t>
            </a:r>
            <a:endParaRPr lang="es-MX" dirty="0"/>
          </a:p>
          <a:p>
            <a:endParaRPr lang="es-MX" dirty="0" smtClean="0"/>
          </a:p>
          <a:p>
            <a:pPr marL="0" indent="0" algn="just">
              <a:buNone/>
            </a:pPr>
            <a:r>
              <a:rPr lang="es-MX" sz="2400" dirty="0" smtClean="0"/>
              <a:t>1</a:t>
            </a:r>
            <a:r>
              <a:rPr lang="es-MX" sz="2400" dirty="0"/>
              <a:t>. Relación hombre/naturaleza.</a:t>
            </a:r>
          </a:p>
          <a:p>
            <a:pPr marL="0" indent="0" algn="just">
              <a:buNone/>
            </a:pPr>
            <a:r>
              <a:rPr lang="es-MX" sz="2400" dirty="0"/>
              <a:t>2. Biodiversidad, </a:t>
            </a:r>
            <a:r>
              <a:rPr lang="es-MX" sz="2400" dirty="0" err="1"/>
              <a:t>Ecorregiones</a:t>
            </a:r>
            <a:r>
              <a:rPr lang="es-MX" sz="2400" dirty="0"/>
              <a:t>, Áreas Naturales Protegidas y Servicios Ambientales.</a:t>
            </a:r>
          </a:p>
          <a:p>
            <a:pPr marL="0" indent="0" algn="just">
              <a:buNone/>
            </a:pPr>
            <a:r>
              <a:rPr lang="es-MX" sz="2400" dirty="0"/>
              <a:t>3. Problemática ambiental: interrelación de los problemas sociales y naturales.</a:t>
            </a:r>
          </a:p>
          <a:p>
            <a:pPr marL="0" indent="0" algn="just">
              <a:buNone/>
            </a:pPr>
            <a:r>
              <a:rPr lang="es-MX" sz="2400" dirty="0"/>
              <a:t>4. La huella ecológica: pautas para su disminución.</a:t>
            </a:r>
            <a:endParaRPr lang="es-MX" sz="2400" dirty="0" smtClean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17477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b="1" dirty="0"/>
              <a:t>Unidad de aprendizaje II. </a:t>
            </a: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dirty="0" smtClean="0"/>
              <a:t>Educación </a:t>
            </a:r>
            <a:r>
              <a:rPr lang="es-MX" sz="3600" b="1" dirty="0"/>
              <a:t>ambiental en el currículo escolar</a:t>
            </a:r>
            <a:endParaRPr lang="es-MX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sz="2400" dirty="0" smtClean="0"/>
              <a:t>Se </a:t>
            </a:r>
            <a:r>
              <a:rPr lang="es-MX" sz="2400" dirty="0"/>
              <a:t>identifican las aportaciones teóricas básicas en torno al ambiente, la educación y la </a:t>
            </a:r>
            <a:r>
              <a:rPr lang="es-MX" sz="2400" dirty="0" smtClean="0"/>
              <a:t>legislación ambiental</a:t>
            </a:r>
            <a:r>
              <a:rPr lang="es-MX" sz="2400" dirty="0"/>
              <a:t>, manifestadas en su desarrollo histórico. Se pretende que los estudiantes comprendan y apliquen los objetivos, principios </a:t>
            </a:r>
            <a:r>
              <a:rPr lang="es-MX" sz="2400" dirty="0" smtClean="0"/>
              <a:t>y enfoques </a:t>
            </a:r>
            <a:r>
              <a:rPr lang="es-MX" sz="2400" dirty="0"/>
              <a:t>de la educación ambiental en su enseñanza y aprendizaje, fundamentando de manera pertinente las acciones de </a:t>
            </a:r>
            <a:r>
              <a:rPr lang="es-MX" sz="2400" dirty="0" smtClean="0"/>
              <a:t>intervención en </a:t>
            </a:r>
            <a:r>
              <a:rPr lang="es-MX" sz="2400" dirty="0"/>
              <a:t>este ámbito que se emprendan, desde la perspectiva de la escuela.</a:t>
            </a:r>
          </a:p>
        </p:txBody>
      </p:sp>
    </p:spTree>
    <p:extLst>
      <p:ext uri="{BB962C8B-B14F-4D97-AF65-F5344CB8AC3E}">
        <p14:creationId xmlns:p14="http://schemas.microsoft.com/office/powerpoint/2010/main" val="1522201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9412" y="1155924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sz="2600" dirty="0" smtClean="0"/>
          </a:p>
          <a:p>
            <a:pPr marL="0" indent="0" algn="just">
              <a:buNone/>
            </a:pPr>
            <a:r>
              <a:rPr lang="es-MX" sz="2600" dirty="0" smtClean="0"/>
              <a:t>1</a:t>
            </a:r>
            <a:r>
              <a:rPr lang="es-MX" sz="2600" dirty="0"/>
              <a:t>. Evolución y desarrollo de la educación ambiental. Problemas, logros </a:t>
            </a:r>
            <a:r>
              <a:rPr lang="es-MX" sz="2600" dirty="0" smtClean="0"/>
              <a:t>    y </a:t>
            </a:r>
            <a:r>
              <a:rPr lang="es-MX" sz="2600" dirty="0"/>
              <a:t>retos.</a:t>
            </a:r>
          </a:p>
          <a:p>
            <a:pPr marL="0" indent="0" algn="just">
              <a:buNone/>
            </a:pPr>
            <a:r>
              <a:rPr lang="es-MX" sz="2600" dirty="0"/>
              <a:t>2. Legislación de la educación ambiental en México. Consideraciones generales.</a:t>
            </a:r>
          </a:p>
          <a:p>
            <a:pPr marL="0" indent="0" algn="just">
              <a:buNone/>
            </a:pPr>
            <a:r>
              <a:rPr lang="es-MX" sz="2600" dirty="0"/>
              <a:t>3. La educación ambiental ante los nuevos retos de profesionalización docente.</a:t>
            </a:r>
          </a:p>
          <a:p>
            <a:pPr marL="0" indent="0" algn="just">
              <a:buNone/>
            </a:pPr>
            <a:r>
              <a:rPr lang="es-MX" sz="2600" dirty="0"/>
              <a:t>4. La educación ambiental: transversalidad y prácticas escolares.</a:t>
            </a:r>
          </a:p>
        </p:txBody>
      </p:sp>
    </p:spTree>
    <p:extLst>
      <p:ext uri="{BB962C8B-B14F-4D97-AF65-F5344CB8AC3E}">
        <p14:creationId xmlns:p14="http://schemas.microsoft.com/office/powerpoint/2010/main" val="248877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200" b="1" dirty="0"/>
              <a:t>Unidad de aprendizaje III. </a:t>
            </a:r>
            <a:r>
              <a:rPr lang="es-MX" sz="3200" b="1" dirty="0" smtClean="0"/>
              <a:t/>
            </a:r>
            <a:br>
              <a:rPr lang="es-MX" sz="3200" b="1" dirty="0" smtClean="0"/>
            </a:br>
            <a:r>
              <a:rPr lang="es-MX" sz="3200" b="1" dirty="0" smtClean="0"/>
              <a:t>Estrategias </a:t>
            </a:r>
            <a:r>
              <a:rPr lang="es-MX" sz="3200" b="1" dirty="0"/>
              <a:t>de enseñanza y aprendizaje en la educación ambiental</a:t>
            </a:r>
            <a:endParaRPr lang="es-MX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Favorece </a:t>
            </a:r>
            <a:r>
              <a:rPr lang="es-MX" dirty="0"/>
              <a:t>el diseño de estrategias y desarrollo de proyectos para el abordaje de problemas </a:t>
            </a:r>
            <a:r>
              <a:rPr lang="es-MX" dirty="0" smtClean="0"/>
              <a:t>ambientales que </a:t>
            </a:r>
            <a:r>
              <a:rPr lang="es-MX" dirty="0"/>
              <a:t>impactan en el contexto escolar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1. Orientaciones metodológicas en la educación ambiental.</a:t>
            </a:r>
          </a:p>
          <a:p>
            <a:pPr marL="0" indent="0">
              <a:buNone/>
            </a:pPr>
            <a:r>
              <a:rPr lang="es-MX" dirty="0"/>
              <a:t>2. Diseño de situaciones didácticas y desarrollo de proyectos escolares ambientales.</a:t>
            </a:r>
          </a:p>
        </p:txBody>
      </p:sp>
    </p:spTree>
    <p:extLst>
      <p:ext uri="{BB962C8B-B14F-4D97-AF65-F5344CB8AC3E}">
        <p14:creationId xmlns:p14="http://schemas.microsoft.com/office/powerpoint/2010/main" val="541983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PORCENTAJES DE EVALUACIÓN</a:t>
            </a:r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063623"/>
              </p:ext>
            </p:extLst>
          </p:nvPr>
        </p:nvGraphicFramePr>
        <p:xfrm>
          <a:off x="1371600" y="2286000"/>
          <a:ext cx="9601200" cy="446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3200400"/>
                <a:gridCol w="3200400"/>
              </a:tblGrid>
              <a:tr h="703536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CRITERIO</a:t>
                      </a:r>
                      <a:endParaRPr lang="es-MX" sz="2800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CON PRÁCTICA</a:t>
                      </a:r>
                      <a:endParaRPr lang="es-MX" sz="2800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SIN PRÁCTICA</a:t>
                      </a:r>
                      <a:endParaRPr lang="es-MX" sz="2800" dirty="0"/>
                    </a:p>
                  </a:txBody>
                  <a:tcPr marL="83489" marR="83489"/>
                </a:tc>
              </a:tr>
              <a:tr h="703536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EXÁMENES</a:t>
                      </a:r>
                      <a:endParaRPr lang="es-MX" sz="2800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40 %</a:t>
                      </a:r>
                      <a:endParaRPr lang="es-MX" sz="2800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40 %</a:t>
                      </a:r>
                      <a:endParaRPr lang="es-MX" sz="2800" dirty="0"/>
                    </a:p>
                  </a:txBody>
                  <a:tcPr marL="83489" marR="83489"/>
                </a:tc>
              </a:tr>
              <a:tr h="703536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TRABAJOS</a:t>
                      </a:r>
                      <a:r>
                        <a:rPr lang="es-MX" sz="2800" baseline="0" dirty="0" smtClean="0"/>
                        <a:t> ESCRITOS</a:t>
                      </a:r>
                      <a:endParaRPr lang="es-MX" sz="2800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10%</a:t>
                      </a:r>
                      <a:endParaRPr lang="es-MX" sz="2800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30 %</a:t>
                      </a:r>
                      <a:endParaRPr lang="es-MX" sz="2800" dirty="0"/>
                    </a:p>
                  </a:txBody>
                  <a:tcPr marL="83489" marR="83489"/>
                </a:tc>
              </a:tr>
              <a:tr h="703536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PORTAFOLIO</a:t>
                      </a:r>
                      <a:endParaRPr lang="es-MX" sz="2800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10 %</a:t>
                      </a:r>
                      <a:endParaRPr lang="es-MX" sz="2800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10 %</a:t>
                      </a:r>
                      <a:endParaRPr lang="es-MX" sz="2800" dirty="0"/>
                    </a:p>
                  </a:txBody>
                  <a:tcPr marL="83489" marR="83489"/>
                </a:tc>
              </a:tr>
              <a:tr h="703536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PARTICIPACIONES</a:t>
                      </a:r>
                      <a:endParaRPr lang="es-MX" sz="2800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10</a:t>
                      </a:r>
                      <a:r>
                        <a:rPr lang="es-MX" sz="2800" baseline="0" dirty="0" smtClean="0"/>
                        <a:t> </a:t>
                      </a:r>
                      <a:r>
                        <a:rPr lang="es-MX" sz="2800" dirty="0" smtClean="0"/>
                        <a:t>%</a:t>
                      </a:r>
                      <a:endParaRPr lang="es-MX" sz="2800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20%</a:t>
                      </a:r>
                      <a:endParaRPr lang="es-MX" sz="2800" dirty="0"/>
                    </a:p>
                  </a:txBody>
                  <a:tcPr marL="83489" marR="83489"/>
                </a:tc>
              </a:tr>
              <a:tr h="703536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PRÁCTICA</a:t>
                      </a:r>
                      <a:endParaRPr lang="es-MX" sz="2800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30%</a:t>
                      </a:r>
                      <a:endParaRPr lang="es-MX" sz="2800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0%</a:t>
                      </a:r>
                      <a:endParaRPr lang="es-MX" sz="2800" dirty="0"/>
                    </a:p>
                  </a:txBody>
                  <a:tcPr marL="83489" marR="8348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90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243"/>
          </a:xfrm>
        </p:spPr>
        <p:txBody>
          <a:bodyPr/>
          <a:lstStyle/>
          <a:p>
            <a:pPr algn="ctr"/>
            <a:r>
              <a:rPr lang="es-MX" dirty="0" smtClean="0"/>
              <a:t>Reglamento de la Clase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09368"/>
            <a:ext cx="10515600" cy="5043948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s-ES" dirty="0"/>
              <a:t>Llegar </a:t>
            </a:r>
            <a:r>
              <a:rPr lang="es-ES" dirty="0" smtClean="0"/>
              <a:t>puntualmente, </a:t>
            </a:r>
            <a:r>
              <a:rPr lang="es-ES" dirty="0"/>
              <a:t>la puerta se cerrará y no se dejará entrar al </a:t>
            </a:r>
            <a:r>
              <a:rPr lang="es-ES" dirty="0" smtClean="0"/>
              <a:t>salón después del timbre.</a:t>
            </a:r>
            <a:endParaRPr lang="es-ES" dirty="0"/>
          </a:p>
          <a:p>
            <a:pPr algn="just">
              <a:defRPr/>
            </a:pPr>
            <a:r>
              <a:rPr lang="es-ES" dirty="0"/>
              <a:t>Traer  en cada clase de la asignatura los materiales  solicitados (cuaderno de la asignatura, lecturas, programación etc.), de lo contrario se solicitará que abandone el salón y se aplicarán las faltas correspondientes. </a:t>
            </a:r>
          </a:p>
          <a:p>
            <a:pPr algn="just">
              <a:defRPr/>
            </a:pPr>
            <a:r>
              <a:rPr lang="es-ES" dirty="0"/>
              <a:t>Evitar salir del salón durante las horas clase.</a:t>
            </a:r>
          </a:p>
          <a:p>
            <a:pPr algn="just">
              <a:defRPr/>
            </a:pPr>
            <a:r>
              <a:rPr lang="es-ES" dirty="0"/>
              <a:t>No usar  celular y pc (la pc solo cuando sea solicitada)</a:t>
            </a:r>
          </a:p>
          <a:p>
            <a:pPr algn="just">
              <a:defRPr/>
            </a:pPr>
            <a:r>
              <a:rPr lang="es-ES" dirty="0"/>
              <a:t>Entregar en tiempo y forma trabajos y tareas, no se aceptan trabajos fuera de tiempo, sólo si están justificadas las faltas. </a:t>
            </a:r>
            <a:endParaRPr lang="es-ES" dirty="0" smtClean="0"/>
          </a:p>
          <a:p>
            <a:pPr algn="just">
              <a:defRPr/>
            </a:pPr>
            <a:r>
              <a:rPr lang="en-US" dirty="0"/>
              <a:t>El </a:t>
            </a:r>
            <a:r>
              <a:rPr lang="en-US" dirty="0" err="1"/>
              <a:t>uso</a:t>
            </a:r>
            <a:r>
              <a:rPr lang="en-US" dirty="0"/>
              <a:t> de </a:t>
            </a:r>
            <a:r>
              <a:rPr lang="en-US" dirty="0" err="1"/>
              <a:t>celulares</a:t>
            </a:r>
            <a:r>
              <a:rPr lang="en-US" dirty="0"/>
              <a:t> </a:t>
            </a:r>
            <a:r>
              <a:rPr lang="en-US" dirty="0" err="1"/>
              <a:t>queda</a:t>
            </a:r>
            <a:r>
              <a:rPr lang="en-US" dirty="0"/>
              <a:t> </a:t>
            </a:r>
            <a:r>
              <a:rPr lang="en-US" dirty="0" err="1"/>
              <a:t>cancelado</a:t>
            </a:r>
            <a:r>
              <a:rPr lang="en-US" dirty="0"/>
              <a:t>, se </a:t>
            </a:r>
            <a:r>
              <a:rPr lang="en-US" dirty="0" err="1"/>
              <a:t>recuerda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se </a:t>
            </a:r>
            <a:r>
              <a:rPr lang="en-US" dirty="0" err="1"/>
              <a:t>retira</a:t>
            </a:r>
            <a:r>
              <a:rPr lang="en-US" dirty="0"/>
              <a:t> el </a:t>
            </a:r>
            <a:r>
              <a:rPr lang="en-US" dirty="0" err="1"/>
              <a:t>teléfono</a:t>
            </a:r>
            <a:r>
              <a:rPr lang="en-US" dirty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entregado</a:t>
            </a:r>
            <a:r>
              <a:rPr lang="en-US" dirty="0" smtClean="0"/>
              <a:t> al </a:t>
            </a:r>
            <a:r>
              <a:rPr lang="en-US" dirty="0" err="1" smtClean="0"/>
              <a:t>departamento</a:t>
            </a:r>
            <a:r>
              <a:rPr lang="en-US" dirty="0" smtClean="0"/>
              <a:t> de </a:t>
            </a:r>
            <a:r>
              <a:rPr lang="en-US" dirty="0" err="1" smtClean="0"/>
              <a:t>prefectura</a:t>
            </a:r>
            <a:r>
              <a:rPr lang="en-US" dirty="0" smtClean="0"/>
              <a:t> para la </a:t>
            </a:r>
            <a:r>
              <a:rPr lang="en-US" dirty="0" err="1" smtClean="0"/>
              <a:t>sanción</a:t>
            </a:r>
            <a:r>
              <a:rPr lang="en-US" dirty="0" smtClean="0"/>
              <a:t> </a:t>
            </a:r>
            <a:r>
              <a:rPr lang="en-US" dirty="0" err="1" smtClean="0"/>
              <a:t>correspondiente</a:t>
            </a:r>
            <a:r>
              <a:rPr lang="en-US" dirty="0" smtClean="0"/>
              <a:t>.</a:t>
            </a:r>
            <a:endParaRPr lang="en-US" dirty="0"/>
          </a:p>
          <a:p>
            <a:pPr algn="just">
              <a:defRPr/>
            </a:pPr>
            <a:endParaRPr lang="es-ES" dirty="0" smtClean="0"/>
          </a:p>
          <a:p>
            <a:pPr algn="just">
              <a:defRPr/>
            </a:pP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1819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06130"/>
            <a:ext cx="10515600" cy="4129548"/>
          </a:xfrm>
        </p:spPr>
        <p:txBody>
          <a:bodyPr/>
          <a:lstStyle/>
          <a:p>
            <a:pPr marL="1104900" indent="-457200" algn="just">
              <a:tabLst>
                <a:tab pos="1524000" algn="l"/>
              </a:tabLst>
            </a:pPr>
            <a:r>
              <a:rPr lang="en-US" dirty="0"/>
              <a:t>La </a:t>
            </a:r>
            <a:r>
              <a:rPr lang="en-US" dirty="0" err="1"/>
              <a:t>evaluación</a:t>
            </a:r>
            <a:r>
              <a:rPr lang="en-US" dirty="0"/>
              <a:t> final de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bimestre</a:t>
            </a:r>
            <a:r>
              <a:rPr lang="en-US" dirty="0"/>
              <a:t> </a:t>
            </a:r>
            <a:r>
              <a:rPr lang="en-US" dirty="0" err="1"/>
              <a:t>quedará</a:t>
            </a:r>
            <a:r>
              <a:rPr lang="en-US" dirty="0"/>
              <a:t> </a:t>
            </a:r>
            <a:r>
              <a:rPr lang="en-US" dirty="0" err="1"/>
              <a:t>sujeta</a:t>
            </a:r>
            <a:r>
              <a:rPr lang="en-US" dirty="0"/>
              <a:t> a la </a:t>
            </a:r>
            <a:r>
              <a:rPr lang="en-US" dirty="0" err="1"/>
              <a:t>buena</a:t>
            </a:r>
            <a:r>
              <a:rPr lang="en-US" dirty="0"/>
              <a:t> </a:t>
            </a:r>
            <a:r>
              <a:rPr lang="en-US" dirty="0" err="1"/>
              <a:t>actitud</a:t>
            </a:r>
            <a:r>
              <a:rPr lang="en-US" dirty="0"/>
              <a:t>, </a:t>
            </a:r>
            <a:r>
              <a:rPr lang="en-US" dirty="0" err="1"/>
              <a:t>disposición</a:t>
            </a:r>
            <a:r>
              <a:rPr lang="en-US" dirty="0"/>
              <a:t> y </a:t>
            </a:r>
            <a:r>
              <a:rPr lang="en-US" dirty="0" err="1"/>
              <a:t>respeto</a:t>
            </a:r>
            <a:r>
              <a:rPr lang="en-US" dirty="0"/>
              <a:t> en el aula </a:t>
            </a:r>
            <a:r>
              <a:rPr lang="en-US" dirty="0" err="1"/>
              <a:t>hacia</a:t>
            </a:r>
            <a:r>
              <a:rPr lang="en-US" dirty="0"/>
              <a:t> el </a:t>
            </a:r>
            <a:r>
              <a:rPr lang="en-US" dirty="0" err="1"/>
              <a:t>docente</a:t>
            </a:r>
            <a:r>
              <a:rPr lang="en-US" dirty="0"/>
              <a:t> y </a:t>
            </a:r>
            <a:r>
              <a:rPr lang="en-US" dirty="0" err="1"/>
              <a:t>compañeros</a:t>
            </a:r>
            <a:r>
              <a:rPr lang="en-US" dirty="0"/>
              <a:t>, de </a:t>
            </a:r>
            <a:r>
              <a:rPr lang="en-US" dirty="0" err="1"/>
              <a:t>ser</a:t>
            </a:r>
            <a:r>
              <a:rPr lang="en-US" dirty="0"/>
              <a:t> lo </a:t>
            </a:r>
            <a:r>
              <a:rPr lang="en-US" dirty="0" err="1"/>
              <a:t>contrario</a:t>
            </a:r>
            <a:r>
              <a:rPr lang="en-US" dirty="0"/>
              <a:t> </a:t>
            </a:r>
            <a:r>
              <a:rPr lang="en-US" dirty="0" err="1"/>
              <a:t>automáticamente</a:t>
            </a:r>
            <a:r>
              <a:rPr lang="en-US" dirty="0"/>
              <a:t> </a:t>
            </a:r>
            <a:r>
              <a:rPr lang="en-US" dirty="0" err="1"/>
              <a:t>pasará</a:t>
            </a:r>
            <a:r>
              <a:rPr lang="en-US" dirty="0"/>
              <a:t> a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evaluación</a:t>
            </a:r>
            <a:r>
              <a:rPr lang="en-US" dirty="0"/>
              <a:t> </a:t>
            </a:r>
            <a:r>
              <a:rPr lang="en-US" dirty="0" err="1"/>
              <a:t>reprobatoria</a:t>
            </a:r>
            <a:r>
              <a:rPr lang="en-US" dirty="0"/>
              <a:t>.</a:t>
            </a:r>
          </a:p>
          <a:p>
            <a:pPr marL="1104900" indent="-457200" algn="just">
              <a:tabLst>
                <a:tab pos="1524000" algn="l"/>
              </a:tabLst>
            </a:pP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requisito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la alumna </a:t>
            </a:r>
            <a:r>
              <a:rPr lang="en-US" dirty="0" err="1"/>
              <a:t>presente</a:t>
            </a:r>
            <a:r>
              <a:rPr lang="en-US" dirty="0"/>
              <a:t> </a:t>
            </a:r>
            <a:r>
              <a:rPr lang="en-US" dirty="0" err="1"/>
              <a:t>examen</a:t>
            </a:r>
            <a:r>
              <a:rPr lang="en-US" dirty="0"/>
              <a:t> </a:t>
            </a:r>
            <a:r>
              <a:rPr lang="en-US" dirty="0" err="1"/>
              <a:t>institucional</a:t>
            </a:r>
            <a:r>
              <a:rPr lang="en-US" dirty="0"/>
              <a:t> para </a:t>
            </a:r>
            <a:r>
              <a:rPr lang="en-US" dirty="0" err="1"/>
              <a:t>tener</a:t>
            </a:r>
            <a:r>
              <a:rPr lang="en-US" dirty="0"/>
              <a:t> </a:t>
            </a:r>
            <a:r>
              <a:rPr lang="en-US" dirty="0" err="1"/>
              <a:t>derecho</a:t>
            </a:r>
            <a:r>
              <a:rPr lang="en-US" dirty="0"/>
              <a:t> al </a:t>
            </a:r>
            <a:r>
              <a:rPr lang="en-US" dirty="0" err="1"/>
              <a:t>promedio</a:t>
            </a:r>
            <a:r>
              <a:rPr lang="en-US" dirty="0"/>
              <a:t> </a:t>
            </a:r>
            <a:r>
              <a:rPr lang="en-US" dirty="0" err="1"/>
              <a:t>bimestral</a:t>
            </a:r>
            <a:r>
              <a:rPr lang="en-US" dirty="0"/>
              <a:t>.</a:t>
            </a:r>
          </a:p>
          <a:p>
            <a:pPr marL="1104900" indent="-457200" algn="just">
              <a:tabLst>
                <a:tab pos="1524000" algn="l"/>
              </a:tabLst>
            </a:pPr>
            <a:r>
              <a:rPr lang="en-US" dirty="0"/>
              <a:t>El maestro de la </a:t>
            </a:r>
            <a:r>
              <a:rPr lang="en-US" dirty="0" err="1"/>
              <a:t>institución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sea el </a:t>
            </a:r>
            <a:r>
              <a:rPr lang="en-US" dirty="0" err="1"/>
              <a:t>responsable</a:t>
            </a:r>
            <a:r>
              <a:rPr lang="en-US" dirty="0"/>
              <a:t> de </a:t>
            </a:r>
            <a:r>
              <a:rPr lang="en-US" dirty="0" err="1"/>
              <a:t>aplicar</a:t>
            </a:r>
            <a:r>
              <a:rPr lang="en-US" dirty="0"/>
              <a:t> los </a:t>
            </a:r>
            <a:r>
              <a:rPr lang="en-US" dirty="0" err="1"/>
              <a:t>exámenes</a:t>
            </a:r>
            <a:r>
              <a:rPr lang="en-US" dirty="0"/>
              <a:t> </a:t>
            </a:r>
            <a:r>
              <a:rPr lang="en-US" dirty="0" err="1"/>
              <a:t>bimestrales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facultado</a:t>
            </a:r>
            <a:r>
              <a:rPr lang="en-US" dirty="0"/>
              <a:t> para suspender el </a:t>
            </a:r>
            <a:r>
              <a:rPr lang="en-US" dirty="0" err="1"/>
              <a:t>examen</a:t>
            </a:r>
            <a:r>
              <a:rPr lang="en-US" dirty="0"/>
              <a:t> y la </a:t>
            </a:r>
            <a:r>
              <a:rPr lang="en-US" dirty="0" err="1"/>
              <a:t>calificación</a:t>
            </a:r>
            <a:r>
              <a:rPr lang="en-US" dirty="0"/>
              <a:t> </a:t>
            </a:r>
            <a:r>
              <a:rPr lang="en-US" dirty="0" err="1"/>
              <a:t>automáticamente</a:t>
            </a:r>
            <a:r>
              <a:rPr lang="en-US" dirty="0"/>
              <a:t> </a:t>
            </a: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reprobatoria</a:t>
            </a:r>
            <a:r>
              <a:rPr lang="en-US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40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800100"/>
            <a:ext cx="9601200" cy="1485900"/>
          </a:xfrm>
        </p:spPr>
        <p:txBody>
          <a:bodyPr/>
          <a:lstStyle/>
          <a:p>
            <a:r>
              <a:rPr lang="es-ES_tradnl" dirty="0" smtClean="0"/>
              <a:t>PROFR. DAVID MONTALV</a:t>
            </a:r>
            <a:r>
              <a:rPr lang="es-ES" dirty="0" smtClean="0"/>
              <a:t>ÁN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800" dirty="0" smtClean="0"/>
              <a:t>LIC. EN BIOLOG</a:t>
            </a:r>
            <a:r>
              <a:rPr lang="es-ES" sz="2800" dirty="0" smtClean="0"/>
              <a:t>ÍA (ENSE) 2006-2010</a:t>
            </a:r>
          </a:p>
          <a:p>
            <a:r>
              <a:rPr lang="es-ES" sz="2800" dirty="0" smtClean="0"/>
              <a:t>DIPLOMADO DE QUÍMICA 2009-2010</a:t>
            </a:r>
          </a:p>
          <a:p>
            <a:r>
              <a:rPr lang="es-ES" sz="2800" dirty="0" smtClean="0"/>
              <a:t>MAESTRÍA EN EDUCACIÓN (UNID) 2010-2012</a:t>
            </a:r>
          </a:p>
          <a:p>
            <a:r>
              <a:rPr lang="es-ES" sz="2800" dirty="0" smtClean="0"/>
              <a:t>DIPLOMADO EN COMPETENCIAS 2012</a:t>
            </a:r>
          </a:p>
          <a:p>
            <a:r>
              <a:rPr lang="es-ES" sz="2800" dirty="0" smtClean="0"/>
              <a:t>DIPLOMADO DE FÍSICA 2013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399555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05933" y="419755"/>
            <a:ext cx="10625667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4400" b="1" dirty="0">
                <a:solidFill>
                  <a:srgbClr val="3A3A45"/>
                </a:solidFill>
                <a:latin typeface="Lato-Bold" charset="0"/>
              </a:rPr>
              <a:t>Presentación por parejas</a:t>
            </a:r>
            <a:r>
              <a:rPr lang="es-ES_tradnl" sz="4400" dirty="0">
                <a:solidFill>
                  <a:srgbClr val="3A3A45"/>
                </a:solidFill>
                <a:latin typeface="Lato-Regular" charset="0"/>
              </a:rPr>
              <a:t>: </a:t>
            </a:r>
            <a:r>
              <a:rPr lang="es-ES_tradnl" sz="3800" dirty="0">
                <a:solidFill>
                  <a:srgbClr val="3A3A45"/>
                </a:solidFill>
                <a:latin typeface="Lato-Regular" charset="0"/>
              </a:rPr>
              <a:t>se les solicita a los integrantes del grupo que elijan una persona para trabajar en parejas (preferentemente un desconocido y del sexo opuesto) los participantes se ubican cada uno con su pareja y durante un par de minutos (5) se comentan nombre, estado civil, lugar, etc. Cuando finaliza la charla sobre sus vidas se hace un círculo y cada uno deberá presentar al grupo lo que su pareja le contó.</a:t>
            </a:r>
            <a:endParaRPr lang="es-ES_tradnl" sz="3800" dirty="0"/>
          </a:p>
        </p:txBody>
      </p:sp>
    </p:spTree>
    <p:extLst>
      <p:ext uri="{BB962C8B-B14F-4D97-AF65-F5344CB8AC3E}">
        <p14:creationId xmlns:p14="http://schemas.microsoft.com/office/powerpoint/2010/main" val="164769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sz="3200" dirty="0" smtClean="0"/>
          </a:p>
          <a:p>
            <a:pPr marL="0" indent="0" algn="just">
              <a:buNone/>
            </a:pPr>
            <a:endParaRPr lang="es-MX" sz="3200" dirty="0"/>
          </a:p>
          <a:p>
            <a:pPr marL="0" indent="0" algn="just">
              <a:buNone/>
            </a:pPr>
            <a:r>
              <a:rPr lang="es-MX" sz="3200" dirty="0" smtClean="0"/>
              <a:t>La </a:t>
            </a:r>
            <a:r>
              <a:rPr lang="es-MX" sz="3200" dirty="0"/>
              <a:t>mejor vía para construir un modelo de desarrollo alternativo, capaz de combatir el acelerado deterioro ambiental, la pérdida de </a:t>
            </a:r>
            <a:r>
              <a:rPr lang="es-MX" sz="3200" dirty="0" smtClean="0"/>
              <a:t>recursos naturales</a:t>
            </a:r>
            <a:r>
              <a:rPr lang="es-MX" sz="3200" dirty="0"/>
              <a:t>, el cambio climático, la creciente desigualdad social, entre otros fenómenos que caracterizan nuestra época, </a:t>
            </a:r>
            <a:r>
              <a:rPr lang="es-MX" sz="3200" dirty="0" smtClean="0"/>
              <a:t>ES LA EDUCACIÓN.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37455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5322" y="1297591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3200" dirty="0"/>
              <a:t>S</a:t>
            </a:r>
            <a:r>
              <a:rPr lang="es-MX" sz="3200" dirty="0" smtClean="0"/>
              <a:t>e </a:t>
            </a:r>
            <a:r>
              <a:rPr lang="es-MX" sz="3200" dirty="0"/>
              <a:t>considera prioritaria la incorporación de la educación ambiental en la formación de maestros de educación básica </a:t>
            </a:r>
            <a:r>
              <a:rPr lang="es-MX" sz="3200" dirty="0" smtClean="0"/>
              <a:t>como curso </a:t>
            </a:r>
            <a:r>
              <a:rPr lang="es-MX" sz="3200" dirty="0"/>
              <a:t>optativo, ya que constituye una herramienta para desarrollar conocimientos y habilidades; interiorizar actitudes, modificar formas </a:t>
            </a:r>
            <a:r>
              <a:rPr lang="es-MX" sz="3200" dirty="0" smtClean="0"/>
              <a:t>de actuar </a:t>
            </a:r>
            <a:r>
              <a:rPr lang="es-MX" sz="3200" dirty="0"/>
              <a:t>individuales y colectivas, en suma, para desarrollar una nueva visión y conciencia crítica sobre la toma de decisiones pedagógicas </a:t>
            </a:r>
            <a:r>
              <a:rPr lang="es-MX" sz="3200" dirty="0" smtClean="0"/>
              <a:t>que le </a:t>
            </a:r>
            <a:r>
              <a:rPr lang="es-MX" sz="3200" dirty="0"/>
              <a:t>permitan a los futuros docentes incidir en sus alumnos en el desarrollo de una cultura ambiental orientada a la sustentabilidad.</a:t>
            </a:r>
          </a:p>
        </p:txBody>
      </p:sp>
    </p:spTree>
    <p:extLst>
      <p:ext uri="{BB962C8B-B14F-4D97-AF65-F5344CB8AC3E}">
        <p14:creationId xmlns:p14="http://schemas.microsoft.com/office/powerpoint/2010/main" val="1489022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El curso </a:t>
            </a:r>
            <a:r>
              <a:rPr lang="es-MX" sz="2800" i="1" dirty="0"/>
              <a:t>Educación ambiental para la sustentabilidad </a:t>
            </a:r>
            <a:r>
              <a:rPr lang="es-MX" sz="2800" dirty="0"/>
              <a:t>está orientado por una parte, al desarrollo de competencias genéricas y </a:t>
            </a:r>
            <a:r>
              <a:rPr lang="es-MX" sz="2800" dirty="0" smtClean="0"/>
              <a:t>profesionales del </a:t>
            </a:r>
            <a:r>
              <a:rPr lang="es-MX" sz="2800" dirty="0"/>
              <a:t>futuro docente para que sea capaz de identificar e intervenir, desde la perspectiva educativa, en la problemática ambiental a partir </a:t>
            </a:r>
            <a:r>
              <a:rPr lang="es-MX" sz="2800" dirty="0" smtClean="0"/>
              <a:t>de la </a:t>
            </a:r>
            <a:r>
              <a:rPr lang="es-MX" sz="2800" dirty="0"/>
              <a:t>relación sociedad-naturaleza</a:t>
            </a:r>
            <a:r>
              <a:rPr lang="es-MX" sz="2800" dirty="0" smtClean="0"/>
              <a:t>.</a:t>
            </a:r>
          </a:p>
          <a:p>
            <a:pPr marL="0" indent="0" algn="just">
              <a:buNone/>
            </a:pPr>
            <a:endParaRPr lang="es-MX" sz="2800" dirty="0"/>
          </a:p>
          <a:p>
            <a:pPr marL="0" indent="0" algn="just">
              <a:buNone/>
            </a:pPr>
            <a:r>
              <a:rPr lang="es-MX" sz="2800" dirty="0"/>
              <a:t>“mejorar el ambiente es mejorarse a sí mismo, y mejorarse a sí mismo es mejorar el ambiente</a:t>
            </a:r>
            <a:r>
              <a:rPr lang="es-MX" sz="2800" dirty="0" smtClean="0"/>
              <a:t>”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797693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0926" y="846831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200" dirty="0" smtClean="0"/>
              <a:t>El curso articula </a:t>
            </a:r>
            <a:r>
              <a:rPr lang="es-MX" sz="3200" dirty="0"/>
              <a:t>el proceso educativo con situaciones ambientales </a:t>
            </a:r>
            <a:r>
              <a:rPr lang="es-MX" sz="3200" dirty="0" smtClean="0"/>
              <a:t>contextualizadas, aborda </a:t>
            </a:r>
            <a:r>
              <a:rPr lang="es-MX" sz="3200" dirty="0"/>
              <a:t>los ámbitos de la educación ambiental, la gestión y organización escolar y la investigación educativa, entre otros, para </a:t>
            </a:r>
            <a:r>
              <a:rPr lang="es-MX" sz="3200" dirty="0" smtClean="0"/>
              <a:t>crear ambientes </a:t>
            </a:r>
            <a:r>
              <a:rPr lang="es-MX" sz="3200" dirty="0"/>
              <a:t>y experiencias que motiven la reflexión-acción, así como generar materiales educativos pertinentes para los alumnos y </a:t>
            </a:r>
            <a:r>
              <a:rPr lang="es-MX" sz="3200" dirty="0" smtClean="0"/>
              <a:t>su contexto </a:t>
            </a:r>
            <a:r>
              <a:rPr lang="es-MX" sz="3200" dirty="0"/>
              <a:t>socio-económico y cultural, apoyando sus propuestas en acciones de colaboración en los sectores ambiental y </a:t>
            </a:r>
            <a:r>
              <a:rPr lang="es-MX" sz="3200" dirty="0" smtClean="0"/>
              <a:t>educativo relacionados </a:t>
            </a:r>
            <a:r>
              <a:rPr lang="es-MX" sz="3200" dirty="0"/>
              <a:t>con las escuelas en las que se desarrolla el curso.</a:t>
            </a:r>
          </a:p>
        </p:txBody>
      </p:sp>
    </p:spTree>
    <p:extLst>
      <p:ext uri="{BB962C8B-B14F-4D97-AF65-F5344CB8AC3E}">
        <p14:creationId xmlns:p14="http://schemas.microsoft.com/office/powerpoint/2010/main" val="1441918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2291" y="105289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3200" dirty="0"/>
              <a:t>L</a:t>
            </a:r>
            <a:r>
              <a:rPr lang="es-MX" sz="3200" dirty="0" smtClean="0"/>
              <a:t>a </a:t>
            </a:r>
            <a:r>
              <a:rPr lang="es-MX" sz="3200" dirty="0"/>
              <a:t>labor de los formadores es fundamental para el diseño </a:t>
            </a:r>
            <a:r>
              <a:rPr lang="es-MX" sz="3200" dirty="0" smtClean="0"/>
              <a:t>e implementación de propuestas </a:t>
            </a:r>
            <a:r>
              <a:rPr lang="es-MX" sz="3200" dirty="0"/>
              <a:t>educativas innovadoras, que permitan comprender la relación entre su entorno inmediato y el medio ambiente global. </a:t>
            </a:r>
            <a:endParaRPr lang="es-MX" sz="3200" dirty="0" smtClean="0"/>
          </a:p>
          <a:p>
            <a:pPr marL="0" indent="0" algn="just">
              <a:buNone/>
            </a:pPr>
            <a:endParaRPr lang="es-MX" sz="3200" dirty="0"/>
          </a:p>
          <a:p>
            <a:pPr marL="0" indent="0" algn="just">
              <a:buNone/>
            </a:pPr>
            <a:r>
              <a:rPr lang="es-MX" sz="3200" dirty="0" smtClean="0"/>
              <a:t>Las actividades </a:t>
            </a:r>
            <a:r>
              <a:rPr lang="es-MX" sz="3200" dirty="0"/>
              <a:t>propuestas favorecerán en los estudiantes, la capacidad para seleccionar contenidos y experiencias pertinentes </a:t>
            </a:r>
            <a:r>
              <a:rPr lang="es-MX" sz="3200" dirty="0" smtClean="0"/>
              <a:t>para desarrollar </a:t>
            </a:r>
            <a:r>
              <a:rPr lang="es-MX" sz="3200" dirty="0"/>
              <a:t>intervenciones en el contexto escolar y/o en la comunidad.</a:t>
            </a:r>
          </a:p>
        </p:txBody>
      </p:sp>
    </p:spTree>
    <p:extLst>
      <p:ext uri="{BB962C8B-B14F-4D97-AF65-F5344CB8AC3E}">
        <p14:creationId xmlns:p14="http://schemas.microsoft.com/office/powerpoint/2010/main" val="3071949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b="1" dirty="0"/>
              <a:t>COMPETENCIAS DEL PERFIL DE EGRESO </a:t>
            </a:r>
            <a:endParaRPr lang="es-MX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5516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Diseña planeaciones didácticas, aplicando sus conocimientos pedagógicos y disciplinares para responder a las necesidades </a:t>
            </a:r>
            <a:r>
              <a:rPr lang="es-MX" dirty="0" smtClean="0"/>
              <a:t>del contexto </a:t>
            </a:r>
            <a:r>
              <a:rPr lang="es-MX" dirty="0"/>
              <a:t>en el marco del plan y programas de estudio de la educación básica.</a:t>
            </a:r>
          </a:p>
          <a:p>
            <a:pPr algn="just"/>
            <a:r>
              <a:rPr lang="es-MX" dirty="0"/>
              <a:t>Genera ambientes formativos para propiciar la autonomía y promover el desarrollo de las competencias en los alumnos </a:t>
            </a:r>
            <a:r>
              <a:rPr lang="es-MX" dirty="0" smtClean="0"/>
              <a:t>de educación </a:t>
            </a:r>
            <a:r>
              <a:rPr lang="es-MX" dirty="0"/>
              <a:t>básica.</a:t>
            </a:r>
          </a:p>
          <a:p>
            <a:pPr algn="just"/>
            <a:r>
              <a:rPr lang="es-MX" dirty="0"/>
              <a:t>Usa las TIC como herramienta de enseñanza y aprendizaje.</a:t>
            </a:r>
          </a:p>
          <a:p>
            <a:pPr algn="just"/>
            <a:r>
              <a:rPr lang="es-MX" dirty="0"/>
              <a:t>Utiliza recursos de la investigación educativa para enriquecer la práctica docente, expresando su interés por la ciencia y la </a:t>
            </a:r>
            <a:r>
              <a:rPr lang="es-MX" dirty="0" smtClean="0"/>
              <a:t>propia investigación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3738094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ar">
  <a:themeElements>
    <a:clrScheme name="Recortar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ecortar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Recorta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126</TotalTime>
  <Words>1198</Words>
  <Application>Microsoft Macintosh PowerPoint</Application>
  <PresentationFormat>Panorámica</PresentationFormat>
  <Paragraphs>81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Franklin Gothic Book</vt:lpstr>
      <vt:lpstr>Lato-Bold</vt:lpstr>
      <vt:lpstr>Lato-Regular</vt:lpstr>
      <vt:lpstr>Recortar</vt:lpstr>
      <vt:lpstr>Educación ambiental para la sustentabilidad</vt:lpstr>
      <vt:lpstr>PROFR. DAVID MONTALVÁN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COMPETENCIAS DEL PERFIL DE EGRESO </vt:lpstr>
      <vt:lpstr>COMPETENCIAS DEL CURSO</vt:lpstr>
      <vt:lpstr>Presentación de PowerPoint</vt:lpstr>
      <vt:lpstr>Unidad de aprendizaje I.  Situación ambiental: problemas y oportunidades</vt:lpstr>
      <vt:lpstr>Unidad de aprendizaje II.  Educación ambiental en el currículo escolar</vt:lpstr>
      <vt:lpstr>Presentación de PowerPoint</vt:lpstr>
      <vt:lpstr>Unidad de aprendizaje III.  Estrategias de enseñanza y aprendizaje en la educación ambiental</vt:lpstr>
      <vt:lpstr>PORCENTAJES DE EVALUACIÓN</vt:lpstr>
      <vt:lpstr>Reglamento de la Clase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ambiental para la sustentabilidad</dc:title>
  <dc:creator>Lupita</dc:creator>
  <cp:lastModifiedBy>david gustavo montalvan zertuche</cp:lastModifiedBy>
  <cp:revision>18</cp:revision>
  <dcterms:created xsi:type="dcterms:W3CDTF">2014-02-10T04:13:08Z</dcterms:created>
  <dcterms:modified xsi:type="dcterms:W3CDTF">2016-02-09T18:16:32Z</dcterms:modified>
</cp:coreProperties>
</file>