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58" r:id="rId7"/>
    <p:sldId id="259" r:id="rId8"/>
    <p:sldId id="267" r:id="rId9"/>
    <p:sldId id="260" r:id="rId10"/>
    <p:sldId id="266" r:id="rId11"/>
    <p:sldId id="268" r:id="rId12"/>
    <p:sldId id="269" r:id="rId13"/>
    <p:sldId id="261" r:id="rId14"/>
    <p:sldId id="262" r:id="rId15"/>
    <p:sldId id="263" r:id="rId16"/>
    <p:sldId id="264" r:id="rId17"/>
    <p:sldId id="265" r:id="rId18"/>
    <p:sldId id="270" r:id="rId19"/>
    <p:sldId id="271" r:id="rId20"/>
    <p:sldId id="272" r:id="rId21"/>
    <p:sldId id="273" r:id="rId22"/>
    <p:sldId id="280" r:id="rId23"/>
    <p:sldId id="276" r:id="rId24"/>
    <p:sldId id="277" r:id="rId25"/>
    <p:sldId id="278" r:id="rId26"/>
    <p:sldId id="279"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ere Cerda" initials="M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CD14-A56B-475A-8733-4CB2B0289CCB}" v="407" dt="2020-09-15T23:03:09.731"/>
    <p1510:client id="{3509D85E-1812-4D4E-BB44-B3A2671EC40C}" v="979" dt="2020-09-22T18:06:46.222"/>
    <p1510:client id="{83194917-7053-4B0B-A173-CE169BA50F79}" v="39" dt="2020-09-22T17:16:01.047"/>
    <p1510:client id="{8474D822-4196-4D79-0716-CBAEA2E9746E}" v="7" dt="2020-09-10T17:56:25.358"/>
    <p1510:client id="{8AAD979E-5E62-47C9-055C-FDD366CC4B4D}" v="214" dt="2020-09-13T00:15:03.067"/>
    <p1510:client id="{97F3B4DE-D23D-4FD8-8B2D-AE36107D149A}" v="3" dt="2020-09-12T23:20:22.418"/>
    <p1510:client id="{9A06237F-69DA-4E48-6A98-9C62B18C53AF}" v="601" dt="2020-09-11T21:13:26.417"/>
    <p1510:client id="{E217C334-11EB-4AA5-0729-253E42CC846A}" v="530" dt="2020-09-13T00:30:17.491"/>
    <p1510:client id="{EA4369E5-33F3-4EF2-C440-2FC7D632898D}" v="569" dt="2020-09-11T15:38:58.079"/>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A"/>
          </a:solidFill>
        </a:fill>
      </a:tcStyle>
    </a:wholeTbl>
    <a:band2H>
      <a:tcTxStyle/>
      <a:tcStyle>
        <a:tcBdr/>
        <a:fill>
          <a:solidFill>
            <a:srgbClr val="FBE8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7843"/>
            </a:schemeClr>
          </a:solidFill>
        </a:fill>
      </a:tcStyle>
    </a:wholeTbl>
    <a:band2H>
      <a:tcTxStyle/>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2606929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entury Gothic"/>
      </a:defRPr>
    </a:lvl1pPr>
    <a:lvl2pPr indent="228600" latinLnBrk="0">
      <a:defRPr sz="1200">
        <a:latin typeface="+mn-lt"/>
        <a:ea typeface="+mn-ea"/>
        <a:cs typeface="+mn-cs"/>
        <a:sym typeface="Century Gothic"/>
      </a:defRPr>
    </a:lvl2pPr>
    <a:lvl3pPr indent="457200" latinLnBrk="0">
      <a:defRPr sz="1200">
        <a:latin typeface="+mn-lt"/>
        <a:ea typeface="+mn-ea"/>
        <a:cs typeface="+mn-cs"/>
        <a:sym typeface="Century Gothic"/>
      </a:defRPr>
    </a:lvl3pPr>
    <a:lvl4pPr indent="685800" latinLnBrk="0">
      <a:defRPr sz="1200">
        <a:latin typeface="+mn-lt"/>
        <a:ea typeface="+mn-ea"/>
        <a:cs typeface="+mn-cs"/>
        <a:sym typeface="Century Gothic"/>
      </a:defRPr>
    </a:lvl4pPr>
    <a:lvl5pPr indent="914400" latinLnBrk="0">
      <a:defRPr sz="1200">
        <a:latin typeface="+mn-lt"/>
        <a:ea typeface="+mn-ea"/>
        <a:cs typeface="+mn-cs"/>
        <a:sym typeface="Century Gothic"/>
      </a:defRPr>
    </a:lvl5pPr>
    <a:lvl6pPr indent="1143000" latinLnBrk="0">
      <a:defRPr sz="1200">
        <a:latin typeface="+mn-lt"/>
        <a:ea typeface="+mn-ea"/>
        <a:cs typeface="+mn-cs"/>
        <a:sym typeface="Century Gothic"/>
      </a:defRPr>
    </a:lvl6pPr>
    <a:lvl7pPr indent="1371600" latinLnBrk="0">
      <a:defRPr sz="1200">
        <a:latin typeface="+mn-lt"/>
        <a:ea typeface="+mn-ea"/>
        <a:cs typeface="+mn-cs"/>
        <a:sym typeface="Century Gothic"/>
      </a:defRPr>
    </a:lvl7pPr>
    <a:lvl8pPr indent="1600200" latinLnBrk="0">
      <a:defRPr sz="1200">
        <a:latin typeface="+mn-lt"/>
        <a:ea typeface="+mn-ea"/>
        <a:cs typeface="+mn-cs"/>
        <a:sym typeface="Century Gothic"/>
      </a:defRPr>
    </a:lvl8pPr>
    <a:lvl9pPr indent="1828800" latinLnBrk="0">
      <a:defRPr sz="1200">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2" name="Rectángulo"/>
          <p:cNvSpPr/>
          <p:nvPr/>
        </p:nvSpPr>
        <p:spPr>
          <a:xfrm>
            <a:off x="3186951" y="268288"/>
            <a:ext cx="5669285" cy="390030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 name="Rectángulo"/>
          <p:cNvSpPr/>
          <p:nvPr/>
        </p:nvSpPr>
        <p:spPr>
          <a:xfrm>
            <a:off x="268940" y="268284"/>
            <a:ext cx="182884" cy="388686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 name="Texto del título"/>
          <p:cNvSpPr txBox="1">
            <a:spLocks noGrp="1"/>
          </p:cNvSpPr>
          <p:nvPr>
            <p:ph type="title"/>
          </p:nvPr>
        </p:nvSpPr>
        <p:spPr>
          <a:xfrm>
            <a:off x="3200400" y="4208929"/>
            <a:ext cx="5458968" cy="1048688"/>
          </a:xfrm>
          <a:prstGeom prst="rect">
            <a:avLst/>
          </a:prstGeom>
        </p:spPr>
        <p:txBody>
          <a:bodyPr/>
          <a:lstStyle>
            <a:lvl1pPr>
              <a:defRPr sz="4600"/>
            </a:lvl1pPr>
          </a:lstStyle>
          <a:p>
            <a:r>
              <a:t>Texto del título</a:t>
            </a:r>
          </a:p>
        </p:txBody>
      </p:sp>
      <p:sp>
        <p:nvSpPr>
          <p:cNvPr id="15" name="Nivel de texto 1…"/>
          <p:cNvSpPr txBox="1">
            <a:spLocks noGrp="1"/>
          </p:cNvSpPr>
          <p:nvPr>
            <p:ph type="body" sz="quarter" idx="1"/>
          </p:nvPr>
        </p:nvSpPr>
        <p:spPr>
          <a:xfrm>
            <a:off x="3200400" y="5257800"/>
            <a:ext cx="5458968" cy="621792"/>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 name="Número de diapositiva"/>
          <p:cNvSpPr txBox="1">
            <a:spLocks noGrp="1"/>
          </p:cNvSpPr>
          <p:nvPr>
            <p:ph type="sldNum" sz="quarter" idx="2"/>
          </p:nvPr>
        </p:nvSpPr>
        <p:spPr>
          <a:xfrm>
            <a:off x="8681679" y="6410644"/>
            <a:ext cx="260618"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4 objetos">
    <p:spTree>
      <p:nvGrpSpPr>
        <p:cNvPr id="1" name=""/>
        <p:cNvGrpSpPr/>
        <p:nvPr/>
      </p:nvGrpSpPr>
      <p:grpSpPr>
        <a:xfrm>
          <a:off x="0" y="0"/>
          <a:ext cx="0" cy="0"/>
          <a:chOff x="0" y="0"/>
          <a:chExt cx="0" cy="0"/>
        </a:xfrm>
      </p:grpSpPr>
      <p:sp>
        <p:nvSpPr>
          <p:cNvPr id="114" name="Texto del título"/>
          <p:cNvSpPr txBox="1">
            <a:spLocks noGrp="1"/>
          </p:cNvSpPr>
          <p:nvPr>
            <p:ph type="title"/>
          </p:nvPr>
        </p:nvSpPr>
        <p:spPr>
          <a:prstGeom prst="rect">
            <a:avLst/>
          </a:prstGeom>
        </p:spPr>
        <p:txBody>
          <a:bodyPr/>
          <a:lstStyle/>
          <a:p>
            <a:r>
              <a:t>Texto del título</a:t>
            </a:r>
          </a:p>
        </p:txBody>
      </p:sp>
      <p:sp>
        <p:nvSpPr>
          <p:cNvPr id="115" name="Nivel de texto 1…"/>
          <p:cNvSpPr txBox="1">
            <a:spLocks noGrp="1"/>
          </p:cNvSpPr>
          <p:nvPr>
            <p:ph type="body" sz="quarter" idx="1"/>
          </p:nvPr>
        </p:nvSpPr>
        <p:spPr>
          <a:xfrm>
            <a:off x="4282440" y="2214559"/>
            <a:ext cx="3566160" cy="192024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123"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131" name="Rectángulo"/>
          <p:cNvSpPr/>
          <p:nvPr/>
        </p:nvSpPr>
        <p:spPr>
          <a:xfrm>
            <a:off x="8148918" y="268288"/>
            <a:ext cx="718077"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39" name="Rectángulo"/>
          <p:cNvSpPr/>
          <p:nvPr/>
        </p:nvSpPr>
        <p:spPr>
          <a:xfrm>
            <a:off x="8148918" y="268288"/>
            <a:ext cx="718077"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0" name="Texto del título"/>
          <p:cNvSpPr txBox="1">
            <a:spLocks noGrp="1"/>
          </p:cNvSpPr>
          <p:nvPr>
            <p:ph type="title"/>
          </p:nvPr>
        </p:nvSpPr>
        <p:spPr>
          <a:xfrm>
            <a:off x="457198" y="995081"/>
            <a:ext cx="3566163" cy="1035429"/>
          </a:xfrm>
          <a:prstGeom prst="rect">
            <a:avLst/>
          </a:prstGeom>
        </p:spPr>
        <p:txBody>
          <a:bodyPr/>
          <a:lstStyle>
            <a:lvl1pPr>
              <a:defRPr sz="2800"/>
            </a:lvl1pPr>
          </a:lstStyle>
          <a:p>
            <a:r>
              <a:t>Texto del título</a:t>
            </a:r>
          </a:p>
        </p:txBody>
      </p:sp>
      <p:sp>
        <p:nvSpPr>
          <p:cNvPr id="141" name="Nivel de texto 1…"/>
          <p:cNvSpPr txBox="1">
            <a:spLocks noGrp="1"/>
          </p:cNvSpPr>
          <p:nvPr>
            <p:ph type="body" sz="half" idx="1"/>
          </p:nvPr>
        </p:nvSpPr>
        <p:spPr>
          <a:xfrm>
            <a:off x="4762051" y="990600"/>
            <a:ext cx="3566164" cy="513556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42" name="Rectángulo"/>
          <p:cNvSpPr>
            <a:spLocks noGrp="1"/>
          </p:cNvSpPr>
          <p:nvPr>
            <p:ph type="body" sz="half" idx="13"/>
          </p:nvPr>
        </p:nvSpPr>
        <p:spPr>
          <a:xfrm>
            <a:off x="457196" y="2057400"/>
            <a:ext cx="3566166" cy="3657602"/>
          </a:xfrm>
          <a:prstGeom prst="rect">
            <a:avLst/>
          </a:prstGeom>
        </p:spPr>
        <p:txBody>
          <a:bodyPr/>
          <a:lstStyle/>
          <a:p>
            <a:endParaRPr/>
          </a:p>
        </p:txBody>
      </p:sp>
      <p:sp>
        <p:nvSpPr>
          <p:cNvPr id="1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150" name="Rectángulo"/>
          <p:cNvSpPr/>
          <p:nvPr/>
        </p:nvSpPr>
        <p:spPr>
          <a:xfrm>
            <a:off x="4746811" y="268288"/>
            <a:ext cx="4114802"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51" name="Texto del título"/>
          <p:cNvSpPr txBox="1">
            <a:spLocks noGrp="1"/>
          </p:cNvSpPr>
          <p:nvPr>
            <p:ph type="title"/>
          </p:nvPr>
        </p:nvSpPr>
        <p:spPr>
          <a:xfrm>
            <a:off x="457198" y="995081"/>
            <a:ext cx="3566163" cy="1035429"/>
          </a:xfrm>
          <a:prstGeom prst="rect">
            <a:avLst/>
          </a:prstGeom>
        </p:spPr>
        <p:txBody>
          <a:bodyPr/>
          <a:lstStyle>
            <a:lvl1pPr>
              <a:defRPr sz="2800"/>
            </a:lvl1pPr>
          </a:lstStyle>
          <a:p>
            <a:r>
              <a:t>Texto del título</a:t>
            </a:r>
          </a:p>
        </p:txBody>
      </p:sp>
      <p:sp>
        <p:nvSpPr>
          <p:cNvPr id="152" name="Nivel de texto 1…"/>
          <p:cNvSpPr txBox="1">
            <a:spLocks noGrp="1"/>
          </p:cNvSpPr>
          <p:nvPr>
            <p:ph type="body" sz="half" idx="1"/>
          </p:nvPr>
        </p:nvSpPr>
        <p:spPr>
          <a:xfrm>
            <a:off x="457198" y="2057400"/>
            <a:ext cx="3566163" cy="3657602"/>
          </a:xfrm>
          <a:prstGeom prst="rect">
            <a:avLst/>
          </a:prstGeom>
        </p:spPr>
        <p:txBody>
          <a:bodyPr/>
          <a:lstStyle>
            <a:lvl1pPr marL="0" indent="0">
              <a:spcBef>
                <a:spcPts val="600"/>
              </a:spcBef>
              <a:buClrTx/>
              <a:buSzTx/>
              <a:buNone/>
              <a:defRPr sz="1600"/>
            </a:lvl1pPr>
            <a:lvl2pPr marL="0" indent="0">
              <a:spcBef>
                <a:spcPts val="600"/>
              </a:spcBef>
              <a:buClrTx/>
              <a:buSzTx/>
              <a:buNone/>
              <a:defRPr sz="1600"/>
            </a:lvl2pPr>
            <a:lvl3pPr marL="0" indent="0">
              <a:spcBef>
                <a:spcPts val="600"/>
              </a:spcBef>
              <a:buClrTx/>
              <a:buSzTx/>
              <a:buNone/>
              <a:defRPr sz="1600"/>
            </a:lvl3pPr>
            <a:lvl4pPr marL="0" indent="0">
              <a:spcBef>
                <a:spcPts val="600"/>
              </a:spcBef>
              <a:buClrTx/>
              <a:buSzTx/>
              <a:buNone/>
              <a:defRPr sz="1600"/>
            </a:lvl4pPr>
            <a:lvl5pPr marL="0" indent="0">
              <a:spcBef>
                <a:spcPts val="60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53" name="Imagen"/>
          <p:cNvSpPr>
            <a:spLocks noGrp="1"/>
          </p:cNvSpPr>
          <p:nvPr>
            <p:ph type="pic" sz="half" idx="13"/>
          </p:nvPr>
        </p:nvSpPr>
        <p:spPr>
          <a:xfrm>
            <a:off x="4760257" y="990600"/>
            <a:ext cx="4096516" cy="5611813"/>
          </a:xfrm>
          <a:prstGeom prst="rect">
            <a:avLst/>
          </a:prstGeom>
        </p:spPr>
        <p:txBody>
          <a:bodyPr lIns="91439" tIns="45719" rIns="91439" bIns="45719">
            <a:noAutofit/>
          </a:bodyPr>
          <a:lstStyle/>
          <a:p>
            <a:endParaRPr/>
          </a:p>
        </p:txBody>
      </p:sp>
      <p:sp>
        <p:nvSpPr>
          <p:cNvPr id="1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magen encima del título">
    <p:spTree>
      <p:nvGrpSpPr>
        <p:cNvPr id="1" name=""/>
        <p:cNvGrpSpPr/>
        <p:nvPr/>
      </p:nvGrpSpPr>
      <p:grpSpPr>
        <a:xfrm>
          <a:off x="0" y="0"/>
          <a:ext cx="0" cy="0"/>
          <a:chOff x="0" y="0"/>
          <a:chExt cx="0" cy="0"/>
        </a:xfrm>
      </p:grpSpPr>
      <p:sp>
        <p:nvSpPr>
          <p:cNvPr id="161" name="Rectángulo"/>
          <p:cNvSpPr/>
          <p:nvPr/>
        </p:nvSpPr>
        <p:spPr>
          <a:xfrm>
            <a:off x="7216775" y="268288"/>
            <a:ext cx="1639455"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62"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63" name="Imagen"/>
          <p:cNvSpPr>
            <a:spLocks noGrp="1"/>
          </p:cNvSpPr>
          <p:nvPr>
            <p:ph type="pic" sz="half" idx="13"/>
          </p:nvPr>
        </p:nvSpPr>
        <p:spPr>
          <a:xfrm>
            <a:off x="269874" y="268288"/>
            <a:ext cx="6858001" cy="3639312"/>
          </a:xfrm>
          <a:prstGeom prst="rect">
            <a:avLst/>
          </a:prstGeom>
        </p:spPr>
        <p:txBody>
          <a:bodyPr lIns="91439" tIns="45719" rIns="91439" bIns="45719">
            <a:noAutofit/>
          </a:bodyPr>
          <a:lstStyle/>
          <a:p>
            <a:endParaRPr/>
          </a:p>
        </p:txBody>
      </p:sp>
      <p:sp>
        <p:nvSpPr>
          <p:cNvPr id="164" name="Nivel de texto 1…"/>
          <p:cNvSpPr txBox="1">
            <a:spLocks noGrp="1"/>
          </p:cNvSpPr>
          <p:nvPr>
            <p:ph type="body" sz="quarter" idx="1"/>
          </p:nvPr>
        </p:nvSpPr>
        <p:spPr>
          <a:xfrm>
            <a:off x="458787" y="4840940"/>
            <a:ext cx="6475415" cy="1304275"/>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 imágenes con título">
    <p:spTree>
      <p:nvGrpSpPr>
        <p:cNvPr id="1" name=""/>
        <p:cNvGrpSpPr/>
        <p:nvPr/>
      </p:nvGrpSpPr>
      <p:grpSpPr>
        <a:xfrm>
          <a:off x="0" y="0"/>
          <a:ext cx="0" cy="0"/>
          <a:chOff x="0" y="0"/>
          <a:chExt cx="0" cy="0"/>
        </a:xfrm>
      </p:grpSpPr>
      <p:sp>
        <p:nvSpPr>
          <p:cNvPr id="172" name="Rectángulo"/>
          <p:cNvSpPr/>
          <p:nvPr/>
        </p:nvSpPr>
        <p:spPr>
          <a:xfrm>
            <a:off x="8135470" y="268288"/>
            <a:ext cx="720765"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73"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74" name="Imagen"/>
          <p:cNvSpPr>
            <a:spLocks noGrp="1"/>
          </p:cNvSpPr>
          <p:nvPr>
            <p:ph type="pic" sz="quarter" idx="13"/>
          </p:nvPr>
        </p:nvSpPr>
        <p:spPr>
          <a:xfrm>
            <a:off x="269874" y="268288"/>
            <a:ext cx="3006726" cy="3639312"/>
          </a:xfrm>
          <a:prstGeom prst="rect">
            <a:avLst/>
          </a:prstGeom>
        </p:spPr>
        <p:txBody>
          <a:bodyPr lIns="91439" tIns="45719" rIns="91439" bIns="45719">
            <a:noAutofit/>
          </a:bodyPr>
          <a:lstStyle/>
          <a:p>
            <a:endParaRPr/>
          </a:p>
        </p:txBody>
      </p:sp>
      <p:sp>
        <p:nvSpPr>
          <p:cNvPr id="175" name="Nivel de texto 1…"/>
          <p:cNvSpPr txBox="1">
            <a:spLocks noGrp="1"/>
          </p:cNvSpPr>
          <p:nvPr>
            <p:ph type="body" sz="quarter" idx="1"/>
          </p:nvPr>
        </p:nvSpPr>
        <p:spPr>
          <a:xfrm>
            <a:off x="458787" y="4840940"/>
            <a:ext cx="6475415" cy="1304275"/>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76" name="Imagen"/>
          <p:cNvSpPr>
            <a:spLocks noGrp="1"/>
          </p:cNvSpPr>
          <p:nvPr>
            <p:ph type="pic" sz="quarter" idx="14"/>
          </p:nvPr>
        </p:nvSpPr>
        <p:spPr>
          <a:xfrm>
            <a:off x="3352800" y="268288"/>
            <a:ext cx="4701989" cy="1775668"/>
          </a:xfrm>
          <a:prstGeom prst="rect">
            <a:avLst/>
          </a:prstGeom>
        </p:spPr>
        <p:txBody>
          <a:bodyPr lIns="91439" tIns="45719" rIns="91439" bIns="45719">
            <a:noAutofit/>
          </a:bodyPr>
          <a:lstStyle/>
          <a:p>
            <a:endParaRPr/>
          </a:p>
        </p:txBody>
      </p:sp>
      <p:sp>
        <p:nvSpPr>
          <p:cNvPr id="177" name="Imagen"/>
          <p:cNvSpPr>
            <a:spLocks noGrp="1"/>
          </p:cNvSpPr>
          <p:nvPr>
            <p:ph type="pic" sz="quarter" idx="15"/>
          </p:nvPr>
        </p:nvSpPr>
        <p:spPr>
          <a:xfrm>
            <a:off x="3352800" y="2131934"/>
            <a:ext cx="2304289" cy="1775668"/>
          </a:xfrm>
          <a:prstGeom prst="rect">
            <a:avLst/>
          </a:prstGeom>
        </p:spPr>
        <p:txBody>
          <a:bodyPr lIns="91439" tIns="45719" rIns="91439" bIns="45719">
            <a:noAutofit/>
          </a:bodyPr>
          <a:lstStyle/>
          <a:p>
            <a:endParaRPr/>
          </a:p>
        </p:txBody>
      </p:sp>
      <p:sp>
        <p:nvSpPr>
          <p:cNvPr id="178" name="Imagen"/>
          <p:cNvSpPr>
            <a:spLocks noGrp="1"/>
          </p:cNvSpPr>
          <p:nvPr>
            <p:ph type="pic" sz="quarter" idx="16"/>
          </p:nvPr>
        </p:nvSpPr>
        <p:spPr>
          <a:xfrm>
            <a:off x="5750500" y="2131934"/>
            <a:ext cx="2304292" cy="1775668"/>
          </a:xfrm>
          <a:prstGeom prst="rect">
            <a:avLst/>
          </a:prstGeom>
        </p:spPr>
        <p:txBody>
          <a:bodyPr lIns="91439" tIns="45719" rIns="91439" bIns="45719">
            <a:noAutofit/>
          </a:bodyPr>
          <a:lstStyle/>
          <a:p>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ítulo y texto vertical">
    <p:spTree>
      <p:nvGrpSpPr>
        <p:cNvPr id="1" name=""/>
        <p:cNvGrpSpPr/>
        <p:nvPr/>
      </p:nvGrpSpPr>
      <p:grpSpPr>
        <a:xfrm>
          <a:off x="0" y="0"/>
          <a:ext cx="0" cy="0"/>
          <a:chOff x="0" y="0"/>
          <a:chExt cx="0" cy="0"/>
        </a:xfrm>
      </p:grpSpPr>
      <p:sp>
        <p:nvSpPr>
          <p:cNvPr id="186" name="Cuadrado"/>
          <p:cNvSpPr/>
          <p:nvPr/>
        </p:nvSpPr>
        <p:spPr>
          <a:xfrm>
            <a:off x="7212106" y="268286"/>
            <a:ext cx="1645924"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87"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88"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ítulo vertical y texto">
    <p:spTree>
      <p:nvGrpSpPr>
        <p:cNvPr id="1" name=""/>
        <p:cNvGrpSpPr/>
        <p:nvPr/>
      </p:nvGrpSpPr>
      <p:grpSpPr>
        <a:xfrm>
          <a:off x="0" y="0"/>
          <a:ext cx="0" cy="0"/>
          <a:chOff x="0" y="0"/>
          <a:chExt cx="0" cy="0"/>
        </a:xfrm>
      </p:grpSpPr>
      <p:sp>
        <p:nvSpPr>
          <p:cNvPr id="196" name="Rectángulo"/>
          <p:cNvSpPr/>
          <p:nvPr/>
        </p:nvSpPr>
        <p:spPr>
          <a:xfrm>
            <a:off x="8148918" y="268288"/>
            <a:ext cx="718077"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97" name="Texto del título"/>
          <p:cNvSpPr txBox="1">
            <a:spLocks noGrp="1"/>
          </p:cNvSpPr>
          <p:nvPr>
            <p:ph type="title"/>
          </p:nvPr>
        </p:nvSpPr>
        <p:spPr>
          <a:xfrm>
            <a:off x="7543799" y="1035424"/>
            <a:ext cx="1322299" cy="5090739"/>
          </a:xfrm>
          <a:prstGeom prst="rect">
            <a:avLst/>
          </a:prstGeom>
        </p:spPr>
        <p:txBody>
          <a:bodyPr anchor="t"/>
          <a:lstStyle/>
          <a:p>
            <a:r>
              <a:t>Texto del título</a:t>
            </a:r>
          </a:p>
        </p:txBody>
      </p:sp>
      <p:sp>
        <p:nvSpPr>
          <p:cNvPr id="198" name="Nivel de texto 1…"/>
          <p:cNvSpPr txBox="1">
            <a:spLocks noGrp="1"/>
          </p:cNvSpPr>
          <p:nvPr>
            <p:ph type="body" idx="1"/>
          </p:nvPr>
        </p:nvSpPr>
        <p:spPr>
          <a:xfrm>
            <a:off x="457200" y="1035424"/>
            <a:ext cx="6019800" cy="5109789"/>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23" name="Cuadrado"/>
          <p:cNvSpPr/>
          <p:nvPr/>
        </p:nvSpPr>
        <p:spPr>
          <a:xfrm>
            <a:off x="7212106" y="268286"/>
            <a:ext cx="1645924"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24"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25"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apositiva de título con imagen">
    <p:spTree>
      <p:nvGrpSpPr>
        <p:cNvPr id="1" name=""/>
        <p:cNvGrpSpPr/>
        <p:nvPr/>
      </p:nvGrpSpPr>
      <p:grpSpPr>
        <a:xfrm>
          <a:off x="0" y="0"/>
          <a:ext cx="0" cy="0"/>
          <a:chOff x="0" y="0"/>
          <a:chExt cx="0" cy="0"/>
        </a:xfrm>
      </p:grpSpPr>
      <p:sp>
        <p:nvSpPr>
          <p:cNvPr id="33" name="Rectángulo"/>
          <p:cNvSpPr/>
          <p:nvPr/>
        </p:nvSpPr>
        <p:spPr>
          <a:xfrm>
            <a:off x="3186951" y="268286"/>
            <a:ext cx="5669285" cy="25603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4" name="Texto del título"/>
          <p:cNvSpPr txBox="1">
            <a:spLocks noGrp="1"/>
          </p:cNvSpPr>
          <p:nvPr>
            <p:ph type="title"/>
          </p:nvPr>
        </p:nvSpPr>
        <p:spPr>
          <a:xfrm>
            <a:off x="3200399" y="4171950"/>
            <a:ext cx="5457920" cy="1085850"/>
          </a:xfrm>
          <a:prstGeom prst="rect">
            <a:avLst/>
          </a:prstGeom>
        </p:spPr>
        <p:txBody>
          <a:bodyPr/>
          <a:lstStyle>
            <a:lvl1pPr>
              <a:defRPr sz="4600"/>
            </a:lvl1pPr>
          </a:lstStyle>
          <a:p>
            <a:r>
              <a:t>Texto del título</a:t>
            </a:r>
          </a:p>
        </p:txBody>
      </p:sp>
      <p:sp>
        <p:nvSpPr>
          <p:cNvPr id="35" name="Nivel de texto 1…"/>
          <p:cNvSpPr txBox="1">
            <a:spLocks noGrp="1"/>
          </p:cNvSpPr>
          <p:nvPr>
            <p:ph type="body" sz="quarter" idx="1"/>
          </p:nvPr>
        </p:nvSpPr>
        <p:spPr>
          <a:xfrm>
            <a:off x="3200400" y="5257798"/>
            <a:ext cx="5457920" cy="618569"/>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36" name="Imagen"/>
          <p:cNvSpPr>
            <a:spLocks noGrp="1"/>
          </p:cNvSpPr>
          <p:nvPr>
            <p:ph type="pic" sz="quarter" idx="13"/>
          </p:nvPr>
        </p:nvSpPr>
        <p:spPr>
          <a:xfrm>
            <a:off x="3200400" y="2877671"/>
            <a:ext cx="5646867" cy="1280164"/>
          </a:xfrm>
          <a:prstGeom prst="rect">
            <a:avLst/>
          </a:prstGeom>
        </p:spPr>
        <p:txBody>
          <a:bodyPr lIns="91439" tIns="45719" rIns="91439" bIns="45719">
            <a:noAutofit/>
          </a:bodyPr>
          <a:lstStyle/>
          <a:p>
            <a:endParaRPr/>
          </a:p>
        </p:txBody>
      </p:sp>
      <p:sp>
        <p:nvSpPr>
          <p:cNvPr id="37" name="Rectángulo"/>
          <p:cNvSpPr/>
          <p:nvPr/>
        </p:nvSpPr>
        <p:spPr>
          <a:xfrm>
            <a:off x="268940" y="268284"/>
            <a:ext cx="182884" cy="388686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8" name="Número de diapositiva"/>
          <p:cNvSpPr txBox="1">
            <a:spLocks noGrp="1"/>
          </p:cNvSpPr>
          <p:nvPr>
            <p:ph type="sldNum" sz="quarter" idx="2"/>
          </p:nvPr>
        </p:nvSpPr>
        <p:spPr>
          <a:xfrm>
            <a:off x="8690643" y="6410644"/>
            <a:ext cx="260617"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objetos e imagen">
    <p:spTree>
      <p:nvGrpSpPr>
        <p:cNvPr id="1" name=""/>
        <p:cNvGrpSpPr/>
        <p:nvPr/>
      </p:nvGrpSpPr>
      <p:grpSpPr>
        <a:xfrm>
          <a:off x="0" y="0"/>
          <a:ext cx="0" cy="0"/>
          <a:chOff x="0" y="0"/>
          <a:chExt cx="0" cy="0"/>
        </a:xfrm>
      </p:grpSpPr>
      <p:sp>
        <p:nvSpPr>
          <p:cNvPr id="45" name="Cuadrado"/>
          <p:cNvSpPr/>
          <p:nvPr/>
        </p:nvSpPr>
        <p:spPr>
          <a:xfrm>
            <a:off x="269874"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46" name="Texto del título"/>
          <p:cNvSpPr txBox="1">
            <a:spLocks noGrp="1"/>
          </p:cNvSpPr>
          <p:nvPr>
            <p:ph type="title"/>
          </p:nvPr>
        </p:nvSpPr>
        <p:spPr>
          <a:xfrm>
            <a:off x="2178423" y="914400"/>
            <a:ext cx="6508378" cy="1143000"/>
          </a:xfrm>
          <a:prstGeom prst="rect">
            <a:avLst/>
          </a:prstGeom>
        </p:spPr>
        <p:txBody>
          <a:bodyPr/>
          <a:lstStyle/>
          <a:p>
            <a:r>
              <a:t>Texto del título</a:t>
            </a:r>
          </a:p>
        </p:txBody>
      </p:sp>
      <p:sp>
        <p:nvSpPr>
          <p:cNvPr id="47" name="Nivel de texto 1…"/>
          <p:cNvSpPr txBox="1">
            <a:spLocks noGrp="1"/>
          </p:cNvSpPr>
          <p:nvPr>
            <p:ph type="body" idx="1"/>
          </p:nvPr>
        </p:nvSpPr>
        <p:spPr>
          <a:xfrm>
            <a:off x="2178423" y="2209800"/>
            <a:ext cx="6508378"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48" name="Imagen"/>
          <p:cNvSpPr>
            <a:spLocks noGrp="1"/>
          </p:cNvSpPr>
          <p:nvPr>
            <p:ph type="pic" sz="quarter" idx="13"/>
          </p:nvPr>
        </p:nvSpPr>
        <p:spPr>
          <a:xfrm>
            <a:off x="269875" y="1976715"/>
            <a:ext cx="1645923" cy="4625795"/>
          </a:xfrm>
          <a:prstGeom prst="rect">
            <a:avLst/>
          </a:prstGeom>
        </p:spPr>
        <p:txBody>
          <a:bodyPr lIns="91439" tIns="45719" rIns="91439" bIns="45719">
            <a:noAutofit/>
          </a:bodyPr>
          <a:lstStyle/>
          <a:p>
            <a:endParaRPr/>
          </a:p>
        </p:txBody>
      </p:sp>
      <p:sp>
        <p:nvSpPr>
          <p:cNvPr id="49" name="Número de diapositiva"/>
          <p:cNvSpPr txBox="1">
            <a:spLocks noGrp="1"/>
          </p:cNvSpPr>
          <p:nvPr>
            <p:ph type="sldNum" sz="quarter" idx="2"/>
          </p:nvPr>
        </p:nvSpPr>
        <p:spPr>
          <a:xfrm>
            <a:off x="421104" y="326410"/>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ción con imagen">
    <p:spTree>
      <p:nvGrpSpPr>
        <p:cNvPr id="1" name=""/>
        <p:cNvGrpSpPr/>
        <p:nvPr/>
      </p:nvGrpSpPr>
      <p:grpSpPr>
        <a:xfrm>
          <a:off x="0" y="0"/>
          <a:ext cx="0" cy="0"/>
          <a:chOff x="0" y="0"/>
          <a:chExt cx="0" cy="0"/>
        </a:xfrm>
      </p:grpSpPr>
      <p:sp>
        <p:nvSpPr>
          <p:cNvPr id="66" name="Rectángulo"/>
          <p:cNvSpPr/>
          <p:nvPr/>
        </p:nvSpPr>
        <p:spPr>
          <a:xfrm>
            <a:off x="269875" y="4773705"/>
            <a:ext cx="2971800" cy="184458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67" name="Texto del título"/>
          <p:cNvSpPr txBox="1">
            <a:spLocks noGrp="1"/>
          </p:cNvSpPr>
          <p:nvPr>
            <p:ph type="title"/>
          </p:nvPr>
        </p:nvSpPr>
        <p:spPr>
          <a:xfrm>
            <a:off x="3720353" y="3429001"/>
            <a:ext cx="4966447" cy="1398498"/>
          </a:xfrm>
          <a:prstGeom prst="rect">
            <a:avLst/>
          </a:prstGeom>
        </p:spPr>
        <p:txBody>
          <a:bodyPr/>
          <a:lstStyle>
            <a:lvl1pPr algn="r">
              <a:defRPr sz="4600"/>
            </a:lvl1pPr>
          </a:lstStyle>
          <a:p>
            <a:r>
              <a:t>Texto del título</a:t>
            </a:r>
          </a:p>
        </p:txBody>
      </p:sp>
      <p:sp>
        <p:nvSpPr>
          <p:cNvPr id="68" name="Nivel de texto 1…"/>
          <p:cNvSpPr txBox="1">
            <a:spLocks noGrp="1"/>
          </p:cNvSpPr>
          <p:nvPr>
            <p:ph type="body" sz="quarter" idx="1"/>
          </p:nvPr>
        </p:nvSpPr>
        <p:spPr>
          <a:xfrm>
            <a:off x="3720353" y="4824414"/>
            <a:ext cx="4966447" cy="1320804"/>
          </a:xfrm>
          <a:prstGeom prst="rect">
            <a:avLst/>
          </a:prstGeom>
        </p:spPr>
        <p:txBody>
          <a:bodyPr/>
          <a:lstStyle>
            <a:lvl1pPr marL="0" indent="0" algn="r">
              <a:spcBef>
                <a:spcPts val="0"/>
              </a:spcBef>
              <a:buClrTx/>
              <a:buSzTx/>
              <a:buNone/>
              <a:defRPr sz="1600"/>
            </a:lvl1pPr>
            <a:lvl2pPr marL="0" indent="0" algn="r">
              <a:spcBef>
                <a:spcPts val="0"/>
              </a:spcBef>
              <a:buClrTx/>
              <a:buSzTx/>
              <a:buNone/>
              <a:defRPr sz="1600"/>
            </a:lvl2pPr>
            <a:lvl3pPr marL="0" indent="0" algn="r">
              <a:spcBef>
                <a:spcPts val="0"/>
              </a:spcBef>
              <a:buClrTx/>
              <a:buSzTx/>
              <a:buNone/>
              <a:defRPr sz="1600"/>
            </a:lvl3pPr>
            <a:lvl4pPr marL="0" indent="0" algn="r">
              <a:spcBef>
                <a:spcPts val="0"/>
              </a:spcBef>
              <a:buClrTx/>
              <a:buSzTx/>
              <a:buNone/>
              <a:defRPr sz="1600"/>
            </a:lvl4pPr>
            <a:lvl5pPr marL="0" indent="0" algn="r">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69" name="Imagen"/>
          <p:cNvSpPr>
            <a:spLocks noGrp="1"/>
          </p:cNvSpPr>
          <p:nvPr>
            <p:ph type="pic" sz="half" idx="13"/>
          </p:nvPr>
        </p:nvSpPr>
        <p:spPr>
          <a:xfrm>
            <a:off x="269874" y="268288"/>
            <a:ext cx="2971801" cy="4438652"/>
          </a:xfrm>
          <a:prstGeom prst="rect">
            <a:avLst/>
          </a:prstGeom>
        </p:spPr>
        <p:txBody>
          <a:bodyPr lIns="91439" tIns="45719" rIns="91439" bIns="45719">
            <a:noAutofit/>
          </a:bodyPr>
          <a:lstStyle/>
          <a:p>
            <a:endParaRPr/>
          </a:p>
        </p:txBody>
      </p:sp>
      <p:sp>
        <p:nvSpPr>
          <p:cNvPr id="70" name="Número de diapositiva"/>
          <p:cNvSpPr txBox="1">
            <a:spLocks noGrp="1"/>
          </p:cNvSpPr>
          <p:nvPr>
            <p:ph type="sldNum" sz="quarter" idx="2"/>
          </p:nvPr>
        </p:nvSpPr>
        <p:spPr>
          <a:xfrm>
            <a:off x="440622" y="6070359"/>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77" name="Texto del título"/>
          <p:cNvSpPr txBox="1">
            <a:spLocks noGrp="1"/>
          </p:cNvSpPr>
          <p:nvPr>
            <p:ph type="title"/>
          </p:nvPr>
        </p:nvSpPr>
        <p:spPr>
          <a:prstGeom prst="rect">
            <a:avLst/>
          </a:prstGeom>
        </p:spPr>
        <p:txBody>
          <a:bodyPr/>
          <a:lstStyle/>
          <a:p>
            <a:r>
              <a:t>Texto del título</a:t>
            </a:r>
          </a:p>
        </p:txBody>
      </p:sp>
      <p:sp>
        <p:nvSpPr>
          <p:cNvPr id="78" name="Nivel de texto 1…"/>
          <p:cNvSpPr txBox="1">
            <a:spLocks noGrp="1"/>
          </p:cNvSpPr>
          <p:nvPr>
            <p:ph type="body" sz="half" idx="1"/>
          </p:nvPr>
        </p:nvSpPr>
        <p:spPr>
          <a:xfrm>
            <a:off x="457200" y="2214563"/>
            <a:ext cx="3566160" cy="391160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86" name="Texto del título"/>
          <p:cNvSpPr txBox="1">
            <a:spLocks noGrp="1"/>
          </p:cNvSpPr>
          <p:nvPr>
            <p:ph type="title"/>
          </p:nvPr>
        </p:nvSpPr>
        <p:spPr>
          <a:xfrm>
            <a:off x="457198" y="914400"/>
            <a:ext cx="7388354" cy="1143000"/>
          </a:xfrm>
          <a:prstGeom prst="rect">
            <a:avLst/>
          </a:prstGeom>
        </p:spPr>
        <p:txBody>
          <a:bodyPr/>
          <a:lstStyle/>
          <a:p>
            <a:r>
              <a:t>Texto del título</a:t>
            </a:r>
          </a:p>
        </p:txBody>
      </p:sp>
      <p:sp>
        <p:nvSpPr>
          <p:cNvPr id="87" name="Nivel de texto 1…"/>
          <p:cNvSpPr txBox="1">
            <a:spLocks noGrp="1"/>
          </p:cNvSpPr>
          <p:nvPr>
            <p:ph type="body" sz="quarter" idx="1"/>
          </p:nvPr>
        </p:nvSpPr>
        <p:spPr>
          <a:xfrm>
            <a:off x="457200" y="2054131"/>
            <a:ext cx="3566160" cy="639763"/>
          </a:xfrm>
          <a:prstGeom prst="rect">
            <a:avLst/>
          </a:prstGeom>
        </p:spPr>
        <p:txBody>
          <a:bodyPr anchor="b"/>
          <a:lstStyle>
            <a:lvl1pPr marL="0" indent="0" algn="ctr">
              <a:spcBef>
                <a:spcPts val="0"/>
              </a:spcBef>
              <a:buClrTx/>
              <a:buSzTx/>
              <a:buNone/>
              <a:defRPr sz="2000" b="1">
                <a:solidFill>
                  <a:schemeClr val="accent1"/>
                </a:solidFill>
              </a:defRPr>
            </a:lvl1pPr>
            <a:lvl2pPr marL="0" indent="0" algn="ctr">
              <a:spcBef>
                <a:spcPts val="0"/>
              </a:spcBef>
              <a:buClrTx/>
              <a:buSzTx/>
              <a:buNone/>
              <a:defRPr sz="2000" b="1">
                <a:solidFill>
                  <a:schemeClr val="accent1"/>
                </a:solidFill>
              </a:defRPr>
            </a:lvl2pPr>
            <a:lvl3pPr marL="0" indent="0" algn="ctr">
              <a:spcBef>
                <a:spcPts val="0"/>
              </a:spcBef>
              <a:buClrTx/>
              <a:buSzTx/>
              <a:buNone/>
              <a:defRPr sz="2000" b="1">
                <a:solidFill>
                  <a:schemeClr val="accent1"/>
                </a:solidFill>
              </a:defRPr>
            </a:lvl3pPr>
            <a:lvl4pPr marL="0" indent="0" algn="ctr">
              <a:spcBef>
                <a:spcPts val="0"/>
              </a:spcBef>
              <a:buClrTx/>
              <a:buSzTx/>
              <a:buNone/>
              <a:defRPr sz="2000" b="1">
                <a:solidFill>
                  <a:schemeClr val="accent1"/>
                </a:solidFill>
              </a:defRPr>
            </a:lvl4pPr>
            <a:lvl5pPr marL="0" indent="0" algn="ctr">
              <a:spcBef>
                <a:spcPts val="0"/>
              </a:spcBef>
              <a:buClrTx/>
              <a:buSzTx/>
              <a:buNone/>
              <a:defRPr sz="2000" b="1">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88" name="Rectángulo"/>
          <p:cNvSpPr>
            <a:spLocks noGrp="1"/>
          </p:cNvSpPr>
          <p:nvPr>
            <p:ph type="body" sz="quarter" idx="13"/>
          </p:nvPr>
        </p:nvSpPr>
        <p:spPr>
          <a:xfrm>
            <a:off x="4279391" y="2054131"/>
            <a:ext cx="3566160" cy="639766"/>
          </a:xfrm>
          <a:prstGeom prst="rect">
            <a:avLst/>
          </a:prstGeom>
        </p:spPr>
        <p:txBody>
          <a:bodyPr anchor="b"/>
          <a:lstStyle/>
          <a:p>
            <a:endParaRPr/>
          </a:p>
        </p:txBody>
      </p:sp>
      <p:sp>
        <p:nvSpPr>
          <p:cNvPr id="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 objetos, superior e inferior">
    <p:spTree>
      <p:nvGrpSpPr>
        <p:cNvPr id="1" name=""/>
        <p:cNvGrpSpPr/>
        <p:nvPr/>
      </p:nvGrpSpPr>
      <p:grpSpPr>
        <a:xfrm>
          <a:off x="0" y="0"/>
          <a:ext cx="0" cy="0"/>
          <a:chOff x="0" y="0"/>
          <a:chExt cx="0" cy="0"/>
        </a:xfrm>
      </p:grpSpPr>
      <p:sp>
        <p:nvSpPr>
          <p:cNvPr id="96" name="Texto del título"/>
          <p:cNvSpPr txBox="1">
            <a:spLocks noGrp="1"/>
          </p:cNvSpPr>
          <p:nvPr>
            <p:ph type="title"/>
          </p:nvPr>
        </p:nvSpPr>
        <p:spPr>
          <a:prstGeom prst="rect">
            <a:avLst/>
          </a:prstGeom>
        </p:spPr>
        <p:txBody>
          <a:bodyPr/>
          <a:lstStyle/>
          <a:p>
            <a:r>
              <a:t>Texto del título</a:t>
            </a:r>
          </a:p>
        </p:txBody>
      </p:sp>
      <p:sp>
        <p:nvSpPr>
          <p:cNvPr id="97" name="Nivel de texto 1…"/>
          <p:cNvSpPr txBox="1">
            <a:spLocks noGrp="1"/>
          </p:cNvSpPr>
          <p:nvPr>
            <p:ph type="body" sz="half"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objetos">
    <p:spTree>
      <p:nvGrpSpPr>
        <p:cNvPr id="1" name=""/>
        <p:cNvGrpSpPr/>
        <p:nvPr/>
      </p:nvGrpSpPr>
      <p:grpSpPr>
        <a:xfrm>
          <a:off x="0" y="0"/>
          <a:ext cx="0" cy="0"/>
          <a:chOff x="0" y="0"/>
          <a:chExt cx="0" cy="0"/>
        </a:xfrm>
      </p:grpSpPr>
      <p:sp>
        <p:nvSpPr>
          <p:cNvPr id="105" name="Texto del título"/>
          <p:cNvSpPr txBox="1">
            <a:spLocks noGrp="1"/>
          </p:cNvSpPr>
          <p:nvPr>
            <p:ph type="title"/>
          </p:nvPr>
        </p:nvSpPr>
        <p:spPr>
          <a:prstGeom prst="rect">
            <a:avLst/>
          </a:prstGeom>
        </p:spPr>
        <p:txBody>
          <a:bodyPr/>
          <a:lstStyle/>
          <a:p>
            <a:r>
              <a:t>Texto del título</a:t>
            </a:r>
          </a:p>
        </p:txBody>
      </p:sp>
      <p:sp>
        <p:nvSpPr>
          <p:cNvPr id="106" name="Nivel de texto 1…"/>
          <p:cNvSpPr txBox="1">
            <a:spLocks noGrp="1"/>
          </p:cNvSpPr>
          <p:nvPr>
            <p:ph type="body" sz="quarter" idx="1"/>
          </p:nvPr>
        </p:nvSpPr>
        <p:spPr>
          <a:xfrm>
            <a:off x="4282440" y="2214559"/>
            <a:ext cx="3566160" cy="192024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p:cNvSpPr/>
          <p:nvPr/>
        </p:nvSpPr>
        <p:spPr>
          <a:xfrm>
            <a:off x="8148918" y="268286"/>
            <a:ext cx="718077"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 name="Texto del título"/>
          <p:cNvSpPr txBox="1">
            <a:spLocks noGrp="1"/>
          </p:cNvSpPr>
          <p:nvPr>
            <p:ph type="title"/>
          </p:nvPr>
        </p:nvSpPr>
        <p:spPr>
          <a:xfrm>
            <a:off x="457198" y="914400"/>
            <a:ext cx="7391404"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Texto del título</a:t>
            </a:r>
          </a:p>
        </p:txBody>
      </p:sp>
      <p:sp>
        <p:nvSpPr>
          <p:cNvPr id="4" name="Nivel de texto 1…"/>
          <p:cNvSpPr txBox="1">
            <a:spLocks noGrp="1"/>
          </p:cNvSpPr>
          <p:nvPr>
            <p:ph type="body" idx="1"/>
          </p:nvPr>
        </p:nvSpPr>
        <p:spPr>
          <a:xfrm>
            <a:off x="457198" y="2214559"/>
            <a:ext cx="7396165" cy="192024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8345904" y="326410"/>
            <a:ext cx="417098" cy="434337"/>
          </a:xfrm>
          <a:prstGeom prst="rect">
            <a:avLst/>
          </a:prstGeom>
          <a:ln w="12700">
            <a:miter lim="400000"/>
          </a:ln>
        </p:spPr>
        <p:txBody>
          <a:bodyPr wrap="none" lIns="45718" tIns="45718" rIns="45718" bIns="45718" anchor="ctr">
            <a:spAutoFit/>
          </a:bodyPr>
          <a:lstStyle>
            <a:lvl1pPr algn="r">
              <a:defRPr sz="2200" b="1">
                <a:solidFill>
                  <a:srgbClr val="FFFFFF"/>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n-lt"/>
          <a:ea typeface="+mn-ea"/>
          <a:cs typeface="+mn-cs"/>
          <a:sym typeface="Century Gothic"/>
        </a:defRPr>
      </a:lvl9pPr>
    </p:titleStyle>
    <p:bodyStyle>
      <a:lvl1pPr marL="2286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1pPr>
      <a:lvl2pPr marL="4572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2pPr>
      <a:lvl3pPr marL="6858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3pPr>
      <a:lvl4pPr marL="914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4pPr>
      <a:lvl5pPr marL="11430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5pPr>
      <a:lvl6pPr marL="137795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6pPr>
      <a:lvl7pPr marL="1603375"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7pPr>
      <a:lvl8pPr marL="1830388"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8pPr>
      <a:lvl9pPr marL="2057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solidFill>
            <a:srgbClr val="333333"/>
          </a:solidFill>
          <a:uFillTx/>
          <a:latin typeface="+mn-lt"/>
          <a:ea typeface="+mn-ea"/>
          <a:cs typeface="+mn-cs"/>
          <a:sym typeface="Century Gothic"/>
        </a:defRPr>
      </a:lvl9pPr>
    </p:bodyStyle>
    <p:otherStyle>
      <a:lvl1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1pPr>
      <a:lvl2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2pPr>
      <a:lvl3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3pPr>
      <a:lvl4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4pPr>
      <a:lvl5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5pPr>
      <a:lvl6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6pPr>
      <a:lvl7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7pPr>
      <a:lvl8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8pPr>
      <a:lvl9pPr marL="0" marR="0" indent="0" algn="r" defTabSz="914400" rtl="0"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ublicacionesdidacticas.com/hemeroteca/articulo/030016/%20articulo-pdf" TargetMode="External"/><Relationship Id="rId2" Type="http://schemas.openxmlformats.org/officeDocument/2006/relationships/hyperlink" Target="http://www.aprendizajesclave.sep.gob.mx/descargables/APRENDIZAJES_%20CLAVE_PARA_LA_EDUCACION_INTEGRAL.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RMA, ESPACIO Y MEDIDA"/>
          <p:cNvSpPr txBox="1">
            <a:spLocks noGrp="1"/>
          </p:cNvSpPr>
          <p:nvPr>
            <p:ph type="ctrTitle"/>
          </p:nvPr>
        </p:nvSpPr>
        <p:spPr>
          <a:xfrm>
            <a:off x="2220557" y="4013558"/>
            <a:ext cx="5458970" cy="1048688"/>
          </a:xfrm>
          <a:prstGeom prst="rect">
            <a:avLst/>
          </a:prstGeom>
        </p:spPr>
        <p:txBody>
          <a:bodyPr/>
          <a:lstStyle>
            <a:lvl1pPr>
              <a:defRPr sz="2800"/>
            </a:lvl1pPr>
          </a:lstStyle>
          <a:p>
            <a:r>
              <a:rPr dirty="0" err="1"/>
              <a:t>Pensamiento</a:t>
            </a:r>
            <a:r>
              <a:rPr dirty="0"/>
              <a:t> </a:t>
            </a:r>
            <a:r>
              <a:rPr dirty="0" err="1"/>
              <a:t>Cuantitativo</a:t>
            </a:r>
            <a:r>
              <a:rPr dirty="0"/>
              <a:t> </a:t>
            </a:r>
          </a:p>
        </p:txBody>
      </p:sp>
      <p:pic>
        <p:nvPicPr>
          <p:cNvPr id="210" name="image1.tif" descr="image1.tif"/>
          <p:cNvPicPr>
            <a:picLocks noChangeAspect="1"/>
          </p:cNvPicPr>
          <p:nvPr/>
        </p:nvPicPr>
        <p:blipFill>
          <a:blip r:embed="rId2"/>
          <a:srcRect l="20852" r="16070"/>
          <a:stretch>
            <a:fillRect/>
          </a:stretch>
        </p:blipFill>
        <p:spPr>
          <a:xfrm>
            <a:off x="538387" y="869762"/>
            <a:ext cx="2512492" cy="287159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UNIDAD 1 FORMA Y  ESPACIO"/>
          <p:cNvSpPr txBox="1">
            <a:spLocks noGrp="1"/>
          </p:cNvSpPr>
          <p:nvPr>
            <p:ph type="title"/>
          </p:nvPr>
        </p:nvSpPr>
        <p:spPr>
          <a:xfrm>
            <a:off x="395536" y="1048226"/>
            <a:ext cx="6508378" cy="535225"/>
          </a:xfrm>
          <a:prstGeom prst="rect">
            <a:avLst/>
          </a:prstGeom>
        </p:spPr>
        <p:txBody>
          <a:bodyPr>
            <a:noAutofit/>
          </a:bodyPr>
          <a:lstStyle/>
          <a:p>
            <a:pPr algn="ctr" defTabSz="402336">
              <a:defRPr sz="880"/>
            </a:pPr>
            <a:r>
              <a:rPr sz="2000"/>
              <a:t/>
            </a:r>
            <a:br>
              <a:rPr sz="2000"/>
            </a:br>
            <a:r>
              <a:rPr sz="2000"/>
              <a:t> </a:t>
            </a:r>
            <a:r>
              <a:rPr sz="2000" b="1"/>
              <a:t> Unidad de aprendizaje I</a:t>
            </a:r>
            <a:br>
              <a:rPr sz="2000" b="1"/>
            </a:br>
            <a:r>
              <a:rPr sz="2000"/>
              <a:t>El pensamiento cuantitativo, su enseñanza y aprendizaje en el plan y programas de estudio de educación preescolar</a:t>
            </a:r>
          </a:p>
        </p:txBody>
      </p:sp>
      <p:sp>
        <p:nvSpPr>
          <p:cNvPr id="238" name="1.1. Cuerpos y figuras geométricas: triángulos,…"/>
          <p:cNvSpPr txBox="1">
            <a:spLocks noGrp="1"/>
          </p:cNvSpPr>
          <p:nvPr>
            <p:ph type="body" idx="1"/>
          </p:nvPr>
        </p:nvSpPr>
        <p:spPr>
          <a:xfrm>
            <a:off x="1049830" y="1837335"/>
            <a:ext cx="6508378" cy="4302702"/>
          </a:xfrm>
          <a:prstGeom prst="rect">
            <a:avLst/>
          </a:prstGeom>
        </p:spPr>
        <p:txBody>
          <a:bodyPr/>
          <a:lstStyle/>
          <a:p>
            <a:pPr>
              <a:lnSpc>
                <a:spcPct val="80000"/>
              </a:lnSpc>
              <a:buFont typeface="Wingdings" pitchFamily="2" charset="2"/>
              <a:buChar char="Ø"/>
              <a:defRPr sz="1500"/>
            </a:pPr>
            <a:r>
              <a:rPr dirty="0"/>
              <a:t> </a:t>
            </a:r>
            <a:r>
              <a:rPr dirty="0" err="1"/>
              <a:t>Perfil</a:t>
            </a:r>
            <a:r>
              <a:rPr dirty="0"/>
              <a:t> de </a:t>
            </a:r>
            <a:r>
              <a:rPr dirty="0" err="1"/>
              <a:t>egreso</a:t>
            </a:r>
            <a:r>
              <a:rPr dirty="0"/>
              <a:t> (el </a:t>
            </a:r>
            <a:r>
              <a:rPr dirty="0" err="1"/>
              <a:t>establecido</a:t>
            </a:r>
            <a:r>
              <a:rPr dirty="0"/>
              <a:t> </a:t>
            </a:r>
            <a:r>
              <a:rPr dirty="0" err="1"/>
              <a:t>en</a:t>
            </a:r>
            <a:r>
              <a:rPr dirty="0"/>
              <a:t> el plan de </a:t>
            </a:r>
            <a:r>
              <a:rPr dirty="0" err="1"/>
              <a:t>estudios</a:t>
            </a:r>
            <a:r>
              <a:rPr dirty="0"/>
              <a:t> de la </a:t>
            </a:r>
            <a:r>
              <a:rPr dirty="0" err="1"/>
              <a:t>educación</a:t>
            </a:r>
            <a:r>
              <a:rPr dirty="0"/>
              <a:t> </a:t>
            </a:r>
            <a:r>
              <a:rPr dirty="0" err="1"/>
              <a:t>básica</a:t>
            </a:r>
            <a:r>
              <a:rPr dirty="0"/>
              <a:t>)</a:t>
            </a:r>
          </a:p>
          <a:p>
            <a:pPr>
              <a:lnSpc>
                <a:spcPct val="80000"/>
              </a:lnSpc>
              <a:buFont typeface="Wingdings" pitchFamily="2" charset="2"/>
              <a:buChar char="Ø"/>
              <a:defRPr sz="1500"/>
            </a:pPr>
            <a:r>
              <a:rPr dirty="0" err="1"/>
              <a:t>Propósitos</a:t>
            </a:r>
            <a:endParaRPr dirty="0"/>
          </a:p>
          <a:p>
            <a:pPr lvl="1">
              <a:lnSpc>
                <a:spcPct val="80000"/>
              </a:lnSpc>
              <a:buSzTx/>
              <a:buFont typeface="Wingdings" pitchFamily="2" charset="2"/>
              <a:buChar char="Ø"/>
              <a:defRPr sz="1500"/>
            </a:pPr>
            <a:r>
              <a:rPr dirty="0"/>
              <a:t>           </a:t>
            </a:r>
            <a:r>
              <a:rPr dirty="0" err="1"/>
              <a:t>Generales</a:t>
            </a:r>
            <a:endParaRPr dirty="0"/>
          </a:p>
          <a:p>
            <a:pPr lvl="1">
              <a:lnSpc>
                <a:spcPct val="80000"/>
              </a:lnSpc>
              <a:buSzTx/>
              <a:buFont typeface="Wingdings" pitchFamily="2" charset="2"/>
              <a:buChar char="Ø"/>
              <a:defRPr sz="1500"/>
            </a:pPr>
            <a:r>
              <a:rPr dirty="0"/>
              <a:t>           Para </a:t>
            </a:r>
            <a:r>
              <a:rPr dirty="0" err="1"/>
              <a:t>educación</a:t>
            </a:r>
            <a:r>
              <a:rPr dirty="0"/>
              <a:t> </a:t>
            </a:r>
            <a:r>
              <a:rPr dirty="0" err="1"/>
              <a:t>preescolar</a:t>
            </a:r>
            <a:endParaRPr dirty="0"/>
          </a:p>
          <a:p>
            <a:pPr>
              <a:lnSpc>
                <a:spcPct val="80000"/>
              </a:lnSpc>
              <a:buFont typeface="Wingdings" pitchFamily="2" charset="2"/>
              <a:buChar char="Ø"/>
              <a:defRPr sz="1500"/>
            </a:pPr>
            <a:r>
              <a:rPr dirty="0" err="1"/>
              <a:t>Enfoque</a:t>
            </a:r>
            <a:endParaRPr dirty="0"/>
          </a:p>
          <a:p>
            <a:pPr>
              <a:lnSpc>
                <a:spcPct val="80000"/>
              </a:lnSpc>
              <a:buFont typeface="Wingdings" pitchFamily="2" charset="2"/>
              <a:buChar char="Ø"/>
              <a:defRPr sz="1500"/>
            </a:pPr>
            <a:r>
              <a:rPr dirty="0" err="1"/>
              <a:t>Descripción</a:t>
            </a:r>
            <a:r>
              <a:rPr dirty="0"/>
              <a:t> de los </a:t>
            </a:r>
            <a:r>
              <a:rPr dirty="0" err="1"/>
              <a:t>organizadores</a:t>
            </a:r>
            <a:r>
              <a:rPr dirty="0"/>
              <a:t> </a:t>
            </a:r>
            <a:r>
              <a:rPr dirty="0" err="1"/>
              <a:t>curriculares</a:t>
            </a:r>
            <a:r>
              <a:rPr dirty="0"/>
              <a:t> (</a:t>
            </a:r>
            <a:r>
              <a:rPr dirty="0" err="1"/>
              <a:t>estructura</a:t>
            </a:r>
            <a:r>
              <a:rPr dirty="0"/>
              <a:t> curricular, </a:t>
            </a:r>
            <a:r>
              <a:rPr dirty="0" err="1"/>
              <a:t>ejes</a:t>
            </a:r>
            <a:r>
              <a:rPr dirty="0"/>
              <a:t> </a:t>
            </a:r>
            <a:r>
              <a:rPr dirty="0" err="1"/>
              <a:t>temáticos</a:t>
            </a:r>
            <a:r>
              <a:rPr dirty="0"/>
              <a:t> y </a:t>
            </a:r>
            <a:r>
              <a:rPr dirty="0" err="1"/>
              <a:t>temas</a:t>
            </a:r>
            <a:r>
              <a:rPr dirty="0"/>
              <a:t>)</a:t>
            </a:r>
          </a:p>
          <a:p>
            <a:pPr>
              <a:lnSpc>
                <a:spcPct val="80000"/>
              </a:lnSpc>
              <a:buFont typeface="Wingdings" pitchFamily="2" charset="2"/>
              <a:buChar char="Ø"/>
              <a:defRPr sz="1500"/>
            </a:pPr>
            <a:r>
              <a:rPr dirty="0" err="1"/>
              <a:t>Aprendizajes</a:t>
            </a:r>
            <a:r>
              <a:rPr dirty="0"/>
              <a:t> </a:t>
            </a:r>
            <a:r>
              <a:rPr dirty="0" err="1"/>
              <a:t>esperados</a:t>
            </a:r>
            <a:endParaRPr dirty="0"/>
          </a:p>
          <a:p>
            <a:pPr>
              <a:lnSpc>
                <a:spcPct val="80000"/>
              </a:lnSpc>
              <a:buFont typeface="Wingdings" pitchFamily="2" charset="2"/>
              <a:buChar char="Ø"/>
              <a:defRPr sz="1500"/>
            </a:pPr>
            <a:r>
              <a:rPr dirty="0" err="1"/>
              <a:t>Orientaciones</a:t>
            </a:r>
            <a:r>
              <a:rPr dirty="0"/>
              <a:t> </a:t>
            </a:r>
            <a:r>
              <a:rPr dirty="0" err="1"/>
              <a:t>didácticas</a:t>
            </a:r>
            <a:r>
              <a:rPr dirty="0"/>
              <a:t> y </a:t>
            </a:r>
            <a:r>
              <a:rPr dirty="0" err="1"/>
              <a:t>sugerencias</a:t>
            </a:r>
            <a:r>
              <a:rPr dirty="0"/>
              <a:t> de </a:t>
            </a:r>
            <a:r>
              <a:rPr dirty="0" err="1"/>
              <a:t>evaluación</a:t>
            </a:r>
            <a:endParaRPr dirty="0"/>
          </a:p>
          <a:p>
            <a:pPr>
              <a:lnSpc>
                <a:spcPct val="80000"/>
              </a:lnSpc>
              <a:buFont typeface="Wingdings" pitchFamily="2" charset="2"/>
              <a:buChar char="Ø"/>
              <a:defRPr sz="1500"/>
            </a:pPr>
            <a:r>
              <a:rPr dirty="0" err="1"/>
              <a:t>Dosificación</a:t>
            </a:r>
            <a:r>
              <a:rPr dirty="0"/>
              <a:t> de los </a:t>
            </a:r>
            <a:r>
              <a:rPr dirty="0" err="1"/>
              <a:t>aprendizajes</a:t>
            </a:r>
            <a:r>
              <a:rPr dirty="0"/>
              <a:t> </a:t>
            </a:r>
            <a:r>
              <a:rPr dirty="0" err="1"/>
              <a:t>en</a:t>
            </a:r>
            <a:r>
              <a:rPr dirty="0"/>
              <a:t> el </a:t>
            </a:r>
            <a:r>
              <a:rPr dirty="0" err="1"/>
              <a:t>eje</a:t>
            </a:r>
            <a:r>
              <a:rPr dirty="0"/>
              <a:t> </a:t>
            </a:r>
            <a:r>
              <a:rPr dirty="0" err="1"/>
              <a:t>temático</a:t>
            </a:r>
            <a:r>
              <a:rPr dirty="0"/>
              <a:t> “</a:t>
            </a:r>
            <a:r>
              <a:rPr dirty="0" err="1"/>
              <a:t>Número</a:t>
            </a:r>
            <a:r>
              <a:rPr dirty="0"/>
              <a:t>, </a:t>
            </a:r>
            <a:r>
              <a:rPr dirty="0" err="1"/>
              <a:t>Álgebra</a:t>
            </a:r>
            <a:r>
              <a:rPr dirty="0"/>
              <a:t> y </a:t>
            </a:r>
            <a:r>
              <a:rPr dirty="0" err="1"/>
              <a:t>Variación</a:t>
            </a:r>
            <a:r>
              <a:rPr dirty="0"/>
              <a:t>” </a:t>
            </a:r>
            <a:r>
              <a:rPr dirty="0" err="1"/>
              <a:t>relativo</a:t>
            </a:r>
            <a:r>
              <a:rPr dirty="0"/>
              <a:t> al </a:t>
            </a:r>
            <a:r>
              <a:rPr dirty="0" err="1"/>
              <a:t>tema</a:t>
            </a:r>
            <a:r>
              <a:rPr dirty="0"/>
              <a:t> de </a:t>
            </a:r>
            <a:r>
              <a:rPr dirty="0" err="1"/>
              <a:t>Número</a:t>
            </a:r>
            <a:r>
              <a:rPr dirty="0"/>
              <a:t>.</a:t>
            </a:r>
          </a:p>
        </p:txBody>
      </p:sp>
      <p:pic>
        <p:nvPicPr>
          <p:cNvPr id="239"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242" name="Rectángulo 1"/>
          <p:cNvSpPr txBox="1"/>
          <p:nvPr/>
        </p:nvSpPr>
        <p:spPr>
          <a:xfrm>
            <a:off x="-2110964" y="2687522"/>
            <a:ext cx="4572001"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
            </a:r>
            <a:b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UNIDAD 2 MEDIDA Y CÁLCULO GEOMÉTRICO"/>
          <p:cNvSpPr txBox="1">
            <a:spLocks noGrp="1"/>
          </p:cNvSpPr>
          <p:nvPr>
            <p:ph type="title"/>
          </p:nvPr>
        </p:nvSpPr>
        <p:spPr>
          <a:xfrm>
            <a:off x="552733" y="804448"/>
            <a:ext cx="6508378" cy="1143001"/>
          </a:xfrm>
          <a:prstGeom prst="rect">
            <a:avLst/>
          </a:prstGeom>
        </p:spPr>
        <p:txBody>
          <a:bodyPr>
            <a:noAutofit/>
          </a:bodyPr>
          <a:lstStyle/>
          <a:p>
            <a:pPr algn="ctr" defTabSz="575889">
              <a:defRPr sz="1340" b="1"/>
            </a:pPr>
            <a:r>
              <a:rPr sz="1800"/>
              <a:t>Unidad de aprendizaje I</a:t>
            </a:r>
            <a:r>
              <a:rPr sz="1800" b="0"/>
              <a:t>I</a:t>
            </a:r>
            <a:br>
              <a:rPr sz="1800" b="0"/>
            </a:br>
            <a:r>
              <a:rPr sz="1800"/>
              <a:t>Estrategias de enseñanza y aprendizaje para el desarrollo del pensamiento cuantitativo</a:t>
            </a:r>
            <a:br>
              <a:rPr sz="1800"/>
            </a:br>
            <a:r>
              <a:rPr sz="1800"/>
              <a:t/>
            </a:r>
            <a:br>
              <a:rPr sz="1800"/>
            </a:br>
            <a:endParaRPr sz="1800"/>
          </a:p>
        </p:txBody>
      </p:sp>
      <p:sp>
        <p:nvSpPr>
          <p:cNvPr id="245" name="2.1. Longitud y perímetro.…"/>
          <p:cNvSpPr txBox="1">
            <a:spLocks noGrp="1"/>
          </p:cNvSpPr>
          <p:nvPr>
            <p:ph type="body" sz="half" idx="1"/>
          </p:nvPr>
        </p:nvSpPr>
        <p:spPr>
          <a:xfrm>
            <a:off x="457196" y="2209799"/>
            <a:ext cx="6803413" cy="3482776"/>
          </a:xfrm>
          <a:prstGeom prst="rect">
            <a:avLst/>
          </a:prstGeom>
        </p:spPr>
        <p:txBody>
          <a:bodyPr lIns="45718" tIns="45718" rIns="45718" bIns="45718" anchor="t">
            <a:normAutofit fontScale="92500" lnSpcReduction="20000"/>
          </a:bodyPr>
          <a:lstStyle/>
          <a:p>
            <a:pPr>
              <a:buFont typeface="Wingdings" pitchFamily="2" charset="2"/>
              <a:buChar char="Ø"/>
            </a:pPr>
            <a:r>
              <a:t>El </a:t>
            </a:r>
            <a:r>
              <a:rPr err="1"/>
              <a:t>desarrollo</a:t>
            </a:r>
            <a:r>
              <a:t> de la </a:t>
            </a:r>
            <a:r>
              <a:rPr err="1"/>
              <a:t>noción</a:t>
            </a:r>
            <a:r>
              <a:t> de </a:t>
            </a:r>
            <a:r>
              <a:rPr err="1"/>
              <a:t>número</a:t>
            </a:r>
            <a:r>
              <a:t> y </a:t>
            </a:r>
            <a:r>
              <a:rPr err="1"/>
              <a:t>su</a:t>
            </a:r>
            <a:r>
              <a:t> </a:t>
            </a:r>
            <a:r>
              <a:rPr err="1"/>
              <a:t>construcción</a:t>
            </a:r>
            <a:r>
              <a:t>.</a:t>
            </a:r>
          </a:p>
          <a:p>
            <a:pPr>
              <a:buFont typeface="Wingdings" pitchFamily="2" charset="2"/>
              <a:buChar char="Ø"/>
            </a:pPr>
            <a:r>
              <a:rPr lang="es-MX"/>
              <a:t>Usos y funciones del número en preescolar </a:t>
            </a:r>
            <a:endParaRPr/>
          </a:p>
          <a:p>
            <a:pPr>
              <a:buFont typeface="Wingdings" pitchFamily="2" charset="2"/>
              <a:buChar char="Ø"/>
            </a:pPr>
            <a:endParaRPr lang="es-MX"/>
          </a:p>
          <a:p>
            <a:pPr>
              <a:buFont typeface="Wingdings" pitchFamily="2" charset="2"/>
              <a:buChar char="Ø"/>
            </a:pPr>
            <a:r>
              <a:rPr err="1"/>
              <a:t>Uso</a:t>
            </a:r>
            <a:r>
              <a:t> y </a:t>
            </a:r>
            <a:r>
              <a:rPr err="1"/>
              <a:t>dominio</a:t>
            </a:r>
            <a:r>
              <a:t> de las </a:t>
            </a:r>
            <a:r>
              <a:rPr err="1"/>
              <a:t>técnicas</a:t>
            </a:r>
            <a:r>
              <a:t> para </a:t>
            </a:r>
            <a:r>
              <a:rPr err="1"/>
              <a:t>contar</a:t>
            </a:r>
            <a:r>
              <a:t> y el </a:t>
            </a:r>
            <a:r>
              <a:rPr err="1"/>
              <a:t>desarrollo</a:t>
            </a:r>
            <a:r>
              <a:t> de los </a:t>
            </a:r>
            <a:r>
              <a:rPr err="1"/>
              <a:t>principios</a:t>
            </a:r>
            <a:r>
              <a:t> de </a:t>
            </a:r>
            <a:r>
              <a:rPr err="1"/>
              <a:t>conteo</a:t>
            </a:r>
            <a:r>
              <a:t> en la </a:t>
            </a:r>
            <a:r>
              <a:rPr err="1"/>
              <a:t>etapa</a:t>
            </a:r>
            <a:r>
              <a:t> </a:t>
            </a:r>
            <a:r>
              <a:rPr err="1"/>
              <a:t>preescolar</a:t>
            </a:r>
            <a:r>
              <a:t>.</a:t>
            </a:r>
          </a:p>
          <a:p>
            <a:pPr>
              <a:buFont typeface="Wingdings" pitchFamily="2" charset="2"/>
              <a:buChar char="Ø"/>
            </a:pPr>
            <a:endParaRPr lang="es-MX"/>
          </a:p>
          <a:p>
            <a:pPr>
              <a:buFont typeface="Wingdings" pitchFamily="2" charset="2"/>
              <a:buChar char="Ø"/>
            </a:pPr>
            <a:r>
              <a:t>Desarrollo del </a:t>
            </a:r>
            <a:r>
              <a:rPr err="1"/>
              <a:t>pensamiento</a:t>
            </a:r>
            <a:r>
              <a:t> </a:t>
            </a:r>
            <a:r>
              <a:rPr err="1"/>
              <a:t>cuantitativo</a:t>
            </a:r>
            <a:r>
              <a:t> y la </a:t>
            </a:r>
            <a:r>
              <a:rPr err="1"/>
              <a:t>resolución</a:t>
            </a:r>
            <a:r>
              <a:t> de </a:t>
            </a:r>
            <a:r>
              <a:rPr err="1"/>
              <a:t>problemas</a:t>
            </a:r>
            <a:r>
              <a:t>.</a:t>
            </a:r>
          </a:p>
        </p:txBody>
      </p:sp>
      <p:pic>
        <p:nvPicPr>
          <p:cNvPr id="246"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UNIDAD 3 LA GEOMETRÍA COMO OBJETO DE ENSEÑANZA EN EL NIVEL PREESCOLAR"/>
          <p:cNvSpPr txBox="1">
            <a:spLocks noGrp="1"/>
          </p:cNvSpPr>
          <p:nvPr>
            <p:ph type="title"/>
          </p:nvPr>
        </p:nvSpPr>
        <p:spPr>
          <a:xfrm>
            <a:off x="441493" y="655277"/>
            <a:ext cx="6508378" cy="1143002"/>
          </a:xfrm>
          <a:prstGeom prst="rect">
            <a:avLst/>
          </a:prstGeom>
        </p:spPr>
        <p:txBody>
          <a:bodyPr>
            <a:noAutofit/>
          </a:bodyPr>
          <a:lstStyle/>
          <a:p>
            <a:pPr algn="ctr" defTabSz="549005">
              <a:defRPr sz="1671" b="1"/>
            </a:pPr>
            <a:r>
              <a:rPr sz="1800"/>
              <a:t>Unidad de aprendizaje III</a:t>
            </a:r>
            <a:br>
              <a:rPr sz="1800"/>
            </a:br>
            <a:r>
              <a:rPr sz="1800"/>
              <a:t>De los números en contexto a su fundamentación conceptual</a:t>
            </a:r>
            <a:br>
              <a:rPr sz="1800"/>
            </a:br>
            <a:endParaRPr sz="1800"/>
          </a:p>
        </p:txBody>
      </p:sp>
      <p:sp>
        <p:nvSpPr>
          <p:cNvPr id="251" name="3.1. El eje forma, espacio y medida.…"/>
          <p:cNvSpPr txBox="1">
            <a:spLocks noGrp="1"/>
          </p:cNvSpPr>
          <p:nvPr>
            <p:ph type="body" idx="1"/>
          </p:nvPr>
        </p:nvSpPr>
        <p:spPr>
          <a:xfrm>
            <a:off x="441493" y="1979727"/>
            <a:ext cx="7218437" cy="4558216"/>
          </a:xfrm>
          <a:prstGeom prst="rect">
            <a:avLst/>
          </a:prstGeom>
        </p:spPr>
        <p:txBody>
          <a:bodyPr/>
          <a:lstStyle/>
          <a:p>
            <a:pPr>
              <a:buFont typeface="Wingdings" pitchFamily="2" charset="2"/>
              <a:buChar char="Ø"/>
            </a:pPr>
            <a:r>
              <a:rPr dirty="0" err="1"/>
              <a:t>Tratamiento</a:t>
            </a:r>
            <a:r>
              <a:rPr dirty="0"/>
              <a:t> </a:t>
            </a:r>
            <a:r>
              <a:rPr dirty="0" err="1"/>
              <a:t>didáctico</a:t>
            </a:r>
            <a:r>
              <a:rPr dirty="0"/>
              <a:t> y conceptual de la </a:t>
            </a:r>
            <a:r>
              <a:rPr dirty="0" err="1"/>
              <a:t>noción</a:t>
            </a:r>
            <a:r>
              <a:rPr dirty="0"/>
              <a:t> de </a:t>
            </a:r>
            <a:r>
              <a:rPr dirty="0" err="1"/>
              <a:t>número</a:t>
            </a:r>
            <a:r>
              <a:rPr dirty="0"/>
              <a:t> y </a:t>
            </a:r>
            <a:r>
              <a:rPr dirty="0" err="1"/>
              <a:t>su</a:t>
            </a:r>
            <a:r>
              <a:rPr dirty="0"/>
              <a:t> </a:t>
            </a:r>
            <a:r>
              <a:rPr dirty="0" err="1"/>
              <a:t>relación</a:t>
            </a:r>
            <a:r>
              <a:rPr dirty="0"/>
              <a:t> con las </a:t>
            </a:r>
            <a:r>
              <a:rPr dirty="0" err="1"/>
              <a:t>operaciones</a:t>
            </a:r>
            <a:r>
              <a:rPr dirty="0"/>
              <a:t> </a:t>
            </a:r>
            <a:r>
              <a:rPr dirty="0" err="1"/>
              <a:t>aritméticas</a:t>
            </a:r>
            <a:r>
              <a:rPr dirty="0"/>
              <a:t>, sus </a:t>
            </a:r>
            <a:r>
              <a:rPr dirty="0" err="1"/>
              <a:t>propiedades</a:t>
            </a:r>
            <a:r>
              <a:rPr dirty="0"/>
              <a:t> y sus </a:t>
            </a:r>
            <a:r>
              <a:rPr dirty="0" err="1"/>
              <a:t>algoritmos</a:t>
            </a:r>
            <a:r>
              <a:rPr dirty="0"/>
              <a:t> </a:t>
            </a:r>
            <a:r>
              <a:rPr dirty="0" err="1"/>
              <a:t>convencionales</a:t>
            </a:r>
            <a:r>
              <a:rPr dirty="0"/>
              <a:t>.</a:t>
            </a:r>
          </a:p>
          <a:p>
            <a:pPr>
              <a:buFont typeface="Wingdings" pitchFamily="2" charset="2"/>
              <a:buChar char="Ø"/>
            </a:pPr>
            <a:r>
              <a:rPr dirty="0"/>
              <a:t>El </a:t>
            </a:r>
            <a:r>
              <a:rPr dirty="0" err="1"/>
              <a:t>número</a:t>
            </a:r>
            <a:r>
              <a:rPr dirty="0"/>
              <a:t> </a:t>
            </a:r>
            <a:r>
              <a:rPr dirty="0" err="1"/>
              <a:t>como</a:t>
            </a:r>
            <a:r>
              <a:rPr dirty="0"/>
              <a:t> </a:t>
            </a:r>
            <a:r>
              <a:rPr dirty="0" err="1"/>
              <a:t>objeto</a:t>
            </a:r>
            <a:r>
              <a:rPr dirty="0"/>
              <a:t> de </a:t>
            </a:r>
            <a:r>
              <a:rPr dirty="0" err="1"/>
              <a:t>estudio</a:t>
            </a:r>
            <a:r>
              <a:rPr dirty="0"/>
              <a:t>: </a:t>
            </a:r>
            <a:r>
              <a:rPr dirty="0" err="1"/>
              <a:t>relación</a:t>
            </a:r>
            <a:r>
              <a:rPr dirty="0"/>
              <a:t> de </a:t>
            </a:r>
            <a:r>
              <a:rPr dirty="0" err="1"/>
              <a:t>orden</a:t>
            </a:r>
            <a:r>
              <a:rPr dirty="0"/>
              <a:t>, </a:t>
            </a:r>
            <a:r>
              <a:rPr dirty="0" err="1"/>
              <a:t>números</a:t>
            </a:r>
            <a:r>
              <a:rPr dirty="0"/>
              <a:t> </a:t>
            </a:r>
            <a:r>
              <a:rPr dirty="0" err="1"/>
              <a:t>ordinales</a:t>
            </a:r>
            <a:r>
              <a:rPr dirty="0"/>
              <a:t> y </a:t>
            </a:r>
            <a:r>
              <a:rPr dirty="0" err="1"/>
              <a:t>números</a:t>
            </a:r>
            <a:r>
              <a:rPr dirty="0"/>
              <a:t> </a:t>
            </a:r>
            <a:r>
              <a:rPr dirty="0" err="1"/>
              <a:t>cardinales</a:t>
            </a:r>
            <a:r>
              <a:rPr dirty="0"/>
              <a:t>, </a:t>
            </a:r>
            <a:r>
              <a:rPr dirty="0" err="1"/>
              <a:t>formas</a:t>
            </a:r>
            <a:r>
              <a:rPr dirty="0"/>
              <a:t> de </a:t>
            </a:r>
            <a:r>
              <a:rPr dirty="0" err="1"/>
              <a:t>representación</a:t>
            </a:r>
            <a:r>
              <a:rPr dirty="0"/>
              <a:t>, </a:t>
            </a:r>
            <a:r>
              <a:rPr dirty="0" err="1"/>
              <a:t>composición</a:t>
            </a:r>
            <a:r>
              <a:rPr dirty="0"/>
              <a:t> y </a:t>
            </a:r>
            <a:r>
              <a:rPr dirty="0" err="1"/>
              <a:t>descomposición</a:t>
            </a:r>
            <a:r>
              <a:rPr dirty="0"/>
              <a:t> de un </a:t>
            </a:r>
            <a:r>
              <a:rPr dirty="0" err="1"/>
              <a:t>número</a:t>
            </a:r>
            <a:r>
              <a:rPr dirty="0"/>
              <a:t> </a:t>
            </a:r>
            <a:r>
              <a:rPr dirty="0" err="1"/>
              <a:t>mediante</a:t>
            </a:r>
            <a:r>
              <a:rPr dirty="0"/>
              <a:t> </a:t>
            </a:r>
            <a:r>
              <a:rPr dirty="0" err="1"/>
              <a:t>suma</a:t>
            </a:r>
            <a:r>
              <a:rPr dirty="0"/>
              <a:t> y </a:t>
            </a:r>
            <a:r>
              <a:rPr dirty="0" err="1"/>
              <a:t>resta</a:t>
            </a:r>
            <a:r>
              <a:rPr dirty="0"/>
              <a:t>.</a:t>
            </a:r>
          </a:p>
          <a:p>
            <a:pPr>
              <a:buFont typeface="Wingdings" pitchFamily="2" charset="2"/>
              <a:buChar char="Ø"/>
            </a:pPr>
            <a:r>
              <a:rPr dirty="0"/>
              <a:t>Sistema decimal de </a:t>
            </a:r>
            <a:r>
              <a:rPr dirty="0" err="1"/>
              <a:t>numeración</a:t>
            </a:r>
            <a:r>
              <a:rPr dirty="0"/>
              <a:t>.</a:t>
            </a:r>
          </a:p>
          <a:p>
            <a:pPr>
              <a:buFont typeface="Wingdings" pitchFamily="2" charset="2"/>
              <a:buChar char="Ø"/>
            </a:pPr>
            <a:r>
              <a:rPr dirty="0" err="1"/>
              <a:t>Sistemas</a:t>
            </a:r>
            <a:r>
              <a:rPr dirty="0"/>
              <a:t> de </a:t>
            </a:r>
            <a:r>
              <a:rPr dirty="0" err="1"/>
              <a:t>numeración</a:t>
            </a:r>
            <a:r>
              <a:rPr dirty="0"/>
              <a:t> </a:t>
            </a:r>
            <a:r>
              <a:rPr dirty="0" err="1"/>
              <a:t>posicional</a:t>
            </a:r>
            <a:r>
              <a:rPr dirty="0"/>
              <a:t> con base </a:t>
            </a:r>
            <a:r>
              <a:rPr dirty="0" err="1"/>
              <a:t>distinta</a:t>
            </a:r>
            <a:r>
              <a:rPr dirty="0"/>
              <a:t> a 10.</a:t>
            </a:r>
          </a:p>
          <a:p>
            <a:pPr marL="0" indent="0">
              <a:buSzTx/>
              <a:buNone/>
              <a:defRPr sz="1600"/>
            </a:pPr>
            <a:r>
              <a:rPr dirty="0"/>
              <a:t> </a:t>
            </a:r>
          </a:p>
        </p:txBody>
      </p:sp>
      <p:pic>
        <p:nvPicPr>
          <p:cNvPr id="252"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1 Título"/>
          <p:cNvSpPr txBox="1">
            <a:spLocks noGrp="1"/>
          </p:cNvSpPr>
          <p:nvPr>
            <p:ph type="title"/>
          </p:nvPr>
        </p:nvSpPr>
        <p:spPr>
          <a:xfrm>
            <a:off x="323528" y="260647"/>
            <a:ext cx="6508378" cy="1143001"/>
          </a:xfrm>
          <a:prstGeom prst="rect">
            <a:avLst/>
          </a:prstGeom>
        </p:spPr>
        <p:txBody>
          <a:bodyPr/>
          <a:lstStyle/>
          <a:p>
            <a:pPr algn="ctr" defTabSz="886968">
              <a:defRPr sz="1940" b="1"/>
            </a:pPr>
            <a:r>
              <a:t>Unidad de aprendizaje IV</a:t>
            </a:r>
            <a:br/>
            <a:r>
              <a:t>De enseñanza y aprendizaje para el desarrollo de los conceptos de suma y resta con números naturales</a:t>
            </a:r>
          </a:p>
        </p:txBody>
      </p:sp>
      <p:pic>
        <p:nvPicPr>
          <p:cNvPr id="258"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260" name="Rectángulo 1"/>
          <p:cNvSpPr txBox="1"/>
          <p:nvPr/>
        </p:nvSpPr>
        <p:spPr>
          <a:xfrm>
            <a:off x="696035" y="1800383"/>
            <a:ext cx="6963896" cy="34652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lgn="just">
              <a:lnSpc>
                <a:spcPct val="115000"/>
              </a:lnSpc>
              <a:buSzPct val="100000"/>
              <a:buFont typeface="Wingdings" pitchFamily="2" charset="2"/>
              <a:buChar char="Ø"/>
              <a:defRPr sz="2400">
                <a:latin typeface="Soberana Sans Light"/>
                <a:ea typeface="Soberana Sans Light"/>
                <a:cs typeface="Soberana Sans Light"/>
                <a:sym typeface="Soberana Sans Light"/>
              </a:defRPr>
            </a:pPr>
            <a:r>
              <a:rPr dirty="0" err="1"/>
              <a:t>Significado</a:t>
            </a:r>
            <a:r>
              <a:rPr dirty="0"/>
              <a:t> de las </a:t>
            </a:r>
            <a:r>
              <a:rPr dirty="0" err="1"/>
              <a:t>operaciones</a:t>
            </a:r>
            <a:r>
              <a:rPr dirty="0"/>
              <a:t> de </a:t>
            </a:r>
            <a:r>
              <a:rPr dirty="0" err="1"/>
              <a:t>suma</a:t>
            </a:r>
            <a:r>
              <a:rPr dirty="0"/>
              <a:t> y </a:t>
            </a:r>
            <a:r>
              <a:rPr dirty="0" err="1"/>
              <a:t>resta</a:t>
            </a:r>
            <a:r>
              <a:rPr dirty="0"/>
              <a:t> a </a:t>
            </a:r>
            <a:r>
              <a:rPr dirty="0" err="1"/>
              <a:t>través</a:t>
            </a:r>
            <a:r>
              <a:rPr dirty="0"/>
              <a:t> de la </a:t>
            </a:r>
            <a:r>
              <a:rPr dirty="0" err="1"/>
              <a:t>resolución</a:t>
            </a:r>
            <a:r>
              <a:rPr dirty="0"/>
              <a:t> de </a:t>
            </a:r>
            <a:r>
              <a:rPr dirty="0" err="1"/>
              <a:t>problemas</a:t>
            </a:r>
            <a:r>
              <a:rPr dirty="0"/>
              <a:t>.</a:t>
            </a:r>
            <a:endParaRPr dirty="0">
              <a:latin typeface="Calibri"/>
              <a:ea typeface="Calibri"/>
              <a:cs typeface="Calibri"/>
              <a:sym typeface="Calibri"/>
            </a:endParaRPr>
          </a:p>
          <a:p>
            <a:pPr marL="342900" indent="-342900" algn="just">
              <a:lnSpc>
                <a:spcPct val="115000"/>
              </a:lnSpc>
              <a:buSzPct val="100000"/>
              <a:buFont typeface="Wingdings" pitchFamily="2" charset="2"/>
              <a:buChar char="Ø"/>
              <a:defRPr sz="2400">
                <a:latin typeface="Soberana Sans Light"/>
                <a:ea typeface="Soberana Sans Light"/>
                <a:cs typeface="Soberana Sans Light"/>
                <a:sym typeface="Soberana Sans Light"/>
              </a:defRPr>
            </a:pPr>
            <a:r>
              <a:rPr dirty="0" err="1"/>
              <a:t>Propiedades</a:t>
            </a:r>
            <a:r>
              <a:rPr dirty="0"/>
              <a:t> de las </a:t>
            </a:r>
            <a:r>
              <a:rPr dirty="0" err="1"/>
              <a:t>operaciones</a:t>
            </a:r>
            <a:r>
              <a:rPr dirty="0"/>
              <a:t> de </a:t>
            </a:r>
            <a:r>
              <a:rPr dirty="0" err="1"/>
              <a:t>suma</a:t>
            </a:r>
            <a:r>
              <a:rPr dirty="0"/>
              <a:t> y </a:t>
            </a:r>
            <a:r>
              <a:rPr dirty="0" err="1"/>
              <a:t>resta</a:t>
            </a:r>
            <a:endParaRPr dirty="0">
              <a:latin typeface="Calibri"/>
              <a:ea typeface="Calibri"/>
              <a:cs typeface="Calibri"/>
              <a:sym typeface="Calibri"/>
            </a:endParaRPr>
          </a:p>
          <a:p>
            <a:pPr marL="342900" indent="-342900" algn="just">
              <a:lnSpc>
                <a:spcPct val="115000"/>
              </a:lnSpc>
              <a:buSzPct val="100000"/>
              <a:buFont typeface="Wingdings" pitchFamily="2" charset="2"/>
              <a:buChar char="Ø"/>
              <a:defRPr sz="2400">
                <a:latin typeface="Soberana Sans Light"/>
                <a:ea typeface="Soberana Sans Light"/>
                <a:cs typeface="Soberana Sans Light"/>
                <a:sym typeface="Soberana Sans Light"/>
              </a:defRPr>
            </a:pPr>
            <a:r>
              <a:rPr dirty="0"/>
              <a:t>Las </a:t>
            </a:r>
            <a:r>
              <a:rPr dirty="0" err="1"/>
              <a:t>operaciones</a:t>
            </a:r>
            <a:r>
              <a:rPr dirty="0"/>
              <a:t> </a:t>
            </a:r>
            <a:r>
              <a:rPr dirty="0" err="1"/>
              <a:t>aritméticas</a:t>
            </a:r>
            <a:r>
              <a:rPr dirty="0"/>
              <a:t> </a:t>
            </a:r>
            <a:r>
              <a:rPr dirty="0" err="1"/>
              <a:t>como</a:t>
            </a:r>
            <a:r>
              <a:rPr dirty="0"/>
              <a:t> </a:t>
            </a:r>
            <a:r>
              <a:rPr dirty="0" err="1"/>
              <a:t>objeto</a:t>
            </a:r>
            <a:r>
              <a:rPr dirty="0"/>
              <a:t> de </a:t>
            </a:r>
            <a:r>
              <a:rPr dirty="0" err="1"/>
              <a:t>enseñanza</a:t>
            </a:r>
            <a:r>
              <a:rPr dirty="0"/>
              <a:t> </a:t>
            </a:r>
            <a:r>
              <a:rPr dirty="0" err="1"/>
              <a:t>en</a:t>
            </a:r>
            <a:r>
              <a:rPr dirty="0"/>
              <a:t> la </a:t>
            </a:r>
            <a:r>
              <a:rPr dirty="0" err="1"/>
              <a:t>educación</a:t>
            </a:r>
            <a:r>
              <a:rPr dirty="0"/>
              <a:t> </a:t>
            </a:r>
            <a:r>
              <a:rPr dirty="0" err="1"/>
              <a:t>preescolar</a:t>
            </a:r>
            <a:r>
              <a:rPr dirty="0"/>
              <a:t>: </a:t>
            </a:r>
            <a:r>
              <a:rPr dirty="0" err="1"/>
              <a:t>procesos</a:t>
            </a:r>
            <a:r>
              <a:rPr dirty="0"/>
              <a:t>, </a:t>
            </a:r>
            <a:r>
              <a:rPr dirty="0" err="1"/>
              <a:t>estrategias</a:t>
            </a:r>
            <a:r>
              <a:rPr dirty="0"/>
              <a:t> y </a:t>
            </a:r>
            <a:r>
              <a:rPr dirty="0" err="1"/>
              <a:t>principales</a:t>
            </a:r>
            <a:r>
              <a:rPr dirty="0"/>
              <a:t> </a:t>
            </a:r>
            <a:r>
              <a:rPr dirty="0" err="1"/>
              <a:t>obstáculos</a:t>
            </a:r>
            <a:r>
              <a:rPr dirty="0"/>
              <a:t> para </a:t>
            </a:r>
            <a:r>
              <a:rPr dirty="0" err="1"/>
              <a:t>su</a:t>
            </a:r>
            <a:r>
              <a:rPr dirty="0"/>
              <a:t> </a:t>
            </a:r>
            <a:r>
              <a:rPr dirty="0" err="1"/>
              <a:t>aprendizaje</a:t>
            </a:r>
            <a:r>
              <a:rPr dirty="0"/>
              <a:t>.</a:t>
            </a:r>
          </a:p>
          <a:p>
            <a:pPr marL="342900" indent="-342900" algn="just">
              <a:lnSpc>
                <a:spcPct val="115000"/>
              </a:lnSpc>
              <a:buSzPct val="100000"/>
              <a:buFont typeface="Wingdings" pitchFamily="2" charset="2"/>
              <a:buChar char="Ø"/>
              <a:defRPr sz="2400">
                <a:latin typeface="Soberana Sans Light"/>
                <a:ea typeface="Soberana Sans Light"/>
                <a:cs typeface="Soberana Sans Light"/>
                <a:sym typeface="Soberana Sans Light"/>
              </a:defRPr>
            </a:pPr>
            <a:r>
              <a:rPr dirty="0" err="1"/>
              <a:t>Estimación</a:t>
            </a:r>
            <a:r>
              <a:rPr dirty="0"/>
              <a:t> y </a:t>
            </a:r>
            <a:r>
              <a:rPr dirty="0" err="1"/>
              <a:t>cálculo</a:t>
            </a:r>
            <a:r>
              <a:rPr dirty="0"/>
              <a:t> mental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ítulo 1"/>
          <p:cNvSpPr txBox="1">
            <a:spLocks noGrp="1"/>
          </p:cNvSpPr>
          <p:nvPr>
            <p:ph type="title"/>
          </p:nvPr>
        </p:nvSpPr>
        <p:spPr>
          <a:xfrm>
            <a:off x="518355" y="378373"/>
            <a:ext cx="6508378" cy="1143000"/>
          </a:xfrm>
          <a:prstGeom prst="rect">
            <a:avLst/>
          </a:prstGeom>
        </p:spPr>
        <p:txBody>
          <a:bodyPr/>
          <a:lstStyle/>
          <a:p>
            <a:r>
              <a:rPr dirty="0" err="1"/>
              <a:t>Evidencias</a:t>
            </a:r>
            <a:r>
              <a:rPr dirty="0"/>
              <a:t> de </a:t>
            </a:r>
            <a:r>
              <a:rPr dirty="0" err="1"/>
              <a:t>aprendizaje</a:t>
            </a:r>
            <a:r>
              <a:rPr dirty="0"/>
              <a:t> </a:t>
            </a:r>
          </a:p>
        </p:txBody>
      </p:sp>
      <p:pic>
        <p:nvPicPr>
          <p:cNvPr id="264"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7" name="Marcador de texto 2"/>
          <p:cNvSpPr>
            <a:spLocks noGrp="1"/>
          </p:cNvSpPr>
          <p:nvPr>
            <p:ph type="body" idx="1"/>
          </p:nvPr>
        </p:nvSpPr>
        <p:spPr>
          <a:xfrm>
            <a:off x="457200" y="2209800"/>
            <a:ext cx="6508750" cy="3916363"/>
          </a:xfrm>
        </p:spPr>
        <p:txBody>
          <a:bodyPr lIns="45718" tIns="45718" rIns="45718" bIns="45718" anchor="t">
            <a:normAutofit/>
          </a:bodyPr>
          <a:lstStyle/>
          <a:p>
            <a:pPr>
              <a:buFont typeface="Wingdings" pitchFamily="2" charset="2"/>
              <a:buChar char="Ø"/>
            </a:pPr>
            <a:r>
              <a:rPr lang="es-MX" dirty="0"/>
              <a:t>Unidad 1: Matriz analítica del currículo de aprendizajes</a:t>
            </a:r>
          </a:p>
          <a:p>
            <a:pPr>
              <a:buFont typeface="Wingdings" pitchFamily="2" charset="2"/>
              <a:buChar char="Ø"/>
            </a:pPr>
            <a:r>
              <a:rPr lang="es-MX" dirty="0"/>
              <a:t>Unidad 2: monografía crítica, respondiendo a la pregunta ¿Qué implica resolver un problema?</a:t>
            </a:r>
          </a:p>
          <a:p>
            <a:pPr>
              <a:buFont typeface="Wingdings" pitchFamily="2" charset="2"/>
              <a:buChar char="Ø"/>
            </a:pPr>
            <a:r>
              <a:rPr lang="es-MX" dirty="0"/>
              <a:t>Unidad 3: Cuadro comparativo en el que se identifiquen los elementos centrales señalados por los autores citados sobre la resolución de problemas  en el contexto de las operaciones elementales </a:t>
            </a:r>
          </a:p>
          <a:p>
            <a:pPr>
              <a:buFont typeface="Wingdings" pitchFamily="2" charset="2"/>
              <a:buChar char="Ø"/>
            </a:pPr>
            <a:r>
              <a:rPr lang="es-MX" dirty="0"/>
              <a:t>Unidad 4: Video</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BIBLIOGRAFIA"/>
          <p:cNvSpPr txBox="1">
            <a:spLocks noGrp="1"/>
          </p:cNvSpPr>
          <p:nvPr>
            <p:ph type="title"/>
          </p:nvPr>
        </p:nvSpPr>
        <p:spPr>
          <a:xfrm>
            <a:off x="457198" y="501650"/>
            <a:ext cx="6508378" cy="620886"/>
          </a:xfrm>
          <a:prstGeom prst="rect">
            <a:avLst/>
          </a:prstGeom>
        </p:spPr>
        <p:txBody>
          <a:bodyPr/>
          <a:lstStyle>
            <a:lvl1pPr defTabSz="868680">
              <a:defRPr sz="3400"/>
            </a:lvl1pPr>
          </a:lstStyle>
          <a:p>
            <a:r>
              <a:t>BIBLIOGRAFIA</a:t>
            </a:r>
          </a:p>
        </p:txBody>
      </p:sp>
      <p:sp>
        <p:nvSpPr>
          <p:cNvPr id="293" name="Alsina, C., Burgués, C. y Fortuny, J. Ma. (1999). Invitación a la didáctica de la geometría. España: Síntesis.…"/>
          <p:cNvSpPr txBox="1">
            <a:spLocks noGrp="1"/>
          </p:cNvSpPr>
          <p:nvPr>
            <p:ph type="body" idx="1"/>
          </p:nvPr>
        </p:nvSpPr>
        <p:spPr>
          <a:xfrm>
            <a:off x="428440" y="1485900"/>
            <a:ext cx="6508378" cy="4162169"/>
          </a:xfrm>
          <a:prstGeom prst="rect">
            <a:avLst/>
          </a:prstGeom>
        </p:spPr>
        <p:txBody>
          <a:bodyPr>
            <a:noAutofit/>
          </a:bodyPr>
          <a:lstStyle/>
          <a:p>
            <a:pPr>
              <a:lnSpc>
                <a:spcPct val="64000"/>
              </a:lnSpc>
              <a:buFont typeface="Wingdings" pitchFamily="2" charset="2"/>
              <a:buChar char="Ø"/>
              <a:defRPr sz="1200" b="1"/>
            </a:pPr>
            <a:r>
              <a:rPr sz="1400" err="1"/>
              <a:t>Secretaría</a:t>
            </a:r>
            <a:r>
              <a:rPr sz="1400"/>
              <a:t> de </a:t>
            </a:r>
            <a:r>
              <a:rPr sz="1400" err="1"/>
              <a:t>Educación</a:t>
            </a:r>
            <a:r>
              <a:rPr sz="1400"/>
              <a:t> Pública</a:t>
            </a:r>
            <a:r>
              <a:rPr sz="1400" b="0"/>
              <a:t> (2017) </a:t>
            </a:r>
            <a:r>
              <a:rPr sz="1400" b="0" i="1" err="1"/>
              <a:t>Aprendizajes</a:t>
            </a:r>
            <a:r>
              <a:rPr sz="1400" b="0" i="1"/>
              <a:t> Clave para la </a:t>
            </a:r>
            <a:r>
              <a:rPr sz="1400" b="0" i="1" err="1"/>
              <a:t>Educación</a:t>
            </a:r>
            <a:r>
              <a:rPr sz="1400" b="0" i="1"/>
              <a:t> Integral. </a:t>
            </a:r>
            <a:r>
              <a:rPr sz="1400" b="0" i="1" err="1"/>
              <a:t>Educación</a:t>
            </a:r>
            <a:r>
              <a:rPr sz="1400" b="0" i="1"/>
              <a:t> </a:t>
            </a:r>
            <a:r>
              <a:rPr sz="1400" b="0" i="1" err="1"/>
              <a:t>Preescolar</a:t>
            </a:r>
            <a:r>
              <a:rPr sz="1400" b="0" i="1"/>
              <a:t>. </a:t>
            </a:r>
            <a:r>
              <a:rPr sz="1400" b="0"/>
              <a:t>Plan y </a:t>
            </a:r>
            <a:r>
              <a:rPr sz="1400" b="0" err="1"/>
              <a:t>programas</a:t>
            </a:r>
            <a:r>
              <a:rPr sz="1400" b="0"/>
              <a:t> de </a:t>
            </a:r>
            <a:r>
              <a:rPr sz="1400" b="0" err="1"/>
              <a:t>estudio</a:t>
            </a:r>
            <a:r>
              <a:rPr sz="1400" b="0"/>
              <a:t>, </a:t>
            </a:r>
            <a:r>
              <a:rPr sz="1400" b="0" err="1"/>
              <a:t>orientaciones</a:t>
            </a:r>
            <a:r>
              <a:rPr sz="1400" b="0"/>
              <a:t> </a:t>
            </a:r>
            <a:r>
              <a:rPr sz="1400" b="0" err="1"/>
              <a:t>didácticas</a:t>
            </a:r>
            <a:r>
              <a:rPr sz="1400" b="0"/>
              <a:t> y </a:t>
            </a:r>
            <a:r>
              <a:rPr sz="1400" b="0" err="1"/>
              <a:t>sugerencias</a:t>
            </a:r>
            <a:r>
              <a:rPr sz="1400" b="0"/>
              <a:t> de </a:t>
            </a:r>
            <a:r>
              <a:rPr sz="1400" b="0" err="1"/>
              <a:t>evaluación</a:t>
            </a:r>
            <a:r>
              <a:rPr sz="1400" b="0"/>
              <a:t>. México. SEP </a:t>
            </a:r>
            <a:r>
              <a:rPr sz="1400" b="0" err="1"/>
              <a:t>recuperado</a:t>
            </a:r>
            <a:r>
              <a:rPr sz="1400" b="0"/>
              <a:t> de  </a:t>
            </a:r>
            <a:r>
              <a:rPr sz="1400" b="0" u="sng">
                <a:solidFill>
                  <a:srgbClr val="0000FF"/>
                </a:solidFill>
                <a:uFill>
                  <a:solidFill>
                    <a:srgbClr val="0000FF"/>
                  </a:solidFill>
                </a:uFill>
                <a:hlinkClick r:id="rId2" invalidUrl="http://www.aprendizajesclave.sep.gob.mx/descargables/APRENDIZAJES_ CLAVE_PARA_LA_EDUCACION_INTEGRAL.pdf"/>
              </a:rPr>
              <a:t>http://www.aprendizajesclave.sep.gob.mx/descargables/APRENDIZAJES_ CLAVE_PARA_LA_EDUCACION_INTEGRAL.pdf</a:t>
            </a:r>
            <a:endParaRPr sz="1600"/>
          </a:p>
          <a:p>
            <a:pPr>
              <a:lnSpc>
                <a:spcPct val="64000"/>
              </a:lnSpc>
              <a:buFont typeface="Wingdings" pitchFamily="2" charset="2"/>
              <a:buChar char="Ø"/>
              <a:defRPr sz="1200" b="1"/>
            </a:pPr>
            <a:r>
              <a:rPr sz="1400"/>
              <a:t>Baroody,</a:t>
            </a:r>
            <a:r>
              <a:rPr sz="1400" b="0"/>
              <a:t> </a:t>
            </a:r>
            <a:r>
              <a:rPr sz="1400"/>
              <a:t>A.</a:t>
            </a:r>
            <a:r>
              <a:rPr sz="1400" b="0"/>
              <a:t> (1990). </a:t>
            </a:r>
            <a:r>
              <a:rPr sz="1400" b="0" i="1"/>
              <a:t>El </a:t>
            </a:r>
            <a:r>
              <a:rPr sz="1400" b="0" i="1" err="1"/>
              <a:t>pensamiento</a:t>
            </a:r>
            <a:r>
              <a:rPr sz="1400" b="0" i="1"/>
              <a:t> </a:t>
            </a:r>
            <a:r>
              <a:rPr sz="1400" b="0" i="1" err="1"/>
              <a:t>matemático</a:t>
            </a:r>
            <a:r>
              <a:rPr sz="1400" b="0" i="1"/>
              <a:t> de los </a:t>
            </a:r>
            <a:r>
              <a:rPr sz="1400" b="0" i="1" err="1"/>
              <a:t>niños</a:t>
            </a:r>
            <a:r>
              <a:rPr sz="1400" b="0" i="1"/>
              <a:t>. </a:t>
            </a:r>
            <a:r>
              <a:rPr sz="1400" b="0"/>
              <a:t>España: Editorial </a:t>
            </a:r>
            <a:r>
              <a:rPr sz="1400" b="0" err="1"/>
              <a:t>Paidós</a:t>
            </a:r>
            <a:r>
              <a:rPr sz="1400" b="0"/>
              <a:t>.</a:t>
            </a:r>
            <a:r>
              <a:rPr sz="1400" b="0" u="sng">
                <a:solidFill>
                  <a:srgbClr val="0000FF"/>
                </a:solidFill>
                <a:uFill>
                  <a:solidFill>
                    <a:srgbClr val="0000FF"/>
                  </a:solidFill>
                </a:uFill>
                <a:hlinkClick r:id="rId3" invalidUrl="http://publicacionesdidacticas.com/hemeroteca/articulo/030016/ articulo-pdf"/>
              </a:rPr>
              <a:t>http://publicacionesdidacticas.com/hemeroteca/articulo/030016/ articulo-pdf</a:t>
            </a:r>
          </a:p>
          <a:p>
            <a:pPr>
              <a:lnSpc>
                <a:spcPct val="64000"/>
              </a:lnSpc>
              <a:buFont typeface="Wingdings" pitchFamily="2" charset="2"/>
              <a:buChar char="Ø"/>
              <a:defRPr sz="1200" b="1"/>
            </a:pPr>
            <a:r>
              <a:rPr sz="1400"/>
              <a:t>Castro,</a:t>
            </a:r>
            <a:r>
              <a:rPr sz="1400" b="0"/>
              <a:t> </a:t>
            </a:r>
            <a:r>
              <a:rPr sz="1400"/>
              <a:t>E</a:t>
            </a:r>
            <a:r>
              <a:rPr sz="1400" b="0"/>
              <a:t>. </a:t>
            </a:r>
            <a:r>
              <a:rPr sz="1400"/>
              <a:t>&amp; Castro, E.</a:t>
            </a:r>
            <a:r>
              <a:rPr sz="1400" b="0"/>
              <a:t> (2016).  </a:t>
            </a:r>
            <a:r>
              <a:rPr sz="1400" b="0" i="1" err="1"/>
              <a:t>Aprender</a:t>
            </a:r>
            <a:r>
              <a:rPr sz="1400" b="0" i="1"/>
              <a:t> </a:t>
            </a:r>
            <a:r>
              <a:rPr sz="1400" b="0" i="1" err="1"/>
              <a:t>Matemáticas</a:t>
            </a:r>
            <a:r>
              <a:rPr sz="1400" b="0" i="1"/>
              <a:t> en la </a:t>
            </a:r>
            <a:r>
              <a:rPr sz="1400" b="0" i="1" err="1"/>
              <a:t>Infancia</a:t>
            </a:r>
            <a:r>
              <a:rPr sz="1400" b="0" i="1"/>
              <a:t>: </a:t>
            </a:r>
            <a:r>
              <a:rPr sz="1400" b="0" i="1" err="1"/>
              <a:t>Resolución</a:t>
            </a:r>
            <a:r>
              <a:rPr sz="1400" b="0" i="1"/>
              <a:t> de </a:t>
            </a:r>
            <a:r>
              <a:rPr sz="1400" b="0" i="1" err="1"/>
              <a:t>problemas</a:t>
            </a:r>
            <a:r>
              <a:rPr sz="1400" b="0" i="1"/>
              <a:t>.</a:t>
            </a:r>
            <a:r>
              <a:rPr sz="1400" b="0"/>
              <a:t> Madrid: </a:t>
            </a:r>
            <a:r>
              <a:rPr sz="1400" b="0" err="1"/>
              <a:t>Pirámide</a:t>
            </a:r>
          </a:p>
          <a:p>
            <a:pPr>
              <a:lnSpc>
                <a:spcPct val="64000"/>
              </a:lnSpc>
              <a:buFont typeface="Wingdings" pitchFamily="2" charset="2"/>
              <a:buChar char="Ø"/>
              <a:defRPr sz="1200" b="1"/>
            </a:pPr>
            <a:r>
              <a:rPr sz="1400"/>
              <a:t>Cattaneo</a:t>
            </a:r>
            <a:r>
              <a:rPr sz="1400" b="0"/>
              <a:t>, </a:t>
            </a:r>
            <a:r>
              <a:rPr sz="1400"/>
              <a:t>L</a:t>
            </a:r>
            <a:r>
              <a:rPr sz="1400" b="0"/>
              <a:t>. </a:t>
            </a:r>
            <a:r>
              <a:rPr sz="1400"/>
              <a:t>Lagreca, N., González, M. &amp; Buschiazzo, N</a:t>
            </a:r>
            <a:r>
              <a:rPr sz="1400" b="0"/>
              <a:t>. (2010). </a:t>
            </a:r>
            <a:r>
              <a:rPr sz="1400" b="0" i="1"/>
              <a:t>La </a:t>
            </a:r>
            <a:r>
              <a:rPr sz="1400" b="0" i="1" err="1"/>
              <a:t>resolución</a:t>
            </a:r>
            <a:r>
              <a:rPr sz="1400" b="0" i="1"/>
              <a:t> de </a:t>
            </a:r>
            <a:r>
              <a:rPr sz="1400" b="0" i="1" err="1"/>
              <a:t>problemas</a:t>
            </a:r>
            <a:r>
              <a:rPr sz="1400" b="0" i="1"/>
              <a:t>. </a:t>
            </a:r>
            <a:r>
              <a:rPr sz="1400" b="0"/>
              <a:t>En </a:t>
            </a:r>
            <a:r>
              <a:rPr sz="1400" b="0" err="1"/>
              <a:t>didáctica</a:t>
            </a:r>
            <a:r>
              <a:rPr sz="1400" b="0"/>
              <a:t> de la </a:t>
            </a:r>
            <a:r>
              <a:rPr sz="1400" b="0" err="1"/>
              <a:t>Matemática</a:t>
            </a:r>
            <a:r>
              <a:rPr sz="1400" b="0"/>
              <a:t>, </a:t>
            </a:r>
            <a:r>
              <a:rPr sz="1400" b="0" err="1"/>
              <a:t>Enseñar</a:t>
            </a:r>
            <a:r>
              <a:rPr sz="1400" b="0"/>
              <a:t> </a:t>
            </a:r>
            <a:r>
              <a:rPr sz="1400" b="0" err="1"/>
              <a:t>Matemática</a:t>
            </a:r>
            <a:r>
              <a:rPr sz="1400" b="0"/>
              <a:t>. Argentina: Homo Sapiens.</a:t>
            </a:r>
          </a:p>
          <a:p>
            <a:pPr>
              <a:lnSpc>
                <a:spcPct val="64000"/>
              </a:lnSpc>
              <a:buFont typeface="Wingdings" pitchFamily="2" charset="2"/>
              <a:buChar char="Ø"/>
              <a:defRPr sz="1200" b="1"/>
            </a:pPr>
            <a:r>
              <a:rPr sz="1400"/>
              <a:t>Cedillo, T., Isoda, M., </a:t>
            </a:r>
            <a:r>
              <a:rPr sz="1400" err="1"/>
              <a:t>Chalini</a:t>
            </a:r>
            <a:r>
              <a:rPr sz="1400"/>
              <a:t>, A., Cruz, V.,</a:t>
            </a:r>
            <a:r>
              <a:rPr sz="1400" b="0"/>
              <a:t> Ramírez, M. E. y Vega, E. (2012). </a:t>
            </a:r>
            <a:r>
              <a:rPr sz="1400" b="0" i="1" err="1"/>
              <a:t>Matemáticas</a:t>
            </a:r>
            <a:r>
              <a:rPr sz="1400" b="0" i="1"/>
              <a:t> para la </a:t>
            </a:r>
            <a:r>
              <a:rPr sz="1400" b="0" i="1" err="1"/>
              <a:t>Educación</a:t>
            </a:r>
            <a:r>
              <a:rPr sz="1400" b="0" i="1"/>
              <a:t> Normal: </a:t>
            </a:r>
            <a:r>
              <a:rPr sz="1400" b="0" i="1" err="1"/>
              <a:t>guía</a:t>
            </a:r>
            <a:r>
              <a:rPr sz="1400" b="0" i="1"/>
              <a:t> para el </a:t>
            </a:r>
            <a:r>
              <a:rPr sz="1400" b="0" i="1" err="1"/>
              <a:t>aprendizaje</a:t>
            </a:r>
            <a:r>
              <a:rPr sz="1400" b="0" i="1"/>
              <a:t> y </a:t>
            </a:r>
            <a:r>
              <a:rPr sz="1400" b="0" i="1" err="1"/>
              <a:t>enseñanza</a:t>
            </a:r>
            <a:r>
              <a:rPr sz="1400" b="0" i="1"/>
              <a:t> de la </a:t>
            </a:r>
            <a:r>
              <a:rPr sz="1400" b="0" i="1" err="1"/>
              <a:t>aritmética</a:t>
            </a:r>
            <a:r>
              <a:rPr sz="1400" b="0" i="1"/>
              <a:t>. </a:t>
            </a:r>
            <a:r>
              <a:rPr sz="1400" b="0"/>
              <a:t>México: Pearson/</a:t>
            </a:r>
            <a:r>
              <a:rPr sz="1400" b="0" err="1"/>
              <a:t>sep.</a:t>
            </a:r>
          </a:p>
          <a:p>
            <a:pPr>
              <a:lnSpc>
                <a:spcPct val="64000"/>
              </a:lnSpc>
              <a:buFont typeface="Wingdings" pitchFamily="2" charset="2"/>
              <a:buChar char="Ø"/>
              <a:defRPr sz="1200" b="1"/>
            </a:pPr>
            <a:r>
              <a:rPr sz="1400"/>
              <a:t>González</a:t>
            </a:r>
            <a:r>
              <a:rPr sz="1400" b="0"/>
              <a:t>, </a:t>
            </a:r>
            <a:r>
              <a:rPr sz="1400"/>
              <a:t>A</a:t>
            </a:r>
            <a:r>
              <a:rPr sz="1400" b="0"/>
              <a:t>., </a:t>
            </a:r>
            <a:r>
              <a:rPr sz="1400"/>
              <a:t>&amp; Weinstein, E</a:t>
            </a:r>
            <a:r>
              <a:rPr sz="1400" b="0"/>
              <a:t>., (2000).</a:t>
            </a:r>
            <a:r>
              <a:rPr sz="1400" b="0" i="1"/>
              <a:t> </a:t>
            </a:r>
            <a:r>
              <a:rPr sz="1400" b="0" i="1" err="1"/>
              <a:t>Enfoque</a:t>
            </a:r>
            <a:r>
              <a:rPr sz="1400" b="0" i="1"/>
              <a:t> del </a:t>
            </a:r>
            <a:r>
              <a:rPr sz="1400" b="0" i="1" err="1"/>
              <a:t>área</a:t>
            </a:r>
            <a:r>
              <a:rPr sz="1400" b="0" i="1"/>
              <a:t> </a:t>
            </a:r>
            <a:r>
              <a:rPr sz="1400" b="0" i="1" err="1"/>
              <a:t>matemática</a:t>
            </a:r>
            <a:r>
              <a:rPr sz="1400" b="0" i="1"/>
              <a:t>, El </a:t>
            </a:r>
            <a:r>
              <a:rPr sz="1400" b="0" i="1" err="1"/>
              <a:t>número</a:t>
            </a:r>
            <a:r>
              <a:rPr sz="1400" b="0" i="1"/>
              <a:t> y la </a:t>
            </a:r>
            <a:r>
              <a:rPr sz="1400" b="0" i="1" err="1"/>
              <a:t>serie</a:t>
            </a:r>
            <a:r>
              <a:rPr sz="1400" b="0" i="1"/>
              <a:t> </a:t>
            </a:r>
            <a:r>
              <a:rPr sz="1400" b="0" i="1" err="1"/>
              <a:t>numérica</a:t>
            </a:r>
            <a:r>
              <a:rPr sz="1400" b="0"/>
              <a:t>. En ¿</a:t>
            </a:r>
            <a:r>
              <a:rPr sz="1400" b="0" err="1"/>
              <a:t>Cómo</a:t>
            </a:r>
            <a:r>
              <a:rPr sz="1400" b="0"/>
              <a:t> </a:t>
            </a:r>
            <a:r>
              <a:rPr sz="1400" b="0" err="1"/>
              <a:t>enseñar</a:t>
            </a:r>
            <a:r>
              <a:rPr sz="1400" b="0"/>
              <a:t> </a:t>
            </a:r>
            <a:r>
              <a:rPr sz="1400" b="0" err="1"/>
              <a:t>matemática</a:t>
            </a:r>
            <a:r>
              <a:rPr sz="1400" b="0"/>
              <a:t> en el </a:t>
            </a:r>
            <a:r>
              <a:rPr sz="1400" b="0" err="1"/>
              <a:t>jardín</a:t>
            </a:r>
            <a:r>
              <a:rPr sz="1400" b="0"/>
              <a:t>? </a:t>
            </a:r>
            <a:r>
              <a:rPr sz="1400" b="0" err="1"/>
              <a:t>Número</a:t>
            </a:r>
            <a:r>
              <a:rPr sz="1400" b="0"/>
              <a:t> – </a:t>
            </a:r>
            <a:r>
              <a:rPr sz="1400" b="0" err="1"/>
              <a:t>Medida</a:t>
            </a:r>
            <a:r>
              <a:rPr sz="1400" b="0"/>
              <a:t> – Es030016pacio. Buenos Aires: </a:t>
            </a:r>
            <a:r>
              <a:rPr sz="1400" b="0" err="1"/>
              <a:t>Colihue</a:t>
            </a:r>
            <a:r>
              <a:rPr sz="1400" b="0"/>
              <a:t> (</a:t>
            </a:r>
            <a:r>
              <a:rPr sz="1400" b="0" err="1"/>
              <a:t>Nuevos</a:t>
            </a:r>
            <a:r>
              <a:rPr sz="1400" b="0"/>
              <a:t> </a:t>
            </a:r>
            <a:r>
              <a:rPr sz="1400" b="0" err="1"/>
              <a:t>caminos</a:t>
            </a:r>
            <a:r>
              <a:rPr sz="1400" b="0"/>
              <a:t> en </a:t>
            </a:r>
            <a:r>
              <a:rPr sz="1400" b="0" err="1"/>
              <a:t>educación</a:t>
            </a:r>
            <a:r>
              <a:rPr sz="1400" b="0"/>
              <a:t> </a:t>
            </a:r>
            <a:r>
              <a:rPr sz="1400" b="0" err="1"/>
              <a:t>inicial</a:t>
            </a:r>
            <a:r>
              <a:rPr sz="1400" b="0"/>
              <a:t>)</a:t>
            </a:r>
          </a:p>
        </p:txBody>
      </p:sp>
      <p:pic>
        <p:nvPicPr>
          <p:cNvPr id="294" name="image1.tif" descr="image1.tif"/>
          <p:cNvPicPr>
            <a:picLocks noChangeAspect="1"/>
          </p:cNvPicPr>
          <p:nvPr/>
        </p:nvPicPr>
        <p:blipFill>
          <a:blip r:embed="rId4"/>
          <a:stretch>
            <a:fillRect/>
          </a:stretch>
        </p:blipFill>
        <p:spPr>
          <a:xfrm>
            <a:off x="7440824" y="501650"/>
            <a:ext cx="1184821" cy="1155039"/>
          </a:xfrm>
          <a:prstGeom prst="rect">
            <a:avLst/>
          </a:prstGeom>
          <a:ln w="12700">
            <a:miter lim="400000"/>
          </a:ln>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Isoda, M. et al (2007a). Japanese Lesson Study in Mathematics. Its impact, diversity and potential for educational improvement. Singapure: World scientific publishing.…"/>
          <p:cNvSpPr txBox="1">
            <a:spLocks noGrp="1"/>
          </p:cNvSpPr>
          <p:nvPr>
            <p:ph type="body" idx="1"/>
          </p:nvPr>
        </p:nvSpPr>
        <p:spPr>
          <a:xfrm>
            <a:off x="457198" y="608826"/>
            <a:ext cx="6508378" cy="5517340"/>
          </a:xfrm>
          <a:prstGeom prst="rect">
            <a:avLst/>
          </a:prstGeom>
        </p:spPr>
        <p:txBody>
          <a:bodyPr/>
          <a:lstStyle/>
          <a:p>
            <a:pPr>
              <a:lnSpc>
                <a:spcPct val="80000"/>
              </a:lnSpc>
              <a:buFont typeface="Wingdings" pitchFamily="2" charset="2"/>
              <a:buChar char="Ø"/>
              <a:defRPr sz="1400" b="1"/>
            </a:pPr>
            <a:r>
              <a:rPr dirty="0" err="1"/>
              <a:t>Oliván</a:t>
            </a:r>
            <a:r>
              <a:rPr b="0" dirty="0"/>
              <a:t>, </a:t>
            </a:r>
            <a:r>
              <a:rPr dirty="0"/>
              <a:t>E., </a:t>
            </a:r>
            <a:r>
              <a:rPr b="0" dirty="0"/>
              <a:t>(2010). </a:t>
            </a:r>
            <a:r>
              <a:rPr b="0" dirty="0" err="1"/>
              <a:t>Evolución</a:t>
            </a:r>
            <a:r>
              <a:rPr b="0" dirty="0"/>
              <a:t> </a:t>
            </a:r>
            <a:r>
              <a:rPr b="0" dirty="0" err="1"/>
              <a:t>histórica</a:t>
            </a:r>
            <a:r>
              <a:rPr b="0" dirty="0"/>
              <a:t> del </a:t>
            </a:r>
            <a:r>
              <a:rPr b="0" dirty="0" err="1"/>
              <a:t>concepto</a:t>
            </a:r>
            <a:r>
              <a:rPr b="0" dirty="0"/>
              <a:t> de </a:t>
            </a:r>
            <a:r>
              <a:rPr b="0" dirty="0" err="1"/>
              <a:t>número</a:t>
            </a:r>
            <a:r>
              <a:rPr b="0" i="1" dirty="0"/>
              <a:t>.</a:t>
            </a:r>
            <a:r>
              <a:rPr b="0" dirty="0"/>
              <a:t>  </a:t>
            </a:r>
            <a:r>
              <a:rPr b="0" i="1" dirty="0" err="1"/>
              <a:t>Revista</a:t>
            </a:r>
            <a:r>
              <a:rPr b="0" i="1" dirty="0"/>
              <a:t> digital No. 29</a:t>
            </a:r>
            <a:r>
              <a:rPr b="0" dirty="0"/>
              <a:t> </a:t>
            </a:r>
            <a:r>
              <a:rPr b="0" dirty="0" err="1"/>
              <a:t>septiembre</a:t>
            </a:r>
            <a:r>
              <a:rPr b="0" dirty="0"/>
              <a:t> 2012, </a:t>
            </a:r>
            <a:r>
              <a:rPr b="0" dirty="0" err="1"/>
              <a:t>recuperado</a:t>
            </a:r>
            <a:r>
              <a:rPr b="0" dirty="0"/>
              <a:t> de </a:t>
            </a:r>
            <a:r>
              <a:rPr b="0" dirty="0" err="1"/>
              <a:t>publicacionesdidácticas.com</a:t>
            </a:r>
            <a:r>
              <a:rPr b="0" dirty="0"/>
              <a:t>/</a:t>
            </a:r>
            <a:r>
              <a:rPr b="0" dirty="0" err="1"/>
              <a:t>hemeroteca</a:t>
            </a:r>
            <a:r>
              <a:rPr b="0" dirty="0"/>
              <a:t>/030016/</a:t>
            </a:r>
            <a:r>
              <a:rPr b="0" dirty="0" err="1"/>
              <a:t>artículo</a:t>
            </a:r>
            <a:r>
              <a:rPr b="0" dirty="0"/>
              <a:t>-pdf.</a:t>
            </a:r>
          </a:p>
          <a:p>
            <a:pPr>
              <a:lnSpc>
                <a:spcPct val="80000"/>
              </a:lnSpc>
              <a:buFont typeface="Wingdings" pitchFamily="2" charset="2"/>
              <a:buChar char="Ø"/>
              <a:defRPr sz="1400" b="1"/>
            </a:pPr>
            <a:r>
              <a:rPr dirty="0" err="1"/>
              <a:t>Quaranta</a:t>
            </a:r>
            <a:r>
              <a:rPr dirty="0"/>
              <a:t>, M., </a:t>
            </a:r>
            <a:r>
              <a:rPr dirty="0" err="1"/>
              <a:t>Tarasow</a:t>
            </a:r>
            <a:r>
              <a:rPr dirty="0"/>
              <a:t>, P. y Wolman, S</a:t>
            </a:r>
            <a:r>
              <a:rPr b="0" dirty="0"/>
              <a:t>. (2003). </a:t>
            </a:r>
            <a:r>
              <a:rPr b="0" i="1" dirty="0" err="1"/>
              <a:t>Aproximaciones</a:t>
            </a:r>
            <a:r>
              <a:rPr b="0" i="1" dirty="0"/>
              <a:t> </a:t>
            </a:r>
            <a:r>
              <a:rPr b="0" i="1" dirty="0" err="1"/>
              <a:t>parciales</a:t>
            </a:r>
            <a:r>
              <a:rPr b="0" i="1" dirty="0"/>
              <a:t> a la </a:t>
            </a:r>
            <a:r>
              <a:rPr b="0" i="1" dirty="0" err="1"/>
              <a:t>complejidad</a:t>
            </a:r>
            <a:r>
              <a:rPr b="0" i="1" dirty="0"/>
              <a:t> del </a:t>
            </a:r>
            <a:r>
              <a:rPr b="0" i="1" dirty="0" err="1"/>
              <a:t>sistema</a:t>
            </a:r>
            <a:r>
              <a:rPr b="0" i="1" dirty="0"/>
              <a:t> de </a:t>
            </a:r>
            <a:r>
              <a:rPr b="0" i="1" dirty="0" err="1"/>
              <a:t>numeración</a:t>
            </a:r>
            <a:r>
              <a:rPr b="0" i="1" dirty="0"/>
              <a:t>: </a:t>
            </a:r>
            <a:r>
              <a:rPr b="0" i="1" dirty="0" err="1"/>
              <a:t>avances</a:t>
            </a:r>
            <a:r>
              <a:rPr b="0" i="1" dirty="0"/>
              <a:t> de un </a:t>
            </a:r>
            <a:r>
              <a:rPr b="0" i="1" dirty="0" err="1"/>
              <a:t>estudio</a:t>
            </a:r>
            <a:r>
              <a:rPr b="0" i="1" dirty="0"/>
              <a:t> </a:t>
            </a:r>
            <a:r>
              <a:rPr b="0" i="1" dirty="0" err="1"/>
              <a:t>acerca</a:t>
            </a:r>
            <a:r>
              <a:rPr b="0" i="1" dirty="0"/>
              <a:t> de las </a:t>
            </a:r>
            <a:r>
              <a:rPr b="0" i="1" dirty="0" err="1"/>
              <a:t>interpretaciones</a:t>
            </a:r>
            <a:r>
              <a:rPr b="0" i="1" dirty="0"/>
              <a:t> </a:t>
            </a:r>
            <a:r>
              <a:rPr b="0" i="1" dirty="0" err="1"/>
              <a:t>numéricas</a:t>
            </a:r>
            <a:r>
              <a:rPr b="0" dirty="0"/>
              <a:t>. </a:t>
            </a:r>
            <a:r>
              <a:rPr b="0" dirty="0" err="1"/>
              <a:t>En</a:t>
            </a:r>
            <a:r>
              <a:rPr b="0" dirty="0"/>
              <a:t> Panizza, M. (comp.). </a:t>
            </a:r>
            <a:r>
              <a:rPr b="0" dirty="0" err="1"/>
              <a:t>Enseñar</a:t>
            </a:r>
            <a:r>
              <a:rPr b="0" dirty="0"/>
              <a:t> </a:t>
            </a:r>
            <a:r>
              <a:rPr b="0" dirty="0" err="1"/>
              <a:t>matemática</a:t>
            </a:r>
            <a:r>
              <a:rPr b="0" dirty="0"/>
              <a:t> </a:t>
            </a:r>
            <a:r>
              <a:rPr b="0" dirty="0" err="1"/>
              <a:t>en</a:t>
            </a:r>
            <a:r>
              <a:rPr b="0" dirty="0"/>
              <a:t> el Nivel </a:t>
            </a:r>
            <a:r>
              <a:rPr b="0" dirty="0" err="1"/>
              <a:t>Inicial</a:t>
            </a:r>
            <a:r>
              <a:rPr b="0" dirty="0"/>
              <a:t> y Primer </a:t>
            </a:r>
            <a:r>
              <a:rPr b="0" dirty="0" err="1"/>
              <a:t>Ciclo</a:t>
            </a:r>
            <a:r>
              <a:rPr b="0" dirty="0"/>
              <a:t> de EGB. Buenos Aires: </a:t>
            </a:r>
            <a:r>
              <a:rPr b="0" dirty="0" err="1"/>
              <a:t>Paidós</a:t>
            </a:r>
            <a:endParaRPr b="0" dirty="0"/>
          </a:p>
          <a:p>
            <a:pPr>
              <a:lnSpc>
                <a:spcPct val="80000"/>
              </a:lnSpc>
              <a:buFont typeface="Wingdings" pitchFamily="2" charset="2"/>
              <a:buChar char="Ø"/>
              <a:defRPr sz="1400" b="1"/>
            </a:pPr>
            <a:r>
              <a:rPr dirty="0" err="1"/>
              <a:t>Ressia</a:t>
            </a:r>
            <a:r>
              <a:rPr dirty="0"/>
              <a:t> de Moreno</a:t>
            </a:r>
            <a:r>
              <a:rPr b="0" dirty="0"/>
              <a:t>,</a:t>
            </a:r>
            <a:r>
              <a:rPr dirty="0"/>
              <a:t> B</a:t>
            </a:r>
            <a:r>
              <a:rPr b="0" dirty="0"/>
              <a:t>. (2009). </a:t>
            </a:r>
            <a:r>
              <a:rPr b="0" i="1" dirty="0"/>
              <a:t>Los </a:t>
            </a:r>
            <a:r>
              <a:rPr b="0" i="1" dirty="0" err="1"/>
              <a:t>problemas</a:t>
            </a:r>
            <a:r>
              <a:rPr b="0" i="1" dirty="0"/>
              <a:t> y la </a:t>
            </a:r>
            <a:r>
              <a:rPr b="0" i="1" dirty="0" err="1"/>
              <a:t>enseñanza</a:t>
            </a:r>
            <a:r>
              <a:rPr b="0" i="1" dirty="0"/>
              <a:t> del </a:t>
            </a:r>
            <a:r>
              <a:rPr b="0" i="1" dirty="0" err="1"/>
              <a:t>número</a:t>
            </a:r>
            <a:r>
              <a:rPr b="0" dirty="0"/>
              <a:t>. </a:t>
            </a:r>
            <a:r>
              <a:rPr b="0" dirty="0" err="1"/>
              <a:t>En</a:t>
            </a:r>
            <a:r>
              <a:rPr b="0" dirty="0"/>
              <a:t> </a:t>
            </a:r>
            <a:r>
              <a:rPr b="0" dirty="0" err="1"/>
              <a:t>Enseñar</a:t>
            </a:r>
            <a:r>
              <a:rPr b="0" dirty="0"/>
              <a:t> </a:t>
            </a:r>
            <a:r>
              <a:rPr b="0" dirty="0" err="1"/>
              <a:t>matemáticas</a:t>
            </a:r>
            <a:r>
              <a:rPr b="0" dirty="0"/>
              <a:t> </a:t>
            </a:r>
            <a:r>
              <a:rPr b="0" dirty="0" err="1"/>
              <a:t>en</a:t>
            </a:r>
            <a:r>
              <a:rPr b="0" dirty="0"/>
              <a:t> el </a:t>
            </a:r>
            <a:r>
              <a:rPr b="0" dirty="0" err="1"/>
              <a:t>nivel</a:t>
            </a:r>
            <a:r>
              <a:rPr b="0" dirty="0"/>
              <a:t> </a:t>
            </a:r>
            <a:r>
              <a:rPr b="0" dirty="0" err="1"/>
              <a:t>inicial</a:t>
            </a:r>
            <a:r>
              <a:rPr b="0" dirty="0"/>
              <a:t> y primer </a:t>
            </a:r>
            <a:r>
              <a:rPr b="0" dirty="0" err="1"/>
              <a:t>ciclo</a:t>
            </a:r>
            <a:r>
              <a:rPr b="0" dirty="0"/>
              <a:t> de la EGB. </a:t>
            </a:r>
            <a:r>
              <a:rPr b="0" dirty="0" err="1"/>
              <a:t>Análisis</a:t>
            </a:r>
            <a:r>
              <a:rPr b="0" dirty="0"/>
              <a:t> y </a:t>
            </a:r>
            <a:r>
              <a:rPr b="0" dirty="0" err="1"/>
              <a:t>propuestas</a:t>
            </a:r>
            <a:r>
              <a:rPr b="0" dirty="0"/>
              <a:t>. Buenos </a:t>
            </a:r>
            <a:r>
              <a:rPr b="0" dirty="0" err="1"/>
              <a:t>Aíres</a:t>
            </a:r>
            <a:r>
              <a:rPr b="0" dirty="0"/>
              <a:t>: </a:t>
            </a:r>
            <a:r>
              <a:rPr b="0" dirty="0" err="1"/>
              <a:t>Paidós</a:t>
            </a:r>
            <a:r>
              <a:rPr b="0" dirty="0"/>
              <a:t>.</a:t>
            </a:r>
          </a:p>
          <a:p>
            <a:pPr>
              <a:lnSpc>
                <a:spcPct val="80000"/>
              </a:lnSpc>
              <a:buFont typeface="Wingdings" pitchFamily="2" charset="2"/>
              <a:buChar char="Ø"/>
              <a:defRPr sz="1400" b="1"/>
            </a:pPr>
            <a:r>
              <a:rPr dirty="0" err="1"/>
              <a:t>Baroody</a:t>
            </a:r>
            <a:r>
              <a:rPr dirty="0"/>
              <a:t>, A. J.</a:t>
            </a:r>
            <a:r>
              <a:rPr b="0" dirty="0"/>
              <a:t> (2008). </a:t>
            </a:r>
            <a:r>
              <a:rPr b="0" dirty="0" err="1"/>
              <a:t>Aritmética</a:t>
            </a:r>
            <a:r>
              <a:rPr b="0" dirty="0"/>
              <a:t> informal.</a:t>
            </a:r>
          </a:p>
          <a:p>
            <a:pPr>
              <a:lnSpc>
                <a:spcPct val="80000"/>
              </a:lnSpc>
              <a:buFont typeface="Wingdings" pitchFamily="2" charset="2"/>
              <a:buChar char="Ø"/>
              <a:defRPr sz="1400" b="1"/>
            </a:pPr>
            <a:r>
              <a:rPr dirty="0"/>
              <a:t>Block, D., Fuenlabrada, I. y Balbuena, H. </a:t>
            </a:r>
            <a:r>
              <a:rPr b="0" dirty="0"/>
              <a:t>(1994). </a:t>
            </a:r>
            <a:r>
              <a:rPr b="0" i="1" dirty="0"/>
              <a:t>Lo que </a:t>
            </a:r>
            <a:r>
              <a:rPr b="0" i="1" dirty="0" err="1"/>
              <a:t>cuentan</a:t>
            </a:r>
            <a:r>
              <a:rPr b="0" i="1" dirty="0"/>
              <a:t> las </a:t>
            </a:r>
            <a:r>
              <a:rPr b="0" i="1" dirty="0" err="1"/>
              <a:t>cuentas</a:t>
            </a:r>
            <a:r>
              <a:rPr b="0" i="1" dirty="0"/>
              <a:t> de</a:t>
            </a:r>
            <a:r>
              <a:rPr b="0" dirty="0"/>
              <a:t> </a:t>
            </a:r>
            <a:r>
              <a:rPr b="0" i="1" dirty="0" err="1"/>
              <a:t>sumar</a:t>
            </a:r>
            <a:r>
              <a:rPr b="0" i="1" dirty="0"/>
              <a:t> y </a:t>
            </a:r>
            <a:r>
              <a:rPr b="0" i="1" dirty="0" err="1"/>
              <a:t>restar</a:t>
            </a:r>
            <a:r>
              <a:rPr b="0" dirty="0"/>
              <a:t>. México: SEP (</a:t>
            </a:r>
            <a:r>
              <a:rPr b="0" dirty="0" err="1"/>
              <a:t>Libros</a:t>
            </a:r>
            <a:r>
              <a:rPr b="0" dirty="0"/>
              <a:t> del </a:t>
            </a:r>
            <a:r>
              <a:rPr b="0" dirty="0" err="1"/>
              <a:t>Rincón</a:t>
            </a:r>
            <a:r>
              <a:rPr b="0" dirty="0"/>
              <a:t>).</a:t>
            </a:r>
          </a:p>
          <a:p>
            <a:pPr>
              <a:lnSpc>
                <a:spcPct val="80000"/>
              </a:lnSpc>
              <a:buFont typeface="Wingdings" pitchFamily="2" charset="2"/>
              <a:buChar char="Ø"/>
              <a:defRPr sz="1400" b="1"/>
            </a:pPr>
            <a:r>
              <a:rPr dirty="0" err="1"/>
              <a:t>Broitman</a:t>
            </a:r>
            <a:r>
              <a:rPr dirty="0"/>
              <a:t>, C.</a:t>
            </a:r>
            <a:r>
              <a:rPr b="0" dirty="0"/>
              <a:t> (1999). Las </a:t>
            </a:r>
            <a:r>
              <a:rPr b="0" dirty="0" err="1"/>
              <a:t>operaciones</a:t>
            </a:r>
            <a:r>
              <a:rPr b="0" dirty="0"/>
              <a:t> </a:t>
            </a:r>
            <a:r>
              <a:rPr b="0" dirty="0" err="1"/>
              <a:t>en</a:t>
            </a:r>
            <a:r>
              <a:rPr b="0" dirty="0"/>
              <a:t> el primer </a:t>
            </a:r>
            <a:r>
              <a:rPr b="0" dirty="0" err="1"/>
              <a:t>ciclo</a:t>
            </a:r>
            <a:r>
              <a:rPr b="0" dirty="0"/>
              <a:t>. </a:t>
            </a:r>
            <a:r>
              <a:rPr b="0" i="1" dirty="0"/>
              <a:t> </a:t>
            </a:r>
            <a:r>
              <a:rPr b="0" i="1" dirty="0" err="1"/>
              <a:t>Aportes</a:t>
            </a:r>
            <a:r>
              <a:rPr b="0" i="1" dirty="0"/>
              <a:t> para el </a:t>
            </a:r>
            <a:r>
              <a:rPr b="0" i="1" dirty="0" err="1"/>
              <a:t>trabajo</a:t>
            </a:r>
            <a:r>
              <a:rPr b="0" i="1" dirty="0"/>
              <a:t> </a:t>
            </a:r>
            <a:r>
              <a:rPr b="0" i="1" dirty="0" err="1"/>
              <a:t>en</a:t>
            </a:r>
            <a:r>
              <a:rPr b="0" i="1" dirty="0"/>
              <a:t> el aula</a:t>
            </a:r>
            <a:r>
              <a:rPr b="0" dirty="0"/>
              <a:t>. Buenos Aires: </a:t>
            </a:r>
            <a:r>
              <a:rPr b="0" dirty="0" err="1"/>
              <a:t>Novedades</a:t>
            </a:r>
            <a:r>
              <a:rPr b="0" dirty="0"/>
              <a:t> </a:t>
            </a:r>
            <a:r>
              <a:rPr b="0" dirty="0" err="1"/>
              <a:t>Educativas</a:t>
            </a:r>
            <a:r>
              <a:rPr b="0" dirty="0"/>
              <a:t>.</a:t>
            </a:r>
          </a:p>
          <a:p>
            <a:pPr>
              <a:lnSpc>
                <a:spcPct val="80000"/>
              </a:lnSpc>
              <a:buFont typeface="Wingdings" pitchFamily="2" charset="2"/>
              <a:buChar char="Ø"/>
              <a:defRPr sz="1400" b="1"/>
            </a:pPr>
            <a:r>
              <a:rPr dirty="0"/>
              <a:t>Castro, E., Rico, L. y Castro, E.</a:t>
            </a:r>
            <a:r>
              <a:rPr b="0" dirty="0"/>
              <a:t> (1999). </a:t>
            </a:r>
            <a:r>
              <a:rPr b="0" i="1" dirty="0" err="1"/>
              <a:t>Números</a:t>
            </a:r>
            <a:r>
              <a:rPr b="0" i="1" dirty="0"/>
              <a:t> y </a:t>
            </a:r>
            <a:r>
              <a:rPr b="0" i="1" dirty="0" err="1"/>
              <a:t>operaciones</a:t>
            </a:r>
            <a:r>
              <a:rPr b="0" i="1" dirty="0"/>
              <a:t>. </a:t>
            </a:r>
            <a:r>
              <a:rPr b="0" i="1" dirty="0" err="1"/>
              <a:t>Fundamentos</a:t>
            </a:r>
            <a:r>
              <a:rPr b="0" i="1" dirty="0"/>
              <a:t> para una </a:t>
            </a:r>
            <a:r>
              <a:rPr b="0" i="1" dirty="0" err="1"/>
              <a:t>aritmética</a:t>
            </a:r>
            <a:r>
              <a:rPr b="0" i="1" dirty="0"/>
              <a:t> escolar</a:t>
            </a:r>
            <a:r>
              <a:rPr b="0" dirty="0"/>
              <a:t>. </a:t>
            </a:r>
            <a:r>
              <a:rPr b="0" dirty="0" err="1"/>
              <a:t>España</a:t>
            </a:r>
            <a:r>
              <a:rPr b="0" dirty="0"/>
              <a:t>: </a:t>
            </a:r>
            <a:r>
              <a:rPr b="0" dirty="0" err="1"/>
              <a:t>Síntesis</a:t>
            </a:r>
            <a:r>
              <a:rPr b="0" dirty="0"/>
              <a:t>. </a:t>
            </a:r>
          </a:p>
          <a:p>
            <a:pPr>
              <a:lnSpc>
                <a:spcPct val="80000"/>
              </a:lnSpc>
              <a:buFont typeface="Wingdings" pitchFamily="2" charset="2"/>
              <a:buChar char="Ø"/>
              <a:defRPr sz="1400" b="1"/>
            </a:pPr>
            <a:r>
              <a:rPr dirty="0"/>
              <a:t>Cedillo, T.  &amp; Cruz, V.</a:t>
            </a:r>
            <a:r>
              <a:rPr b="0" dirty="0"/>
              <a:t> (2012). </a:t>
            </a:r>
            <a:r>
              <a:rPr b="0" i="1" dirty="0"/>
              <a:t>Del </a:t>
            </a:r>
            <a:r>
              <a:rPr b="0" i="1" dirty="0" err="1"/>
              <a:t>sentido</a:t>
            </a:r>
            <a:r>
              <a:rPr b="0" i="1" dirty="0"/>
              <a:t> </a:t>
            </a:r>
            <a:r>
              <a:rPr b="0" i="1" dirty="0" err="1"/>
              <a:t>numérico</a:t>
            </a:r>
            <a:r>
              <a:rPr b="0" i="1" dirty="0"/>
              <a:t> al </a:t>
            </a:r>
            <a:r>
              <a:rPr b="0" i="1" dirty="0" err="1"/>
              <a:t>pensamiento</a:t>
            </a:r>
            <a:r>
              <a:rPr b="0" i="1" dirty="0"/>
              <a:t> </a:t>
            </a:r>
            <a:r>
              <a:rPr b="0" i="1" dirty="0" err="1"/>
              <a:t>prealgebraico</a:t>
            </a:r>
            <a:r>
              <a:rPr b="0" i="1" dirty="0"/>
              <a:t>. </a:t>
            </a:r>
            <a:r>
              <a:rPr b="0" dirty="0"/>
              <a:t>México: Pearson.</a:t>
            </a:r>
          </a:p>
        </p:txBody>
      </p:sp>
      <p:pic>
        <p:nvPicPr>
          <p:cNvPr id="299"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texto 2"/>
          <p:cNvSpPr txBox="1">
            <a:spLocks noGrp="1"/>
          </p:cNvSpPr>
          <p:nvPr>
            <p:ph type="body" idx="1"/>
          </p:nvPr>
        </p:nvSpPr>
        <p:spPr>
          <a:xfrm>
            <a:off x="240423" y="1326021"/>
            <a:ext cx="7253786" cy="5024810"/>
          </a:xfrm>
          <a:prstGeom prst="rect">
            <a:avLst/>
          </a:prstGeom>
        </p:spPr>
        <p:txBody>
          <a:bodyPr>
            <a:normAutofit lnSpcReduction="10000"/>
          </a:bodyPr>
          <a:lstStyle/>
          <a:p>
            <a:pPr>
              <a:lnSpc>
                <a:spcPct val="80000"/>
              </a:lnSpc>
              <a:buFont typeface="Wingdings" pitchFamily="2" charset="2"/>
              <a:buChar char="Ø"/>
              <a:defRPr sz="1500" b="1"/>
            </a:pPr>
            <a:r>
              <a:rPr dirty="0"/>
              <a:t>Cedillo, T., </a:t>
            </a:r>
            <a:r>
              <a:rPr dirty="0" err="1"/>
              <a:t>Isoda</a:t>
            </a:r>
            <a:r>
              <a:rPr dirty="0"/>
              <a:t>, M., </a:t>
            </a:r>
            <a:r>
              <a:rPr dirty="0" err="1"/>
              <a:t>Chalini</a:t>
            </a:r>
            <a:r>
              <a:rPr dirty="0"/>
              <a:t>, A</a:t>
            </a:r>
            <a:r>
              <a:rPr b="0" dirty="0"/>
              <a:t>., Cruz, V., Ramírez, M. E. &amp; Vega, E. (2012). </a:t>
            </a:r>
            <a:r>
              <a:rPr b="0" i="1" dirty="0" err="1"/>
              <a:t>Matemáticas</a:t>
            </a:r>
            <a:r>
              <a:rPr b="0" i="1" dirty="0"/>
              <a:t> para la </a:t>
            </a:r>
            <a:r>
              <a:rPr b="0" i="1" dirty="0" err="1"/>
              <a:t>Educación</a:t>
            </a:r>
            <a:r>
              <a:rPr b="0" i="1" dirty="0"/>
              <a:t> Normal: </a:t>
            </a:r>
            <a:r>
              <a:rPr b="0" i="1" dirty="0" err="1"/>
              <a:t>guía</a:t>
            </a:r>
            <a:r>
              <a:rPr b="0" i="1" dirty="0"/>
              <a:t> para el </a:t>
            </a:r>
            <a:r>
              <a:rPr b="0" i="1" dirty="0" err="1"/>
              <a:t>aprendizaje</a:t>
            </a:r>
            <a:r>
              <a:rPr b="0" i="1" dirty="0"/>
              <a:t> y </a:t>
            </a:r>
            <a:r>
              <a:rPr b="0" i="1" dirty="0" err="1"/>
              <a:t>enseñanza</a:t>
            </a:r>
            <a:r>
              <a:rPr b="0" i="1" dirty="0"/>
              <a:t> de la </a:t>
            </a:r>
            <a:r>
              <a:rPr b="0" i="1" dirty="0" err="1"/>
              <a:t>aritmética</a:t>
            </a:r>
            <a:r>
              <a:rPr b="0" i="1" dirty="0"/>
              <a:t>. </a:t>
            </a:r>
            <a:r>
              <a:rPr b="0" dirty="0"/>
              <a:t>México: Pearson/</a:t>
            </a:r>
            <a:r>
              <a:rPr b="0" dirty="0" err="1"/>
              <a:t>sep.</a:t>
            </a:r>
            <a:endParaRPr b="0" dirty="0"/>
          </a:p>
          <a:p>
            <a:pPr>
              <a:lnSpc>
                <a:spcPct val="80000"/>
              </a:lnSpc>
              <a:buFont typeface="Wingdings" pitchFamily="2" charset="2"/>
              <a:buChar char="Ø"/>
              <a:defRPr sz="1500" b="1"/>
            </a:pPr>
            <a:r>
              <a:rPr dirty="0" err="1"/>
              <a:t>Isoda</a:t>
            </a:r>
            <a:r>
              <a:rPr dirty="0"/>
              <a:t> M. y </a:t>
            </a:r>
            <a:r>
              <a:rPr dirty="0" err="1"/>
              <a:t>Olfos</a:t>
            </a:r>
            <a:r>
              <a:rPr dirty="0"/>
              <a:t> R.</a:t>
            </a:r>
            <a:r>
              <a:rPr b="0" dirty="0"/>
              <a:t> (2009). El </a:t>
            </a:r>
            <a:r>
              <a:rPr b="0" dirty="0" err="1"/>
              <a:t>Estudio</a:t>
            </a:r>
            <a:r>
              <a:rPr b="0" dirty="0"/>
              <a:t> de </a:t>
            </a:r>
            <a:r>
              <a:rPr b="0" dirty="0" err="1"/>
              <a:t>clases</a:t>
            </a:r>
            <a:r>
              <a:rPr b="0" dirty="0"/>
              <a:t> y las </a:t>
            </a:r>
            <a:r>
              <a:rPr b="0" dirty="0" err="1"/>
              <a:t>demandas</a:t>
            </a:r>
            <a:r>
              <a:rPr b="0" dirty="0"/>
              <a:t> </a:t>
            </a:r>
            <a:r>
              <a:rPr b="0" dirty="0" err="1"/>
              <a:t>curriculares</a:t>
            </a:r>
            <a:r>
              <a:rPr b="0" i="1" dirty="0"/>
              <a:t>. </a:t>
            </a:r>
            <a:r>
              <a:rPr b="0" dirty="0" err="1"/>
              <a:t>En</a:t>
            </a:r>
            <a:r>
              <a:rPr b="0" dirty="0"/>
              <a:t> </a:t>
            </a:r>
            <a:r>
              <a:rPr b="0" i="1" dirty="0"/>
              <a:t>La </a:t>
            </a:r>
            <a:r>
              <a:rPr b="0" i="1" dirty="0" err="1"/>
              <a:t>enseñanza</a:t>
            </a:r>
            <a:r>
              <a:rPr b="0" i="1" dirty="0"/>
              <a:t> de la </a:t>
            </a:r>
            <a:r>
              <a:rPr b="0" i="1" dirty="0" err="1"/>
              <a:t>multiplicación</a:t>
            </a:r>
            <a:r>
              <a:rPr b="0" dirty="0"/>
              <a:t>. Valparaíso, Chile: Universidad Pontificia de Valparaíso. </a:t>
            </a:r>
          </a:p>
          <a:p>
            <a:pPr>
              <a:lnSpc>
                <a:spcPct val="80000"/>
              </a:lnSpc>
              <a:buFont typeface="Wingdings" pitchFamily="2" charset="2"/>
              <a:buChar char="Ø"/>
              <a:defRPr sz="1500" b="1"/>
            </a:pPr>
            <a:r>
              <a:rPr dirty="0" err="1"/>
              <a:t>Vergnaud</a:t>
            </a:r>
            <a:r>
              <a:rPr dirty="0"/>
              <a:t>, G.</a:t>
            </a:r>
            <a:r>
              <a:rPr b="0" dirty="0"/>
              <a:t> (1991). </a:t>
            </a:r>
            <a:r>
              <a:rPr b="0" i="1" dirty="0"/>
              <a:t>El </a:t>
            </a:r>
            <a:r>
              <a:rPr b="0" i="1" dirty="0" err="1"/>
              <a:t>niño</a:t>
            </a:r>
            <a:r>
              <a:rPr b="0" i="1" dirty="0"/>
              <a:t>, las </a:t>
            </a:r>
            <a:r>
              <a:rPr b="0" i="1" dirty="0" err="1"/>
              <a:t>matemáticas</a:t>
            </a:r>
            <a:r>
              <a:rPr b="0" i="1" dirty="0"/>
              <a:t> y la </a:t>
            </a:r>
            <a:r>
              <a:rPr b="0" i="1" dirty="0" err="1"/>
              <a:t>realidad</a:t>
            </a:r>
            <a:r>
              <a:rPr b="0" i="1" dirty="0"/>
              <a:t>. </a:t>
            </a:r>
            <a:r>
              <a:rPr b="0" dirty="0"/>
              <a:t>México: </a:t>
            </a:r>
            <a:r>
              <a:rPr b="0" dirty="0" err="1"/>
              <a:t>Paidós</a:t>
            </a:r>
            <a:r>
              <a:rPr b="0" dirty="0"/>
              <a:t>.</a:t>
            </a:r>
          </a:p>
          <a:p>
            <a:pPr>
              <a:lnSpc>
                <a:spcPct val="80000"/>
              </a:lnSpc>
              <a:buFont typeface="Wingdings" pitchFamily="2" charset="2"/>
              <a:buChar char="Ø"/>
              <a:defRPr sz="1500" b="1"/>
            </a:pPr>
            <a:r>
              <a:rPr dirty="0" err="1"/>
              <a:t>Acero</a:t>
            </a:r>
            <a:r>
              <a:rPr b="0" dirty="0"/>
              <a:t>, </a:t>
            </a:r>
            <a:r>
              <a:rPr dirty="0"/>
              <a:t>M</a:t>
            </a:r>
            <a:r>
              <a:rPr b="0" dirty="0"/>
              <a:t>., </a:t>
            </a:r>
            <a:r>
              <a:rPr dirty="0" err="1"/>
              <a:t>Pieranllely</a:t>
            </a:r>
            <a:r>
              <a:rPr dirty="0"/>
              <a:t>, L., &amp; Díaz, G</a:t>
            </a:r>
            <a:r>
              <a:rPr b="0" dirty="0"/>
              <a:t>. (2010). </a:t>
            </a:r>
            <a:r>
              <a:rPr b="0" i="1" dirty="0"/>
              <a:t>El </a:t>
            </a:r>
            <a:r>
              <a:rPr b="0" i="1" dirty="0" err="1"/>
              <a:t>aprendizaje</a:t>
            </a:r>
            <a:r>
              <a:rPr b="0" i="1" dirty="0"/>
              <a:t> de las </a:t>
            </a:r>
            <a:r>
              <a:rPr b="0" i="1" dirty="0" err="1"/>
              <a:t>estructuras</a:t>
            </a:r>
            <a:r>
              <a:rPr b="0" i="1" dirty="0"/>
              <a:t> </a:t>
            </a:r>
            <a:r>
              <a:rPr b="0" i="1" dirty="0" err="1"/>
              <a:t>aditivas</a:t>
            </a:r>
            <a:r>
              <a:rPr b="0" i="1" dirty="0"/>
              <a:t>, a </a:t>
            </a:r>
            <a:r>
              <a:rPr b="0" i="1" dirty="0" err="1"/>
              <a:t>través</a:t>
            </a:r>
            <a:r>
              <a:rPr b="0" i="1" dirty="0"/>
              <a:t> de la </a:t>
            </a:r>
            <a:r>
              <a:rPr b="0" i="1" dirty="0" err="1"/>
              <a:t>Teoría</a:t>
            </a:r>
            <a:r>
              <a:rPr b="0" i="1" dirty="0"/>
              <a:t> de las </a:t>
            </a:r>
            <a:r>
              <a:rPr b="0" i="1" dirty="0" err="1"/>
              <a:t>Situaciones</a:t>
            </a:r>
            <a:r>
              <a:rPr b="0" i="1" dirty="0"/>
              <a:t> </a:t>
            </a:r>
            <a:r>
              <a:rPr b="0" i="1" dirty="0" err="1"/>
              <a:t>Didácticas</a:t>
            </a:r>
            <a:r>
              <a:rPr b="0" dirty="0"/>
              <a:t>. Memoria 11° Encuentro </a:t>
            </a:r>
            <a:r>
              <a:rPr b="0" dirty="0" err="1"/>
              <a:t>Colombiano</a:t>
            </a:r>
            <a:r>
              <a:rPr b="0" dirty="0"/>
              <a:t> de </a:t>
            </a:r>
            <a:r>
              <a:rPr b="0" dirty="0" err="1"/>
              <a:t>Matemáticas</a:t>
            </a:r>
            <a:r>
              <a:rPr b="0" dirty="0"/>
              <a:t> </a:t>
            </a:r>
            <a:r>
              <a:rPr b="0" dirty="0" err="1"/>
              <a:t>Educativa</a:t>
            </a:r>
            <a:r>
              <a:rPr b="0" dirty="0"/>
              <a:t> 2010, Universidad </a:t>
            </a:r>
            <a:r>
              <a:rPr b="0" dirty="0" err="1"/>
              <a:t>Distrital</a:t>
            </a:r>
            <a:r>
              <a:rPr b="0" dirty="0"/>
              <a:t> Francisco José de Caldas. </a:t>
            </a:r>
            <a:r>
              <a:rPr b="0" dirty="0" err="1"/>
              <a:t>Recuperado</a:t>
            </a:r>
            <a:r>
              <a:rPr b="0" dirty="0"/>
              <a:t> </a:t>
            </a:r>
            <a:r>
              <a:rPr b="0" dirty="0" err="1"/>
              <a:t>en</a:t>
            </a:r>
            <a:r>
              <a:rPr b="0" dirty="0"/>
              <a:t> </a:t>
            </a:r>
            <a:r>
              <a:rPr b="0" dirty="0" err="1"/>
              <a:t>funes.uniandes.edu.co</a:t>
            </a:r>
            <a:r>
              <a:rPr b="0" dirty="0"/>
              <a:t>/1172/1//659_El_Aprendizaje_de_la_Estructura_Aditiva_Asocolme2.pdf</a:t>
            </a:r>
          </a:p>
          <a:p>
            <a:pPr>
              <a:lnSpc>
                <a:spcPct val="80000"/>
              </a:lnSpc>
              <a:buFont typeface="Wingdings" pitchFamily="2" charset="2"/>
              <a:buChar char="Ø"/>
              <a:defRPr sz="1500" b="1"/>
            </a:pPr>
            <a:r>
              <a:rPr dirty="0" err="1"/>
              <a:t>Broitman</a:t>
            </a:r>
            <a:r>
              <a:rPr dirty="0"/>
              <a:t>, C.;</a:t>
            </a:r>
            <a:r>
              <a:rPr b="0" dirty="0"/>
              <a:t> </a:t>
            </a:r>
            <a:r>
              <a:rPr dirty="0"/>
              <a:t>Escobar, M.; </a:t>
            </a:r>
            <a:r>
              <a:rPr dirty="0" err="1"/>
              <a:t>Sancha</a:t>
            </a:r>
            <a:r>
              <a:rPr dirty="0"/>
              <a:t>, I. y Grimaldi, V</a:t>
            </a:r>
            <a:r>
              <a:rPr b="0" dirty="0"/>
              <a:t>. (2004): “</a:t>
            </a:r>
            <a:r>
              <a:rPr b="0" i="1" dirty="0"/>
              <a:t>El </a:t>
            </a:r>
            <a:r>
              <a:rPr b="0" i="1" dirty="0" err="1"/>
              <a:t>estudio</a:t>
            </a:r>
            <a:r>
              <a:rPr b="0" i="1" dirty="0"/>
              <a:t> de los </a:t>
            </a:r>
            <a:r>
              <a:rPr b="0" i="1" dirty="0" err="1"/>
              <a:t>números</a:t>
            </a:r>
            <a:r>
              <a:rPr b="0" i="1" dirty="0"/>
              <a:t> </a:t>
            </a:r>
            <a:r>
              <a:rPr b="0" i="1" dirty="0" err="1"/>
              <a:t>grandes</a:t>
            </a:r>
            <a:r>
              <a:rPr b="0" i="1" dirty="0"/>
              <a:t> </a:t>
            </a:r>
            <a:r>
              <a:rPr b="0" i="1" dirty="0" err="1"/>
              <a:t>como</a:t>
            </a:r>
            <a:r>
              <a:rPr b="0" i="1" dirty="0"/>
              <a:t> medio para </a:t>
            </a:r>
            <a:r>
              <a:rPr b="0" i="1" dirty="0" err="1"/>
              <a:t>explorar</a:t>
            </a:r>
            <a:r>
              <a:rPr b="0" i="1" dirty="0"/>
              <a:t> </a:t>
            </a:r>
            <a:r>
              <a:rPr b="0" i="1" dirty="0" err="1"/>
              <a:t>regularidades</a:t>
            </a:r>
            <a:r>
              <a:rPr b="0" i="1" dirty="0"/>
              <a:t> de </a:t>
            </a:r>
            <a:r>
              <a:rPr b="0" i="1" dirty="0" err="1"/>
              <a:t>nuestro</a:t>
            </a:r>
            <a:r>
              <a:rPr b="0" i="1" dirty="0"/>
              <a:t> Sistema de </a:t>
            </a:r>
            <a:r>
              <a:rPr b="0" i="1" dirty="0" err="1"/>
              <a:t>Numeración</a:t>
            </a:r>
            <a:r>
              <a:rPr b="0" i="1" dirty="0"/>
              <a:t>”.</a:t>
            </a:r>
            <a:r>
              <a:rPr b="0" dirty="0"/>
              <a:t> </a:t>
            </a:r>
            <a:r>
              <a:rPr b="0" dirty="0" err="1"/>
              <a:t>Secuencia</a:t>
            </a:r>
            <a:r>
              <a:rPr b="0" dirty="0"/>
              <a:t> </a:t>
            </a:r>
            <a:r>
              <a:rPr b="0" dirty="0" err="1"/>
              <a:t>didáctica</a:t>
            </a:r>
            <a:r>
              <a:rPr b="0" dirty="0"/>
              <a:t> para </a:t>
            </a:r>
            <a:r>
              <a:rPr b="0" dirty="0" err="1"/>
              <a:t>sala</a:t>
            </a:r>
            <a:r>
              <a:rPr b="0" dirty="0"/>
              <a:t> de 5 </a:t>
            </a:r>
            <a:r>
              <a:rPr b="0" dirty="0" err="1"/>
              <a:t>años</a:t>
            </a:r>
            <a:r>
              <a:rPr b="0" dirty="0"/>
              <a:t> y primer </a:t>
            </a:r>
            <a:r>
              <a:rPr b="0" dirty="0" err="1"/>
              <a:t>año</a:t>
            </a:r>
            <a:r>
              <a:rPr b="0" dirty="0"/>
              <a:t> EGB”. </a:t>
            </a:r>
            <a:r>
              <a:rPr b="0" dirty="0" err="1"/>
              <a:t>Ficha</a:t>
            </a:r>
            <a:r>
              <a:rPr b="0" dirty="0"/>
              <a:t> de </a:t>
            </a:r>
            <a:r>
              <a:rPr b="0" dirty="0" err="1"/>
              <a:t>cátedra</a:t>
            </a:r>
            <a:r>
              <a:rPr b="0" dirty="0"/>
              <a:t>. UNLP.</a:t>
            </a:r>
          </a:p>
          <a:p>
            <a:pPr>
              <a:lnSpc>
                <a:spcPct val="80000"/>
              </a:lnSpc>
              <a:buFont typeface="Wingdings" pitchFamily="2" charset="2"/>
              <a:buChar char="Ø"/>
              <a:defRPr sz="1500" b="1"/>
            </a:pPr>
            <a:r>
              <a:rPr dirty="0"/>
              <a:t>Bruno,</a:t>
            </a:r>
            <a:r>
              <a:rPr b="0" dirty="0"/>
              <a:t> </a:t>
            </a:r>
            <a:r>
              <a:rPr dirty="0"/>
              <a:t>A., &amp; </a:t>
            </a:r>
            <a:r>
              <a:rPr dirty="0" err="1"/>
              <a:t>Martinón</a:t>
            </a:r>
            <a:r>
              <a:rPr dirty="0"/>
              <a:t>, A.</a:t>
            </a:r>
            <a:r>
              <a:rPr b="0" dirty="0"/>
              <a:t> (1997a). </a:t>
            </a:r>
            <a:r>
              <a:rPr b="0" i="1" dirty="0" err="1"/>
              <a:t>Procedimientos</a:t>
            </a:r>
            <a:r>
              <a:rPr b="0" i="1" dirty="0"/>
              <a:t> de </a:t>
            </a:r>
            <a:r>
              <a:rPr b="0" i="1" dirty="0" err="1"/>
              <a:t>resolución</a:t>
            </a:r>
            <a:r>
              <a:rPr b="0" i="1" dirty="0"/>
              <a:t> de </a:t>
            </a:r>
            <a:r>
              <a:rPr b="0" i="1" dirty="0" err="1"/>
              <a:t>problemas</a:t>
            </a:r>
            <a:r>
              <a:rPr b="0" i="1" dirty="0"/>
              <a:t> </a:t>
            </a:r>
            <a:r>
              <a:rPr b="0" i="1" dirty="0" err="1"/>
              <a:t>aditivos</a:t>
            </a:r>
            <a:r>
              <a:rPr b="0" i="1" dirty="0"/>
              <a:t> con </a:t>
            </a:r>
            <a:r>
              <a:rPr b="0" i="1" dirty="0" err="1"/>
              <a:t>números</a:t>
            </a:r>
            <a:r>
              <a:rPr b="0" i="1" dirty="0"/>
              <a:t> </a:t>
            </a:r>
            <a:r>
              <a:rPr b="0" i="1" dirty="0" err="1"/>
              <a:t>negativos</a:t>
            </a:r>
            <a:r>
              <a:rPr b="0" dirty="0"/>
              <a:t>. </a:t>
            </a:r>
            <a:r>
              <a:rPr b="0" dirty="0" err="1"/>
              <a:t>Enseñanza</a:t>
            </a:r>
            <a:r>
              <a:rPr b="0" dirty="0"/>
              <a:t> de las </a:t>
            </a:r>
            <a:r>
              <a:rPr b="0" dirty="0" err="1"/>
              <a:t>Ciencias</a:t>
            </a:r>
            <a:r>
              <a:rPr b="0" dirty="0"/>
              <a:t>, 15(2), 249-256.</a:t>
            </a:r>
          </a:p>
        </p:txBody>
      </p:sp>
      <p:pic>
        <p:nvPicPr>
          <p:cNvPr id="304"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6" name="CuadroTexto 5"/>
          <p:cNvSpPr txBox="1"/>
          <p:nvPr/>
        </p:nvSpPr>
        <p:spPr>
          <a:xfrm>
            <a:off x="1177501" y="12318547"/>
            <a:ext cx="1337226" cy="400110"/>
          </a:xfrm>
          <a:prstGeom prst="rect">
            <a:avLst/>
          </a:prstGeom>
          <a:noFill/>
        </p:spPr>
        <p:txBody>
          <a:bodyPr wrap="none" rtlCol="0">
            <a:spAutoFit/>
          </a:bodyPr>
          <a:lstStyle/>
          <a:p>
            <a:pPr>
              <a:spcAft>
                <a:spcPts val="0"/>
              </a:spcAft>
            </a:pPr>
            <a:r>
              <a:rPr lang="es-MX" sz="1000" kern="1200">
                <a:solidFill>
                  <a:schemeClr val="tx1"/>
                </a:solidFill>
                <a:effectLst/>
                <a:latin typeface="Arial" charset="0"/>
                <a:ea typeface="ＭＳ 明朝" charset="-128"/>
              </a:rPr>
              <a:t>V 19-20</a:t>
            </a:r>
            <a:endParaRPr lang="es-ES_tradnl" sz="1200">
              <a:solidFill>
                <a:schemeClr val="tx1"/>
              </a:solidFill>
              <a:effectLst/>
              <a:latin typeface="Times New Roman" charset="0"/>
              <a:ea typeface="ＭＳ 明朝" charset="-128"/>
            </a:endParaRPr>
          </a:p>
          <a:p>
            <a:pPr>
              <a:spcAft>
                <a:spcPts val="0"/>
              </a:spcAft>
            </a:pPr>
            <a:r>
              <a:rPr lang="es-MX" sz="1000" kern="1200">
                <a:solidFill>
                  <a:schemeClr val="tx1"/>
                </a:solidFill>
                <a:effectLst/>
                <a:latin typeface="Arial" charset="0"/>
                <a:ea typeface="ＭＳ 明朝" charset="-128"/>
              </a:rPr>
              <a:t>CGENAD-F-SAA-47</a:t>
            </a:r>
            <a:endParaRPr lang="es-ES_tradnl" sz="1200">
              <a:solidFill>
                <a:schemeClr val="tx1"/>
              </a:solidFill>
              <a:effectLst/>
              <a:latin typeface="Times New Roman" charset="0"/>
              <a:ea typeface="ＭＳ 明朝" charset="-128"/>
            </a:endParaRPr>
          </a:p>
        </p:txBody>
      </p:sp>
      <p:sp>
        <p:nvSpPr>
          <p:cNvPr id="2" name="Rectangle 4"/>
          <p:cNvSpPr>
            <a:spLocks noChangeArrowheads="1"/>
          </p:cNvSpPr>
          <p:nvPr/>
        </p:nvSpPr>
        <p:spPr bwMode="auto">
          <a:xfrm>
            <a:off x="-149014" y="54759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solidFill>
                <a:schemeClr val="tx1"/>
              </a:solidFil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RITERIOS DE EVALUACIÓN"/>
          <p:cNvSpPr txBox="1">
            <a:spLocks noGrp="1"/>
          </p:cNvSpPr>
          <p:nvPr>
            <p:ph type="title"/>
          </p:nvPr>
        </p:nvSpPr>
        <p:spPr>
          <a:xfrm>
            <a:off x="795865" y="348523"/>
            <a:ext cx="6508378" cy="1143002"/>
          </a:xfrm>
          <a:prstGeom prst="rect">
            <a:avLst/>
          </a:prstGeom>
        </p:spPr>
        <p:txBody>
          <a:bodyPr/>
          <a:lstStyle/>
          <a:p>
            <a:r>
              <a:t>CRITERIOS DE EVALUACIÓN</a:t>
            </a:r>
          </a:p>
        </p:txBody>
      </p:sp>
      <p:pic>
        <p:nvPicPr>
          <p:cNvPr id="307" name="image1.tif" descr="image1.tif"/>
          <p:cNvPicPr>
            <a:picLocks noChangeAspect="1"/>
          </p:cNvPicPr>
          <p:nvPr/>
        </p:nvPicPr>
        <p:blipFill>
          <a:blip r:embed="rId2"/>
          <a:stretch>
            <a:fillRect/>
          </a:stretch>
        </p:blipFill>
        <p:spPr>
          <a:xfrm>
            <a:off x="7489462" y="453012"/>
            <a:ext cx="1071332" cy="1041550"/>
          </a:xfrm>
          <a:prstGeom prst="rect">
            <a:avLst/>
          </a:prstGeom>
          <a:ln w="12700">
            <a:miter lim="400000"/>
          </a:ln>
        </p:spPr>
      </p:pic>
      <p:graphicFrame>
        <p:nvGraphicFramePr>
          <p:cNvPr id="310" name="2 Tabla"/>
          <p:cNvGraphicFramePr/>
          <p:nvPr>
            <p:extLst>
              <p:ext uri="{D42A27DB-BD31-4B8C-83A1-F6EECF244321}">
                <p14:modId xmlns:p14="http://schemas.microsoft.com/office/powerpoint/2010/main" val="2281624461"/>
              </p:ext>
            </p:extLst>
          </p:nvPr>
        </p:nvGraphicFramePr>
        <p:xfrm>
          <a:off x="827051" y="2099099"/>
          <a:ext cx="7733743" cy="4378408"/>
        </p:xfrm>
        <a:graphic>
          <a:graphicData uri="http://schemas.openxmlformats.org/drawingml/2006/table">
            <a:tbl>
              <a:tblPr>
                <a:tableStyleId>{BC89EF96-8CEA-46FF-86C4-4CE0E7609802}</a:tableStyleId>
              </a:tblPr>
              <a:tblGrid>
                <a:gridCol w="3642265">
                  <a:extLst>
                    <a:ext uri="{9D8B030D-6E8A-4147-A177-3AD203B41FA5}">
                      <a16:colId xmlns:a16="http://schemas.microsoft.com/office/drawing/2014/main" xmlns="" val="20000"/>
                    </a:ext>
                  </a:extLst>
                </a:gridCol>
                <a:gridCol w="2006547">
                  <a:extLst>
                    <a:ext uri="{9D8B030D-6E8A-4147-A177-3AD203B41FA5}">
                      <a16:colId xmlns:a16="http://schemas.microsoft.com/office/drawing/2014/main" xmlns="" val="20001"/>
                    </a:ext>
                  </a:extLst>
                </a:gridCol>
                <a:gridCol w="2084931">
                  <a:extLst>
                    <a:ext uri="{9D8B030D-6E8A-4147-A177-3AD203B41FA5}">
                      <a16:colId xmlns:a16="http://schemas.microsoft.com/office/drawing/2014/main" xmlns="" val="20002"/>
                    </a:ext>
                  </a:extLst>
                </a:gridCol>
              </a:tblGrid>
              <a:tr h="988856">
                <a:tc>
                  <a:txBody>
                    <a:bodyPr/>
                    <a:lstStyle/>
                    <a:p>
                      <a:pPr algn="ctr"/>
                      <a:r>
                        <a:rPr sz="2200" dirty="0" err="1">
                          <a:solidFill>
                            <a:schemeClr val="bg1"/>
                          </a:solidFill>
                        </a:rPr>
                        <a:t>Criterios</a:t>
                      </a:r>
                      <a:r>
                        <a:rPr sz="2200" dirty="0">
                          <a:solidFill>
                            <a:schemeClr val="bg1"/>
                          </a:solidFill>
                        </a:rPr>
                        <a:t> de </a:t>
                      </a:r>
                      <a:r>
                        <a:rPr sz="2200" dirty="0" err="1">
                          <a:solidFill>
                            <a:schemeClr val="bg1"/>
                          </a:solidFill>
                        </a:rPr>
                        <a:t>evaluación</a:t>
                      </a:r>
                      <a:r>
                        <a:rPr sz="2200" dirty="0">
                          <a:solidFill>
                            <a:schemeClr val="bg1"/>
                          </a:solidFill>
                        </a:rPr>
                        <a:t> por </a:t>
                      </a:r>
                      <a:r>
                        <a:rPr sz="2200" dirty="0" err="1">
                          <a:solidFill>
                            <a:schemeClr val="bg1"/>
                          </a:solidFill>
                        </a:rPr>
                        <a:t>unidad</a:t>
                      </a:r>
                      <a:r>
                        <a:rPr lang="es-MX" sz="2200" dirty="0">
                          <a:solidFill>
                            <a:schemeClr val="bg1"/>
                          </a:solidFill>
                        </a:rPr>
                        <a:t> </a:t>
                      </a:r>
                      <a:endParaRPr sz="2200" dirty="0">
                        <a:solidFill>
                          <a:schemeClr val="bg1"/>
                        </a:solidFill>
                      </a:endParaRPr>
                    </a:p>
                  </a:txBody>
                  <a:tcPr marL="45720" marR="45720" horzOverflow="overflow">
                    <a:solidFill>
                      <a:schemeClr val="accent1"/>
                    </a:solidFill>
                  </a:tcPr>
                </a:tc>
                <a:tc>
                  <a:txBody>
                    <a:bodyPr/>
                    <a:lstStyle/>
                    <a:p>
                      <a:pPr algn="ctr">
                        <a:defRPr>
                          <a:solidFill>
                            <a:srgbClr val="FD2F2F"/>
                          </a:solidFill>
                        </a:defRPr>
                      </a:pPr>
                      <a:endParaRPr dirty="0">
                        <a:solidFill>
                          <a:schemeClr val="bg1"/>
                        </a:solidFill>
                      </a:endParaRPr>
                    </a:p>
                    <a:p>
                      <a:pPr algn="ctr">
                        <a:defRPr>
                          <a:solidFill>
                            <a:srgbClr val="FD2F2F"/>
                          </a:solidFill>
                        </a:defRPr>
                      </a:pPr>
                      <a:r>
                        <a:rPr dirty="0" err="1">
                          <a:solidFill>
                            <a:schemeClr val="bg1"/>
                          </a:solidFill>
                        </a:rPr>
                        <a:t>Formativa</a:t>
                      </a:r>
                      <a:endParaRPr dirty="0">
                        <a:solidFill>
                          <a:schemeClr val="bg1"/>
                        </a:solidFill>
                      </a:endParaRPr>
                    </a:p>
                  </a:txBody>
                  <a:tcPr marL="45720" marR="45720" horzOverflow="overflow">
                    <a:solidFill>
                      <a:schemeClr val="accent1"/>
                    </a:solidFill>
                  </a:tcPr>
                </a:tc>
                <a:tc>
                  <a:txBody>
                    <a:bodyPr/>
                    <a:lstStyle/>
                    <a:p>
                      <a:pPr algn="ctr">
                        <a:defRPr>
                          <a:solidFill>
                            <a:srgbClr val="FD2F2F"/>
                          </a:solidFill>
                        </a:defRPr>
                      </a:pPr>
                      <a:endParaRPr dirty="0">
                        <a:solidFill>
                          <a:schemeClr val="bg1"/>
                        </a:solidFill>
                      </a:endParaRPr>
                    </a:p>
                    <a:p>
                      <a:pPr algn="ctr">
                        <a:defRPr>
                          <a:solidFill>
                            <a:srgbClr val="FD2F2F"/>
                          </a:solidFill>
                        </a:defRPr>
                      </a:pPr>
                      <a:r>
                        <a:rPr dirty="0" err="1">
                          <a:solidFill>
                            <a:schemeClr val="bg1"/>
                          </a:solidFill>
                        </a:rPr>
                        <a:t>sumativa</a:t>
                      </a:r>
                      <a:endParaRPr dirty="0">
                        <a:solidFill>
                          <a:schemeClr val="bg1"/>
                        </a:solidFill>
                      </a:endParaRPr>
                    </a:p>
                  </a:txBody>
                  <a:tcPr marL="45720" marR="45720" horzOverflow="overflow">
                    <a:solidFill>
                      <a:schemeClr val="accent1"/>
                    </a:solidFill>
                  </a:tcPr>
                </a:tc>
                <a:extLst>
                  <a:ext uri="{0D108BD9-81ED-4DB2-BD59-A6C34878D82A}">
                    <a16:rowId xmlns:a16="http://schemas.microsoft.com/office/drawing/2014/main" xmlns="" val="10000"/>
                  </a:ext>
                </a:extLst>
              </a:tr>
              <a:tr h="2060117">
                <a:tc>
                  <a:txBody>
                    <a:bodyPr/>
                    <a:lstStyle/>
                    <a:p>
                      <a:pPr marL="342900" indent="-342900" algn="l">
                        <a:buSzPct val="100000"/>
                        <a:buFont typeface="Arial"/>
                        <a:buChar char="•"/>
                        <a:defRPr sz="1600"/>
                      </a:pPr>
                      <a:r>
                        <a:rPr sz="1400" dirty="0" err="1"/>
                        <a:t>Observaciones</a:t>
                      </a:r>
                      <a:r>
                        <a:rPr sz="1400" dirty="0"/>
                        <a:t> de </a:t>
                      </a:r>
                      <a:r>
                        <a:rPr sz="1400" dirty="0" err="1"/>
                        <a:t>práctica</a:t>
                      </a:r>
                    </a:p>
                    <a:p>
                      <a:pPr marL="342900" indent="-342900" algn="l">
                        <a:buSzPct val="100000"/>
                        <a:buFont typeface="Arial"/>
                        <a:buChar char="•"/>
                        <a:defRPr sz="1600"/>
                      </a:pPr>
                      <a:r>
                        <a:rPr sz="1400" dirty="0" err="1"/>
                        <a:t>Ensayos</a:t>
                      </a:r>
                      <a:endParaRPr sz="1400" dirty="0"/>
                    </a:p>
                    <a:p>
                      <a:pPr marL="342900" indent="-342900" algn="l">
                        <a:buSzPct val="100000"/>
                        <a:buFont typeface="Arial"/>
                        <a:buChar char="•"/>
                        <a:defRPr sz="1600"/>
                      </a:pPr>
                      <a:r>
                        <a:rPr sz="1400" dirty="0"/>
                        <a:t>Videos</a:t>
                      </a:r>
                    </a:p>
                    <a:p>
                      <a:pPr marL="342900" indent="-342900" algn="l">
                        <a:buSzPct val="100000"/>
                        <a:buFont typeface="Arial"/>
                        <a:buChar char="•"/>
                        <a:defRPr sz="1600"/>
                      </a:pPr>
                      <a:r>
                        <a:rPr sz="1400" dirty="0"/>
                        <a:t>Cuadros </a:t>
                      </a:r>
                      <a:r>
                        <a:rPr sz="1400" dirty="0" err="1"/>
                        <a:t>comparativos</a:t>
                      </a:r>
                      <a:endParaRPr sz="1400" dirty="0"/>
                    </a:p>
                    <a:p>
                      <a:pPr marL="342900" indent="-342900" algn="l">
                        <a:buSzPct val="100000"/>
                        <a:buFont typeface="Arial"/>
                        <a:buChar char="•"/>
                        <a:defRPr sz="1600"/>
                      </a:pPr>
                      <a:r>
                        <a:rPr sz="1400" dirty="0"/>
                        <a:t>Mapas </a:t>
                      </a:r>
                      <a:r>
                        <a:rPr sz="1400" dirty="0" err="1"/>
                        <a:t>conceptuales</a:t>
                      </a:r>
                      <a:endParaRPr sz="1400" dirty="0"/>
                    </a:p>
                    <a:p>
                      <a:pPr marL="342900" indent="-342900" algn="l">
                        <a:buSzPct val="100000"/>
                        <a:buFont typeface="Arial"/>
                        <a:buChar char="•"/>
                        <a:defRPr sz="1600"/>
                      </a:pPr>
                      <a:r>
                        <a:rPr sz="1400" dirty="0"/>
                        <a:t>Mapas </a:t>
                      </a:r>
                      <a:r>
                        <a:rPr sz="1400" dirty="0" err="1"/>
                        <a:t>mentales</a:t>
                      </a:r>
                      <a:endParaRPr sz="1400" dirty="0"/>
                    </a:p>
                    <a:p>
                      <a:pPr algn="l">
                        <a:defRPr sz="1600"/>
                      </a:pPr>
                      <a:r>
                        <a:rPr sz="1400" dirty="0"/>
                        <a:t>´</a:t>
                      </a:r>
                      <a:r>
                        <a:rPr sz="1400" dirty="0" err="1"/>
                        <a:t>planeaciones</a:t>
                      </a:r>
                      <a:endParaRPr sz="1400" dirty="0"/>
                    </a:p>
                  </a:txBody>
                  <a:tcPr marL="45720" marR="45720" horzOverflow="overflow"/>
                </a:tc>
                <a:tc>
                  <a:txBody>
                    <a:bodyPr/>
                    <a:lstStyle/>
                    <a:p>
                      <a:endParaRPr sz="1400" dirty="0"/>
                    </a:p>
                    <a:p>
                      <a:pPr algn="ctr"/>
                      <a:endParaRPr sz="1400" dirty="0"/>
                    </a:p>
                    <a:p>
                      <a:pPr algn="ctr"/>
                      <a:endParaRPr sz="1400" dirty="0"/>
                    </a:p>
                    <a:p>
                      <a:pPr algn="ctr"/>
                      <a:r>
                        <a:rPr sz="1400" dirty="0"/>
                        <a:t>60%</a:t>
                      </a:r>
                    </a:p>
                  </a:txBody>
                  <a:tcPr marL="45720" marR="45720" horzOverflow="overflow"/>
                </a:tc>
                <a:tc>
                  <a:txBody>
                    <a:bodyPr/>
                    <a:lstStyle/>
                    <a:p>
                      <a:endParaRPr sz="1400" dirty="0"/>
                    </a:p>
                  </a:txBody>
                  <a:tcPr marL="45720" marR="45720" horzOverflow="overflow"/>
                </a:tc>
                <a:extLst>
                  <a:ext uri="{0D108BD9-81ED-4DB2-BD59-A6C34878D82A}">
                    <a16:rowId xmlns:a16="http://schemas.microsoft.com/office/drawing/2014/main" xmlns="" val="10001"/>
                  </a:ext>
                </a:extLst>
              </a:tr>
              <a:tr h="384555">
                <a:tc>
                  <a:txBody>
                    <a:bodyPr/>
                    <a:lstStyle/>
                    <a:p>
                      <a:pPr>
                        <a:defRPr sz="1800" b="0"/>
                      </a:pPr>
                      <a:r>
                        <a:rPr lang="es-ES" sz="1400" dirty="0" smtClean="0"/>
                        <a:t>Evidencia de Unidad/Portafolio</a:t>
                      </a:r>
                      <a:endParaRPr sz="1400" dirty="0" err="1"/>
                    </a:p>
                  </a:txBody>
                  <a:tcPr marL="45720" marR="45720" horzOverflow="overflow"/>
                </a:tc>
                <a:tc>
                  <a:txBody>
                    <a:bodyPr/>
                    <a:lstStyle/>
                    <a:p>
                      <a:endParaRPr sz="1400"/>
                    </a:p>
                  </a:txBody>
                  <a:tcPr marL="45720" marR="45720" horzOverflow="overflow"/>
                </a:tc>
                <a:tc>
                  <a:txBody>
                    <a:bodyPr/>
                    <a:lstStyle/>
                    <a:p>
                      <a:pPr algn="ctr">
                        <a:defRPr sz="1800" b="0"/>
                      </a:pPr>
                      <a:r>
                        <a:rPr lang="es-ES" sz="1400" dirty="0" smtClean="0"/>
                        <a:t>4</a:t>
                      </a:r>
                      <a:r>
                        <a:rPr sz="1400" dirty="0" smtClean="0"/>
                        <a:t>0%</a:t>
                      </a:r>
                      <a:r>
                        <a:rPr lang="es-ES" sz="1400" dirty="0" smtClean="0"/>
                        <a:t> 20%Heteroevaluación</a:t>
                      </a:r>
                    </a:p>
                    <a:p>
                      <a:pPr algn="ctr">
                        <a:defRPr sz="1800" b="0"/>
                      </a:pPr>
                      <a:r>
                        <a:rPr lang="es-ES" sz="1400" dirty="0" smtClean="0"/>
                        <a:t>10%</a:t>
                      </a:r>
                      <a:r>
                        <a:rPr lang="es-ES" sz="1400" baseline="0" dirty="0" smtClean="0"/>
                        <a:t> </a:t>
                      </a:r>
                      <a:r>
                        <a:rPr lang="es-ES" sz="1400" baseline="0" dirty="0" err="1" smtClean="0"/>
                        <a:t>Coevaluación</a:t>
                      </a:r>
                      <a:endParaRPr lang="es-ES" sz="1400" baseline="0" dirty="0" smtClean="0"/>
                    </a:p>
                    <a:p>
                      <a:pPr algn="ctr">
                        <a:defRPr sz="1800" b="0"/>
                      </a:pPr>
                      <a:r>
                        <a:rPr lang="es-ES" sz="1400" baseline="0" dirty="0" smtClean="0"/>
                        <a:t>10% </a:t>
                      </a:r>
                      <a:r>
                        <a:rPr lang="es-ES" sz="1400" baseline="0" dirty="0" err="1" smtClean="0"/>
                        <a:t>autoevaluaci</a:t>
                      </a:r>
                      <a:r>
                        <a:rPr lang="es-ES" sz="1400" baseline="0" dirty="0" smtClean="0"/>
                        <a:t>{</a:t>
                      </a:r>
                      <a:r>
                        <a:rPr lang="es-ES" sz="1400" baseline="0" dirty="0" err="1" smtClean="0"/>
                        <a:t>on</a:t>
                      </a:r>
                      <a:endParaRPr sz="1400" dirty="0"/>
                    </a:p>
                  </a:txBody>
                  <a:tcPr marL="45720" marR="45720" horzOverflow="overflow"/>
                </a:tc>
                <a:extLst>
                  <a:ext uri="{0D108BD9-81ED-4DB2-BD59-A6C34878D82A}">
                    <a16:rowId xmlns:a16="http://schemas.microsoft.com/office/drawing/2014/main" xmlns="" val="10002"/>
                  </a:ext>
                </a:extLst>
              </a:tr>
              <a:tr h="384555">
                <a:tc>
                  <a:txBody>
                    <a:bodyPr/>
                    <a:lstStyle/>
                    <a:p>
                      <a:pPr>
                        <a:defRPr sz="1800" b="0"/>
                      </a:pPr>
                      <a:r>
                        <a:rPr lang="es-ES" sz="1400" dirty="0" smtClean="0"/>
                        <a:t>Participación y asistencia </a:t>
                      </a:r>
                      <a:endParaRPr sz="1400" dirty="0" err="1"/>
                    </a:p>
                  </a:txBody>
                  <a:tcPr marL="45720" marR="45720" horzOverflow="overflow"/>
                </a:tc>
                <a:tc>
                  <a:txBody>
                    <a:bodyPr/>
                    <a:lstStyle/>
                    <a:p>
                      <a:pPr algn="ctr"/>
                      <a:endParaRPr sz="1400" dirty="0"/>
                    </a:p>
                  </a:txBody>
                  <a:tcPr marL="45720" marR="45720" horzOverflow="overflow"/>
                </a:tc>
                <a:tc>
                  <a:txBody>
                    <a:bodyPr/>
                    <a:lstStyle/>
                    <a:p>
                      <a:pPr algn="ctr">
                        <a:defRPr sz="1800" b="0"/>
                      </a:pPr>
                      <a:endParaRPr sz="1400" dirty="0"/>
                    </a:p>
                  </a:txBody>
                  <a:tcPr marL="45720" marR="45720" horzOverflow="overflow"/>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19C25E-15CE-4CCF-A78D-4A3F710AFB07}"/>
              </a:ext>
            </a:extLst>
          </p:cNvPr>
          <p:cNvSpPr>
            <a:spLocks noGrp="1"/>
          </p:cNvSpPr>
          <p:nvPr>
            <p:ph type="title"/>
          </p:nvPr>
        </p:nvSpPr>
        <p:spPr/>
        <p:txBody>
          <a:bodyPr/>
          <a:lstStyle/>
          <a:p>
            <a:r>
              <a:rPr lang="es-MX" dirty="0"/>
              <a:t>CRITERIOS DE EVALUACIÓN</a:t>
            </a:r>
          </a:p>
        </p:txBody>
      </p:sp>
      <p:graphicFrame>
        <p:nvGraphicFramePr>
          <p:cNvPr id="4" name="Tabla 4">
            <a:extLst>
              <a:ext uri="{FF2B5EF4-FFF2-40B4-BE49-F238E27FC236}">
                <a16:creationId xmlns:a16="http://schemas.microsoft.com/office/drawing/2014/main" xmlns="" id="{B1129742-BEF4-4BA4-8494-648FD91A27EC}"/>
              </a:ext>
            </a:extLst>
          </p:cNvPr>
          <p:cNvGraphicFramePr>
            <a:graphicFrameLocks noGrp="1"/>
          </p:cNvGraphicFramePr>
          <p:nvPr>
            <p:extLst>
              <p:ext uri="{D42A27DB-BD31-4B8C-83A1-F6EECF244321}">
                <p14:modId xmlns:p14="http://schemas.microsoft.com/office/powerpoint/2010/main" val="397862599"/>
              </p:ext>
            </p:extLst>
          </p:nvPr>
        </p:nvGraphicFramePr>
        <p:xfrm>
          <a:off x="605927" y="2676180"/>
          <a:ext cx="7566801" cy="3228308"/>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xmlns="" val="2656697441"/>
                    </a:ext>
                  </a:extLst>
                </a:gridCol>
                <a:gridCol w="3018025">
                  <a:extLst>
                    <a:ext uri="{9D8B030D-6E8A-4147-A177-3AD203B41FA5}">
                      <a16:colId xmlns:a16="http://schemas.microsoft.com/office/drawing/2014/main" xmlns="" val="2740444489"/>
                    </a:ext>
                  </a:extLst>
                </a:gridCol>
                <a:gridCol w="2262776">
                  <a:extLst>
                    <a:ext uri="{9D8B030D-6E8A-4147-A177-3AD203B41FA5}">
                      <a16:colId xmlns:a16="http://schemas.microsoft.com/office/drawing/2014/main" xmlns="" val="632956579"/>
                    </a:ext>
                  </a:extLst>
                </a:gridCol>
              </a:tblGrid>
              <a:tr h="569204">
                <a:tc>
                  <a:txBody>
                    <a:bodyPr/>
                    <a:lstStyle/>
                    <a:p>
                      <a:pPr algn="ctr"/>
                      <a:r>
                        <a:rPr lang="es-MX" sz="1600" dirty="0">
                          <a:solidFill>
                            <a:schemeClr val="bg1"/>
                          </a:solidFill>
                        </a:rPr>
                        <a:t>Criterios de evaluación</a:t>
                      </a:r>
                    </a:p>
                    <a:p>
                      <a:pPr lvl="0" algn="ctr">
                        <a:buNone/>
                      </a:pPr>
                      <a:r>
                        <a:rPr lang="es-MX" sz="1600" dirty="0">
                          <a:solidFill>
                            <a:schemeClr val="bg1"/>
                          </a:solidFill>
                        </a:rPr>
                        <a:t>Semestral por curso</a:t>
                      </a:r>
                    </a:p>
                  </a:txBody>
                  <a:tcPr>
                    <a:solidFill>
                      <a:schemeClr val="accent1"/>
                    </a:solidFill>
                  </a:tcPr>
                </a:tc>
                <a:tc gridSpan="2">
                  <a:txBody>
                    <a:bodyPr/>
                    <a:lstStyle/>
                    <a:p>
                      <a:pPr lvl="0" algn="ctr">
                        <a:buNone/>
                      </a:pPr>
                      <a:r>
                        <a:rPr lang="es-MX" sz="1600" dirty="0">
                          <a:solidFill>
                            <a:schemeClr val="bg1"/>
                          </a:solidFill>
                        </a:rPr>
                        <a:t>Porcentaje de evaluación</a:t>
                      </a:r>
                    </a:p>
                  </a:txBody>
                  <a:tcPr>
                    <a:solidFill>
                      <a:schemeClr val="accent1"/>
                    </a:solidFill>
                  </a:tcPr>
                </a:tc>
                <a:tc hMerge="1">
                  <a:txBody>
                    <a:bodyPr/>
                    <a:lstStyle/>
                    <a:p>
                      <a:endParaRPr lang="es-MX"/>
                    </a:p>
                  </a:txBody>
                  <a:tcPr marL="0" marR="0" marT="0" marB="0" horzOverflow="overflow"/>
                </a:tc>
                <a:extLst>
                  <a:ext uri="{0D108BD9-81ED-4DB2-BD59-A6C34878D82A}">
                    <a16:rowId xmlns:a16="http://schemas.microsoft.com/office/drawing/2014/main" xmlns="" val="3706530080"/>
                  </a:ext>
                </a:extLst>
              </a:tr>
              <a:tr h="1505638">
                <a:tc>
                  <a:txBody>
                    <a:bodyPr/>
                    <a:lstStyle/>
                    <a:p>
                      <a:pPr algn="l"/>
                      <a:r>
                        <a:rPr lang="es-MX" dirty="0">
                          <a:solidFill>
                            <a:schemeClr val="tx1"/>
                          </a:solidFill>
                        </a:rPr>
                        <a:t>Evaluación final</a:t>
                      </a:r>
                      <a:endParaRPr lang="es-MX" dirty="0"/>
                    </a:p>
                  </a:txBody>
                  <a:tcPr/>
                </a:tc>
                <a:tc>
                  <a:txBody>
                    <a:bodyPr/>
                    <a:lstStyle/>
                    <a:p>
                      <a:pPr algn="ctr"/>
                      <a:r>
                        <a:rPr lang="es-MX" sz="1600" dirty="0"/>
                        <a:t>50%</a:t>
                      </a:r>
                    </a:p>
                    <a:p>
                      <a:pPr lvl="0" algn="l">
                        <a:buNone/>
                      </a:pPr>
                      <a:r>
                        <a:rPr lang="es-MX" sz="1400" dirty="0"/>
                        <a:t>Evidencia de aprendizaje 30%</a:t>
                      </a:r>
                    </a:p>
                    <a:p>
                      <a:pPr lvl="0" algn="l">
                        <a:buNone/>
                      </a:pPr>
                      <a:r>
                        <a:rPr lang="es-MX" sz="1400" dirty="0"/>
                        <a:t>Autoevaluación 5%</a:t>
                      </a:r>
                    </a:p>
                    <a:p>
                      <a:pPr lvl="0" algn="l">
                        <a:buNone/>
                      </a:pPr>
                      <a:r>
                        <a:rPr lang="es-MX" sz="1400" dirty="0"/>
                        <a:t>Coevaluación 5%</a:t>
                      </a:r>
                    </a:p>
                    <a:p>
                      <a:pPr lvl="0" algn="l">
                        <a:buNone/>
                      </a:pPr>
                      <a:r>
                        <a:rPr lang="es-MX" sz="1400" dirty="0"/>
                        <a:t>Heteroevaluación 10%</a:t>
                      </a:r>
                    </a:p>
                  </a:txBody>
                  <a:tcPr/>
                </a:tc>
                <a:tc>
                  <a:txBody>
                    <a:bodyPr/>
                    <a:lstStyle/>
                    <a:p>
                      <a:endParaRPr lang="es-MX"/>
                    </a:p>
                  </a:txBody>
                  <a:tcPr/>
                </a:tc>
                <a:extLst>
                  <a:ext uri="{0D108BD9-81ED-4DB2-BD59-A6C34878D82A}">
                    <a16:rowId xmlns:a16="http://schemas.microsoft.com/office/drawing/2014/main" xmlns="" val="3433318317"/>
                  </a:ext>
                </a:extLst>
              </a:tr>
              <a:tr h="899710">
                <a:tc>
                  <a:txBody>
                    <a:bodyPr/>
                    <a:lstStyle/>
                    <a:p>
                      <a:pPr algn="l"/>
                      <a:r>
                        <a:rPr lang="es-MX" dirty="0"/>
                        <a:t>Evaluación global</a:t>
                      </a:r>
                    </a:p>
                  </a:txBody>
                  <a:tcPr/>
                </a:tc>
                <a:tc>
                  <a:txBody>
                    <a:bodyPr/>
                    <a:lstStyle/>
                    <a:p>
                      <a:endParaRPr lang="es-MX"/>
                    </a:p>
                  </a:txBody>
                  <a:tcPr/>
                </a:tc>
                <a:tc>
                  <a:txBody>
                    <a:bodyPr/>
                    <a:lstStyle/>
                    <a:p>
                      <a:pPr algn="l"/>
                      <a:r>
                        <a:rPr lang="es-MX" sz="1200" dirty="0"/>
                        <a:t>Promedio de la unidad 50%</a:t>
                      </a:r>
                    </a:p>
                    <a:p>
                      <a:pPr lvl="0" algn="l">
                        <a:buNone/>
                      </a:pPr>
                      <a:r>
                        <a:rPr lang="es-MX" sz="1200" dirty="0"/>
                        <a:t>Evidencia final 50%</a:t>
                      </a:r>
                    </a:p>
                    <a:p>
                      <a:pPr lvl="0" algn="l">
                        <a:buNone/>
                      </a:pPr>
                      <a:r>
                        <a:rPr lang="es-MX" sz="1200" dirty="0"/>
                        <a:t>Total 100%</a:t>
                      </a:r>
                    </a:p>
                  </a:txBody>
                  <a:tcPr/>
                </a:tc>
                <a:extLst>
                  <a:ext uri="{0D108BD9-81ED-4DB2-BD59-A6C34878D82A}">
                    <a16:rowId xmlns:a16="http://schemas.microsoft.com/office/drawing/2014/main" xmlns="" val="2770307420"/>
                  </a:ext>
                </a:extLst>
              </a:tr>
            </a:tbl>
          </a:graphicData>
        </a:graphic>
      </p:graphicFrame>
    </p:spTree>
    <p:extLst>
      <p:ext uri="{BB962C8B-B14F-4D97-AF65-F5344CB8AC3E}">
        <p14:creationId xmlns:p14="http://schemas.microsoft.com/office/powerpoint/2010/main" val="107806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2 Marcador de texto"/>
          <p:cNvSpPr txBox="1">
            <a:spLocks noGrp="1"/>
          </p:cNvSpPr>
          <p:nvPr>
            <p:ph type="body" idx="1"/>
          </p:nvPr>
        </p:nvSpPr>
        <p:spPr>
          <a:xfrm>
            <a:off x="539552" y="1484784"/>
            <a:ext cx="6508378" cy="3916363"/>
          </a:xfrm>
          <a:prstGeom prst="rect">
            <a:avLst/>
          </a:prstGeom>
        </p:spPr>
        <p:txBody>
          <a:bodyPr>
            <a:normAutofit fontScale="92500" lnSpcReduction="10000"/>
          </a:bodyPr>
          <a:lstStyle/>
          <a:p>
            <a:pPr>
              <a:buFont typeface="Wingdings" pitchFamily="2" charset="2"/>
              <a:buChar char="v"/>
              <a:defRPr sz="3200">
                <a:solidFill>
                  <a:srgbClr val="C00202"/>
                </a:solidFill>
              </a:defRPr>
            </a:pPr>
            <a:r>
              <a:rPr dirty="0" err="1"/>
              <a:t>Trayecto</a:t>
            </a:r>
            <a:r>
              <a:rPr dirty="0"/>
              <a:t> </a:t>
            </a:r>
            <a:r>
              <a:rPr dirty="0" err="1"/>
              <a:t>Formativo</a:t>
            </a:r>
            <a:r>
              <a:rPr dirty="0"/>
              <a:t>:</a:t>
            </a:r>
            <a:endParaRPr lang="es-ES" dirty="0"/>
          </a:p>
          <a:p>
            <a:pPr>
              <a:buFont typeface="Wingdings" pitchFamily="2" charset="2"/>
              <a:buChar char="v"/>
              <a:defRPr sz="3200">
                <a:solidFill>
                  <a:srgbClr val="C00202"/>
                </a:solidFill>
              </a:defRPr>
            </a:pPr>
            <a:endParaRPr dirty="0"/>
          </a:p>
          <a:p>
            <a:pPr marL="0" indent="0" algn="ctr">
              <a:buSzTx/>
              <a:buNone/>
              <a:defRPr sz="3200" b="1">
                <a:solidFill>
                  <a:srgbClr val="404040"/>
                </a:solidFill>
              </a:defRPr>
            </a:pPr>
            <a:r>
              <a:rPr sz="2800" dirty="0" err="1"/>
              <a:t>Formación</a:t>
            </a:r>
            <a:r>
              <a:rPr sz="2800" dirty="0"/>
              <a:t> para la </a:t>
            </a:r>
            <a:r>
              <a:rPr sz="2800" dirty="0" err="1"/>
              <a:t>enseñanza</a:t>
            </a:r>
            <a:r>
              <a:rPr sz="2800" dirty="0"/>
              <a:t> y el </a:t>
            </a:r>
            <a:r>
              <a:rPr sz="2800" dirty="0" err="1"/>
              <a:t>aprendizaje</a:t>
            </a:r>
            <a:endParaRPr sz="2800" dirty="0"/>
          </a:p>
          <a:p>
            <a:pPr>
              <a:buSzTx/>
              <a:buFont typeface="Wingdings" pitchFamily="2" charset="2"/>
              <a:buChar char="v"/>
              <a:defRPr>
                <a:solidFill>
                  <a:srgbClr val="000000"/>
                </a:solidFill>
              </a:defRPr>
            </a:pPr>
            <a:endParaRPr dirty="0"/>
          </a:p>
          <a:p>
            <a:pPr>
              <a:buFont typeface="Wingdings" pitchFamily="2" charset="2"/>
              <a:buChar char="v"/>
              <a:defRPr sz="3200">
                <a:solidFill>
                  <a:srgbClr val="C00202"/>
                </a:solidFill>
              </a:defRPr>
            </a:pPr>
            <a:r>
              <a:rPr dirty="0"/>
              <a:t>Horas por </a:t>
            </a:r>
            <a:r>
              <a:rPr dirty="0" err="1"/>
              <a:t>semana</a:t>
            </a:r>
            <a:r>
              <a:rPr dirty="0"/>
              <a:t>: </a:t>
            </a:r>
            <a:r>
              <a:rPr dirty="0">
                <a:solidFill>
                  <a:srgbClr val="000000"/>
                </a:solidFill>
              </a:rPr>
              <a:t>6</a:t>
            </a:r>
          </a:p>
          <a:p>
            <a:pPr>
              <a:buFont typeface="Wingdings" pitchFamily="2" charset="2"/>
              <a:buChar char="v"/>
              <a:defRPr sz="3200">
                <a:solidFill>
                  <a:srgbClr val="C00202"/>
                </a:solidFill>
              </a:defRPr>
            </a:pPr>
            <a:r>
              <a:rPr dirty="0" err="1"/>
              <a:t>Créditos</a:t>
            </a:r>
            <a:r>
              <a:rPr dirty="0"/>
              <a:t>: </a:t>
            </a:r>
            <a:r>
              <a:rPr dirty="0">
                <a:solidFill>
                  <a:srgbClr val="000000"/>
                </a:solidFill>
              </a:rPr>
              <a:t>6.75</a:t>
            </a:r>
          </a:p>
        </p:txBody>
      </p:sp>
      <p:pic>
        <p:nvPicPr>
          <p:cNvPr id="215"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216" name="ENEP-F-ST-19…"/>
          <p:cNvSpPr txBox="1"/>
          <p:nvPr/>
        </p:nvSpPr>
        <p:spPr>
          <a:xfrm>
            <a:off x="521877" y="5545921"/>
            <a:ext cx="8100246" cy="77852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Evaluacion Global"/>
          <p:cNvSpPr txBox="1">
            <a:spLocks noGrp="1"/>
          </p:cNvSpPr>
          <p:nvPr>
            <p:ph type="title"/>
          </p:nvPr>
        </p:nvSpPr>
        <p:spPr>
          <a:xfrm>
            <a:off x="467544" y="404664"/>
            <a:ext cx="6508378" cy="1143002"/>
          </a:xfrm>
          <a:prstGeom prst="rect">
            <a:avLst/>
          </a:prstGeom>
        </p:spPr>
        <p:txBody>
          <a:bodyPr/>
          <a:lstStyle/>
          <a:p>
            <a:r>
              <a:t>Evaluación Global</a:t>
            </a:r>
          </a:p>
        </p:txBody>
      </p:sp>
      <p:sp>
        <p:nvSpPr>
          <p:cNvPr id="387" name="Realizaran dos secuencia didacticas en el transcurso del semestre para ponerse en practica con 3 ninos del jardin, una  en la segunda jornada de observacion y otra en la tercera jornada.…"/>
          <p:cNvSpPr txBox="1">
            <a:spLocks noGrp="1"/>
          </p:cNvSpPr>
          <p:nvPr>
            <p:ph type="body" idx="1"/>
          </p:nvPr>
        </p:nvSpPr>
        <p:spPr>
          <a:xfrm>
            <a:off x="824896" y="2389006"/>
            <a:ext cx="6508378" cy="2235546"/>
          </a:xfrm>
          <a:prstGeom prst="rect">
            <a:avLst/>
          </a:prstGeom>
        </p:spPr>
        <p:txBody>
          <a:bodyPr lIns="45718" tIns="45718" rIns="45718" bIns="45718" anchor="t">
            <a:normAutofit/>
          </a:bodyPr>
          <a:lstStyle/>
          <a:p>
            <a:pPr>
              <a:buFont typeface="Wingdings" pitchFamily="2" charset="2"/>
              <a:buChar char="Ø"/>
            </a:pPr>
            <a:r>
              <a:rPr lang="es-MX" dirty="0"/>
              <a:t>Realiza un ensayo en el que argumentes el desarrollo de tus competencias contrastando con los aprendizajes a alcanza r en el curso.</a:t>
            </a:r>
          </a:p>
          <a:p>
            <a:pPr>
              <a:buFont typeface="Wingdings" pitchFamily="2" charset="2"/>
              <a:buChar char="Ø"/>
            </a:pPr>
            <a:r>
              <a:rPr lang="es-MX" dirty="0"/>
              <a:t>En caso de reprobar alguna unidad y estar en extraordinario este trabajo deberá presentarse para tener el derecho a dicho examen.</a:t>
            </a:r>
          </a:p>
        </p:txBody>
      </p:sp>
      <p:pic>
        <p:nvPicPr>
          <p:cNvPr id="388"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GLAMENTO Y ACUERDOS INTERNOS"/>
          <p:cNvSpPr txBox="1">
            <a:spLocks noGrp="1"/>
          </p:cNvSpPr>
          <p:nvPr>
            <p:ph type="title"/>
          </p:nvPr>
        </p:nvSpPr>
        <p:spPr>
          <a:xfrm>
            <a:off x="457198" y="342900"/>
            <a:ext cx="6508378" cy="1143000"/>
          </a:xfrm>
          <a:prstGeom prst="rect">
            <a:avLst/>
          </a:prstGeom>
        </p:spPr>
        <p:txBody>
          <a:bodyPr/>
          <a:lstStyle>
            <a:lvl1pPr algn="ctr" defTabSz="859536">
              <a:defRPr sz="3300"/>
            </a:lvl1pPr>
          </a:lstStyle>
          <a:p>
            <a:r>
              <a:t>REGLAMENTO Y ACUERDOS INTERNOS</a:t>
            </a:r>
          </a:p>
        </p:txBody>
      </p:sp>
      <p:pic>
        <p:nvPicPr>
          <p:cNvPr id="393"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396" name="4 Marcador de contenido"/>
          <p:cNvSpPr txBox="1">
            <a:spLocks noGrp="1"/>
          </p:cNvSpPr>
          <p:nvPr>
            <p:ph type="body" idx="1"/>
          </p:nvPr>
        </p:nvSpPr>
        <p:spPr>
          <a:xfrm>
            <a:off x="323528" y="2004788"/>
            <a:ext cx="8481805" cy="4469477"/>
          </a:xfrm>
          <a:prstGeom prst="rect">
            <a:avLst/>
          </a:prstGeom>
        </p:spPr>
        <p:txBody>
          <a:bodyPr lIns="45718" tIns="45718" rIns="45718" bIns="45718" anchor="t">
            <a:normAutofit/>
          </a:bodyPr>
          <a:lstStyle/>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dirty="0"/>
              <a:t>Tener </a:t>
            </a:r>
            <a:r>
              <a:rPr dirty="0"/>
              <a:t>los </a:t>
            </a:r>
            <a:r>
              <a:rPr dirty="0" err="1"/>
              <a:t>materiales</a:t>
            </a:r>
            <a:r>
              <a:rPr dirty="0"/>
              <a:t> </a:t>
            </a:r>
            <a:r>
              <a:rPr dirty="0" err="1"/>
              <a:t>necesarios</a:t>
            </a:r>
            <a:r>
              <a:rPr dirty="0"/>
              <a:t> </a:t>
            </a:r>
            <a:r>
              <a:rPr lang="es-MX" dirty="0"/>
              <a:t>de</a:t>
            </a:r>
            <a:r>
              <a:rPr dirty="0"/>
              <a:t> la </a:t>
            </a:r>
            <a:r>
              <a:rPr dirty="0" err="1"/>
              <a:t>clase</a:t>
            </a:r>
            <a:r>
              <a:rPr lang="es-MX" dirty="0"/>
              <a:t> </a:t>
            </a:r>
            <a:r>
              <a:rPr dirty="0"/>
              <a:t> </a:t>
            </a:r>
            <a:r>
              <a:rPr lang="es-MX" dirty="0"/>
              <a:t>(</a:t>
            </a:r>
            <a:r>
              <a:rPr dirty="0"/>
              <a:t> </a:t>
            </a:r>
            <a:r>
              <a:rPr dirty="0" err="1"/>
              <a:t>programas</a:t>
            </a:r>
            <a:r>
              <a:rPr dirty="0"/>
              <a:t>, </a:t>
            </a:r>
            <a:r>
              <a:rPr dirty="0" err="1"/>
              <a:t>reportes</a:t>
            </a:r>
            <a:r>
              <a:rPr dirty="0"/>
              <a:t> de </a:t>
            </a:r>
            <a:r>
              <a:rPr dirty="0" err="1"/>
              <a:t>lectura</a:t>
            </a:r>
            <a:r>
              <a:rPr dirty="0"/>
              <a:t>, etc.)</a:t>
            </a:r>
            <a:r>
              <a:rPr lang="es-MX" dirty="0"/>
              <a:t> </a:t>
            </a:r>
            <a:endParaRPr lang="es-MX" dirty="0">
              <a:solidFill>
                <a:srgbClr val="545454"/>
              </a:solidFill>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dirty="0"/>
              <a:t>Trabajos duplicados se calificarán con cero.</a:t>
            </a:r>
            <a:endParaRPr lang="es-MX" dirty="0">
              <a:solidFill>
                <a:srgbClr val="000000"/>
              </a:solidFill>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dirty="0" err="1"/>
              <a:t>Tareas</a:t>
            </a:r>
            <a:r>
              <a:rPr dirty="0"/>
              <a:t> y </a:t>
            </a:r>
            <a:r>
              <a:rPr dirty="0" err="1"/>
              <a:t>trabajos</a:t>
            </a:r>
            <a:r>
              <a:rPr dirty="0"/>
              <a:t> se </a:t>
            </a:r>
            <a:r>
              <a:rPr dirty="0" err="1"/>
              <a:t>recogerán</a:t>
            </a:r>
            <a:r>
              <a:rPr dirty="0"/>
              <a:t> en</a:t>
            </a:r>
            <a:r>
              <a:rPr lang="es-MX" dirty="0"/>
              <a:t> tiempo y forma</a:t>
            </a:r>
            <a:endParaRPr dirty="0">
              <a:solidFill>
                <a:srgbClr val="000000"/>
              </a:solidFill>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dirty="0"/>
              <a:t>No se </a:t>
            </a:r>
            <a:r>
              <a:rPr lang="es-MX" dirty="0"/>
              <a:t>aceptarán</a:t>
            </a:r>
            <a:r>
              <a:rPr dirty="0"/>
              <a:t> </a:t>
            </a:r>
            <a:r>
              <a:rPr dirty="0" err="1"/>
              <a:t>trabajos</a:t>
            </a:r>
            <a:r>
              <a:rPr dirty="0"/>
              <a:t> </a:t>
            </a:r>
            <a:r>
              <a:rPr dirty="0" err="1"/>
              <a:t>fuera</a:t>
            </a:r>
            <a:r>
              <a:rPr dirty="0"/>
              <a:t> de día y hora </a:t>
            </a:r>
            <a:r>
              <a:rPr dirty="0" err="1"/>
              <a:t>establecido</a:t>
            </a:r>
            <a:r>
              <a:rPr dirty="0"/>
              <a:t> para la </a:t>
            </a:r>
            <a:r>
              <a:rPr dirty="0" err="1"/>
              <a:t>entrega</a:t>
            </a:r>
            <a:r>
              <a:rPr dirty="0"/>
              <a:t>.</a:t>
            </a:r>
            <a:endParaRPr sz="1400" dirty="0">
              <a:latin typeface="News Gothic MT"/>
              <a:ea typeface="News Gothic MT"/>
              <a:cs typeface="News Gothic MT"/>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dirty="0"/>
              <a:t>Al asistir a clases virtuales encender su cámara y es indispensable apagar el micrófono y encenderlo solo para participar y preguntar</a:t>
            </a:r>
            <a:endParaRPr lang="es-MX" sz="1400" dirty="0">
              <a:latin typeface="News Gothic MT"/>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dirty="0"/>
              <a:t>Deberán presentarse con uniforme a las clases (durante septiembre y octubre se deberán presentar con blusa blanca)</a:t>
            </a: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dirty="0"/>
              <a:t>Ser respetuoso y puntual en las clases virtuales.</a:t>
            </a: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sz="1600" dirty="0">
                <a:latin typeface="Arial"/>
              </a:rPr>
              <a:t>Tomar  las clases bien sentados  en un área bien iluminada </a:t>
            </a: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sz="1600" dirty="0">
                <a:latin typeface="Arial"/>
              </a:rPr>
              <a:t>Durante la clase no se permite ingerir ningún tipo de bebidas solo agua </a:t>
            </a:r>
          </a:p>
          <a:p>
            <a:pPr marL="0" indent="0" algn="just" defTabSz="905255">
              <a:lnSpc>
                <a:spcPct val="80000"/>
              </a:lnSpc>
              <a:spcBef>
                <a:spcPts val="1900"/>
              </a:spcBef>
              <a:buClr>
                <a:srgbClr val="EC714F"/>
              </a:buClr>
              <a:buSzPct val="110000"/>
              <a:buNone/>
              <a:defRPr sz="1600" b="1">
                <a:solidFill>
                  <a:srgbClr val="545454"/>
                </a:solidFill>
                <a:latin typeface="Arial"/>
                <a:ea typeface="Arial"/>
                <a:cs typeface="Arial"/>
                <a:sym typeface="Arial"/>
              </a:defRPr>
            </a:pPr>
            <a:endParaRPr lang="es-MX" sz="1600">
              <a:latin typeface="Arial"/>
            </a:endParaRP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endParaRPr lang="es-MX" sz="160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3 Marcador de texto"/>
          <p:cNvSpPr txBox="1">
            <a:spLocks noGrp="1"/>
          </p:cNvSpPr>
          <p:nvPr>
            <p:ph type="body" idx="1"/>
          </p:nvPr>
        </p:nvSpPr>
        <p:spPr>
          <a:xfrm>
            <a:off x="405287" y="1880212"/>
            <a:ext cx="8357714" cy="4187566"/>
          </a:xfrm>
          <a:prstGeom prst="rect">
            <a:avLst/>
          </a:prstGeom>
        </p:spPr>
        <p:txBody>
          <a:bodyPr lIns="45718" tIns="45718" rIns="45718" bIns="45718" anchor="t">
            <a:normAutofit/>
          </a:bodyPr>
          <a:lstStyle/>
          <a:p>
            <a:pPr marL="226060" indent="-226060" defTabSz="905255">
              <a:lnSpc>
                <a:spcPct val="80000"/>
              </a:lnSpc>
              <a:spcBef>
                <a:spcPts val="1900"/>
              </a:spcBef>
              <a:buClr>
                <a:srgbClr val="EC714F"/>
              </a:buClr>
              <a:buSzPct val="110000"/>
              <a:buChar char="●"/>
              <a:defRPr sz="1600" b="1">
                <a:solidFill>
                  <a:srgbClr val="595959"/>
                </a:solidFill>
                <a:latin typeface="Arial"/>
                <a:ea typeface="Arial"/>
                <a:cs typeface="Arial"/>
                <a:sym typeface="Arial"/>
              </a:defRPr>
            </a:pPr>
            <a:endParaRPr lang="es-MX" sz="1600"/>
          </a:p>
          <a:p>
            <a:pPr marL="226060" indent="-226060" defTabSz="905255">
              <a:lnSpc>
                <a:spcPct val="80000"/>
              </a:lnSpc>
              <a:spcBef>
                <a:spcPts val="1900"/>
              </a:spcBef>
              <a:buClr>
                <a:srgbClr val="EC714F"/>
              </a:buClr>
              <a:buSzPct val="110000"/>
              <a:buChar char="●"/>
              <a:defRPr sz="1600" b="1">
                <a:solidFill>
                  <a:srgbClr val="595959"/>
                </a:solidFill>
                <a:latin typeface="Arial"/>
                <a:ea typeface="Arial"/>
                <a:cs typeface="Arial"/>
                <a:sym typeface="Arial"/>
              </a:defRPr>
            </a:pPr>
            <a:r>
              <a:rPr lang="es-MX" sz="1600"/>
              <a:t>Dudas y preguntas pueden ser por </a:t>
            </a:r>
            <a:r>
              <a:rPr lang="es-MX" sz="1600" err="1"/>
              <a:t>Teams</a:t>
            </a:r>
            <a:r>
              <a:rPr lang="es-MX" sz="1600"/>
              <a:t>, correo o escuela en red en horario de clase. Si fuese fuera de horario se atenderá alrededor de las 24 hrs </a:t>
            </a:r>
          </a:p>
          <a:p>
            <a:pPr marL="226060" indent="-226060" defTabSz="905255">
              <a:lnSpc>
                <a:spcPct val="80000"/>
              </a:lnSpc>
              <a:spcBef>
                <a:spcPts val="1900"/>
              </a:spcBef>
              <a:buClr>
                <a:srgbClr val="EC714F"/>
              </a:buClr>
              <a:buSzPct val="110000"/>
              <a:buChar char="●"/>
              <a:defRPr sz="1600" b="1">
                <a:solidFill>
                  <a:srgbClr val="595959"/>
                </a:solidFill>
                <a:latin typeface="Arial"/>
                <a:ea typeface="Arial"/>
                <a:cs typeface="Arial"/>
                <a:sym typeface="Arial"/>
              </a:defRPr>
            </a:pPr>
            <a:r>
              <a:rPr err="1"/>
              <a:t>Revisar</a:t>
            </a:r>
            <a:r>
              <a:t> </a:t>
            </a:r>
            <a:r>
              <a:rPr err="1"/>
              <a:t>constantemente</a:t>
            </a:r>
            <a:r>
              <a:t> la </a:t>
            </a:r>
            <a:r>
              <a:rPr err="1"/>
              <a:t>plataforma</a:t>
            </a:r>
            <a:r>
              <a:t> ENEP digital </a:t>
            </a:r>
            <a:r>
              <a:rPr err="1"/>
              <a:t>ya</a:t>
            </a:r>
            <a:r>
              <a:t> que se </a:t>
            </a:r>
            <a:r>
              <a:rPr err="1"/>
              <a:t>encargarán</a:t>
            </a:r>
            <a:r>
              <a:t> </a:t>
            </a:r>
            <a:r>
              <a:rPr err="1"/>
              <a:t>tareas</a:t>
            </a:r>
            <a:r>
              <a:t> por </a:t>
            </a:r>
            <a:r>
              <a:rPr err="1"/>
              <a:t>este</a:t>
            </a:r>
            <a:r>
              <a:t> medio </a:t>
            </a:r>
          </a:p>
        </p:txBody>
      </p:sp>
      <p:pic>
        <p:nvPicPr>
          <p:cNvPr id="401"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xmlns="" id="{6C449BA7-6C1E-4AC3-A9E9-07BC9B2DD614}"/>
              </a:ext>
            </a:extLst>
          </p:cNvPr>
          <p:cNvPicPr>
            <a:picLocks noChangeAspect="1"/>
          </p:cNvPicPr>
          <p:nvPr/>
        </p:nvPicPr>
        <p:blipFill>
          <a:blip r:embed="rId2"/>
          <a:stretch>
            <a:fillRect/>
          </a:stretch>
        </p:blipFill>
        <p:spPr>
          <a:xfrm>
            <a:off x="3261828" y="899043"/>
            <a:ext cx="2743200" cy="2743200"/>
          </a:xfrm>
          <a:prstGeom prst="rect">
            <a:avLst/>
          </a:prstGeom>
        </p:spPr>
      </p:pic>
      <p:sp>
        <p:nvSpPr>
          <p:cNvPr id="3" name="CuadroTexto 2">
            <a:extLst>
              <a:ext uri="{FF2B5EF4-FFF2-40B4-BE49-F238E27FC236}">
                <a16:creationId xmlns:a16="http://schemas.microsoft.com/office/drawing/2014/main" xmlns="" id="{29D44E1C-4322-450F-BF14-CA717AF8C9DB}"/>
              </a:ext>
            </a:extLst>
          </p:cNvPr>
          <p:cNvSpPr txBox="1"/>
          <p:nvPr/>
        </p:nvSpPr>
        <p:spPr>
          <a:xfrm>
            <a:off x="2182452" y="3726926"/>
            <a:ext cx="5428480" cy="1077214"/>
          </a:xfrm>
          <a:prstGeom prst="rect">
            <a:avLst/>
          </a:prstGeom>
          <a:solidFill>
            <a:schemeClr val="accent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s-MX" sz="3200" b="1">
                <a:solidFill>
                  <a:schemeClr val="accent1"/>
                </a:solidFill>
              </a:rPr>
              <a:t>MUCHAS GRACIAS POR SU ATENCIÓN</a:t>
            </a:r>
          </a:p>
        </p:txBody>
      </p:sp>
      <p:pic>
        <p:nvPicPr>
          <p:cNvPr id="4" name="image1.tif" descr="image1.tif">
            <a:extLst>
              <a:ext uri="{FF2B5EF4-FFF2-40B4-BE49-F238E27FC236}">
                <a16:creationId xmlns:a16="http://schemas.microsoft.com/office/drawing/2014/main" xmlns="" id="{5FF3B677-0B55-4E0C-AB28-F4DF98177A84}"/>
              </a:ext>
            </a:extLst>
          </p:cNvPr>
          <p:cNvPicPr>
            <a:picLocks noChangeAspect="1"/>
          </p:cNvPicPr>
          <p:nvPr/>
        </p:nvPicPr>
        <p:blipFill>
          <a:blip r:embed="rId3"/>
          <a:stretch>
            <a:fillRect/>
          </a:stretch>
        </p:blipFill>
        <p:spPr>
          <a:xfrm>
            <a:off x="7388172" y="501650"/>
            <a:ext cx="1298901" cy="1155039"/>
          </a:xfrm>
          <a:prstGeom prst="rect">
            <a:avLst/>
          </a:prstGeom>
          <a:ln w="12700">
            <a:miter lim="400000"/>
          </a:ln>
        </p:spPr>
      </p:pic>
    </p:spTree>
    <p:extLst>
      <p:ext uri="{BB962C8B-B14F-4D97-AF65-F5344CB8AC3E}">
        <p14:creationId xmlns:p14="http://schemas.microsoft.com/office/powerpoint/2010/main" val="2312560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NFOQUE  DEL CURSO"/>
          <p:cNvSpPr txBox="1">
            <a:spLocks noGrp="1"/>
          </p:cNvSpPr>
          <p:nvPr>
            <p:ph type="title"/>
          </p:nvPr>
        </p:nvSpPr>
        <p:spPr>
          <a:xfrm>
            <a:off x="457198" y="501650"/>
            <a:ext cx="6508378" cy="1143000"/>
          </a:xfrm>
          <a:prstGeom prst="rect">
            <a:avLst/>
          </a:prstGeom>
        </p:spPr>
        <p:txBody>
          <a:bodyPr/>
          <a:lstStyle>
            <a:lvl1pPr algn="ctr"/>
          </a:lstStyle>
          <a:p>
            <a:r>
              <a:t>ENFOQUE  DEL CURSO</a:t>
            </a:r>
          </a:p>
        </p:txBody>
      </p:sp>
      <p:sp>
        <p:nvSpPr>
          <p:cNvPr id="220" name="Los futuros profesores abordarán el estudio de la geometría desde la óptica de su aprendizaje y enseñanza en educación preescolar teniendo como referente los contenidos planteados para la escuela primaria (SEP, 2011). El curso va más alla del reconocimiento de figuras y cuerpos geométricos, se hace énfasis en el estudio de las propiedades de las figuras con la finalidad de propiciar un análisis profundo de los conceptos y relaciones geométricas, destacando la distinción entre lo perceptible y el objeto geométrico que se analiza."/>
          <p:cNvSpPr txBox="1">
            <a:spLocks noGrp="1"/>
          </p:cNvSpPr>
          <p:nvPr>
            <p:ph type="body" idx="1"/>
          </p:nvPr>
        </p:nvSpPr>
        <p:spPr>
          <a:xfrm>
            <a:off x="506491" y="2018819"/>
            <a:ext cx="7814291" cy="4261419"/>
          </a:xfrm>
          <a:prstGeom prst="rect">
            <a:avLst/>
          </a:prstGeom>
        </p:spPr>
        <p:txBody>
          <a:bodyPr lIns="45718" tIns="45718" rIns="45718" bIns="45718" anchor="t">
            <a:normAutofit fontScale="92500"/>
          </a:bodyPr>
          <a:lstStyle/>
          <a:p>
            <a:pPr algn="just">
              <a:lnSpc>
                <a:spcPct val="90000"/>
              </a:lnSpc>
              <a:buFont typeface="Wingdings" pitchFamily="2" charset="2"/>
              <a:buChar char="v"/>
              <a:defRPr sz="2500"/>
            </a:pPr>
            <a:r>
              <a:rPr lang="es-MX"/>
              <a:t>Está basado en </a:t>
            </a:r>
            <a:r>
              <a:rPr lang="es-MX">
                <a:ea typeface="+mn-lt"/>
                <a:cs typeface="+mn-lt"/>
              </a:rPr>
              <a:t> integrar y movilizar distintos tipos de conocimientos para resolver de manera adecuada las demandas y los problemas de la vida personal y profesional. </a:t>
            </a:r>
          </a:p>
          <a:p>
            <a:pPr algn="just">
              <a:lnSpc>
                <a:spcPct val="90000"/>
              </a:lnSpc>
              <a:buFont typeface="Wingdings" pitchFamily="2" charset="2"/>
              <a:buChar char="v"/>
              <a:defRPr sz="2500"/>
            </a:pPr>
            <a:r>
              <a:rPr lang="es-MX">
                <a:ea typeface="+mn-lt"/>
                <a:cs typeface="+mn-lt"/>
              </a:rPr>
              <a:t>Este curso  favorecer</a:t>
            </a:r>
            <a:r>
              <a:t> el </a:t>
            </a:r>
            <a:r>
              <a:rPr err="1"/>
              <a:t>pensamiento</a:t>
            </a:r>
            <a:r>
              <a:t> </a:t>
            </a:r>
            <a:r>
              <a:rPr err="1"/>
              <a:t>cuantitativo</a:t>
            </a:r>
            <a:r>
              <a:t> a</a:t>
            </a:r>
            <a:r>
              <a:rPr lang="en-US">
                <a:ea typeface="+mn-lt"/>
                <a:cs typeface="+mn-lt"/>
              </a:rPr>
              <a:t> </a:t>
            </a:r>
            <a:r>
              <a:rPr lang="en-US" err="1">
                <a:ea typeface="+mn-lt"/>
                <a:cs typeface="+mn-lt"/>
              </a:rPr>
              <a:t>través</a:t>
            </a:r>
            <a:r>
              <a:rPr lang="en-US">
                <a:ea typeface="+mn-lt"/>
                <a:cs typeface="+mn-lt"/>
              </a:rPr>
              <a:t> de una </a:t>
            </a:r>
            <a:r>
              <a:rPr lang="en-US" err="1">
                <a:ea typeface="+mn-lt"/>
                <a:cs typeface="+mn-lt"/>
              </a:rPr>
              <a:t>combinación</a:t>
            </a:r>
            <a:r>
              <a:rPr lang="en-US">
                <a:ea typeface="+mn-lt"/>
                <a:cs typeface="+mn-lt"/>
              </a:rPr>
              <a:t> de </a:t>
            </a:r>
            <a:r>
              <a:rPr lang="en-US" err="1">
                <a:ea typeface="+mn-lt"/>
                <a:cs typeface="+mn-lt"/>
              </a:rPr>
              <a:t>conocimientos</a:t>
            </a:r>
            <a:r>
              <a:rPr lang="en-US">
                <a:ea typeface="+mn-lt"/>
                <a:cs typeface="+mn-lt"/>
              </a:rPr>
              <a:t>, </a:t>
            </a:r>
            <a:r>
              <a:rPr lang="en-US" err="1">
                <a:ea typeface="+mn-lt"/>
                <a:cs typeface="+mn-lt"/>
              </a:rPr>
              <a:t>habilidades</a:t>
            </a:r>
            <a:r>
              <a:rPr lang="en-US">
                <a:ea typeface="+mn-lt"/>
                <a:cs typeface="+mn-lt"/>
              </a:rPr>
              <a:t> </a:t>
            </a:r>
            <a:r>
              <a:rPr lang="en-US" err="1">
                <a:ea typeface="+mn-lt"/>
                <a:cs typeface="+mn-lt"/>
              </a:rPr>
              <a:t>cognitivas</a:t>
            </a:r>
            <a:r>
              <a:rPr lang="en-US">
                <a:ea typeface="+mn-lt"/>
                <a:cs typeface="+mn-lt"/>
              </a:rPr>
              <a:t> y </a:t>
            </a:r>
            <a:r>
              <a:rPr lang="en-US" err="1">
                <a:ea typeface="+mn-lt"/>
                <a:cs typeface="+mn-lt"/>
              </a:rPr>
              <a:t>prácticas</a:t>
            </a:r>
            <a:r>
              <a:rPr lang="en-US">
                <a:ea typeface="+mn-lt"/>
                <a:cs typeface="+mn-lt"/>
              </a:rPr>
              <a:t> </a:t>
            </a:r>
            <a:r>
              <a:rPr lang="en-US" err="1">
                <a:ea typeface="+mn-lt"/>
                <a:cs typeface="+mn-lt"/>
              </a:rPr>
              <a:t>motivaciones</a:t>
            </a:r>
            <a:r>
              <a:rPr lang="en-US">
                <a:ea typeface="+mn-lt"/>
                <a:cs typeface="+mn-lt"/>
              </a:rPr>
              <a:t>, </a:t>
            </a:r>
            <a:r>
              <a:rPr lang="en-US" err="1">
                <a:ea typeface="+mn-lt"/>
                <a:cs typeface="+mn-lt"/>
              </a:rPr>
              <a:t>valorales</a:t>
            </a:r>
            <a:r>
              <a:rPr lang="en-US">
                <a:ea typeface="+mn-lt"/>
                <a:cs typeface="+mn-lt"/>
              </a:rPr>
              <a:t>  y </a:t>
            </a:r>
            <a:r>
              <a:rPr lang="en-US" err="1">
                <a:ea typeface="+mn-lt"/>
                <a:cs typeface="+mn-lt"/>
              </a:rPr>
              <a:t>actitudinales</a:t>
            </a:r>
            <a:r>
              <a:rPr lang="en-US">
                <a:ea typeface="+mn-lt"/>
                <a:cs typeface="+mn-lt"/>
              </a:rPr>
              <a:t>, </a:t>
            </a:r>
            <a:r>
              <a:rPr lang="en-US" err="1">
                <a:ea typeface="+mn-lt"/>
                <a:cs typeface="+mn-lt"/>
              </a:rPr>
              <a:t>basadas</a:t>
            </a:r>
            <a:r>
              <a:rPr lang="en-US">
                <a:ea typeface="+mn-lt"/>
                <a:cs typeface="+mn-lt"/>
              </a:rPr>
              <a:t> en</a:t>
            </a:r>
            <a:r>
              <a:rPr lang="en-US"/>
              <a:t> </a:t>
            </a:r>
            <a:r>
              <a:t> la resolución de problemas y </a:t>
            </a:r>
            <a:r>
              <a:rPr lang="es-MX"/>
              <a:t>consolidación</a:t>
            </a:r>
            <a:r>
              <a:t> de las habilidades de conteo </a:t>
            </a:r>
            <a:r>
              <a:rPr lang="es-MX"/>
              <a:t>expresando las relaciones </a:t>
            </a:r>
            <a:r>
              <a:rPr lang="es-MX" err="1"/>
              <a:t>implicitas</a:t>
            </a:r>
            <a:r>
              <a:rPr lang="es-MX"/>
              <a:t> en </a:t>
            </a:r>
            <a:r>
              <a:rPr lang="es-MX" err="1"/>
              <a:t>terminos</a:t>
            </a:r>
            <a:r>
              <a:rPr lang="es-MX"/>
              <a:t> de números naturales y sus operaciones utilizando la estrategia de aprendizaje del juego.</a:t>
            </a:r>
          </a:p>
          <a:p>
            <a:pPr algn="just">
              <a:lnSpc>
                <a:spcPct val="90000"/>
              </a:lnSpc>
              <a:buFont typeface="Wingdings" pitchFamily="2" charset="2"/>
              <a:buChar char="v"/>
              <a:defRPr sz="2500"/>
            </a:pPr>
            <a:endParaRPr lang="es-MX" b="1"/>
          </a:p>
        </p:txBody>
      </p:sp>
      <p:pic>
        <p:nvPicPr>
          <p:cNvPr id="221"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ropósito del curso"/>
          <p:cNvSpPr txBox="1">
            <a:spLocks noGrp="1"/>
          </p:cNvSpPr>
          <p:nvPr>
            <p:ph type="title"/>
          </p:nvPr>
        </p:nvSpPr>
        <p:spPr>
          <a:xfrm>
            <a:off x="521877" y="501650"/>
            <a:ext cx="6508378" cy="1143000"/>
          </a:xfrm>
          <a:prstGeom prst="rect">
            <a:avLst/>
          </a:prstGeom>
        </p:spPr>
        <p:txBody>
          <a:bodyPr/>
          <a:lstStyle/>
          <a:p>
            <a:pPr defTabSz="859536">
              <a:defRPr sz="3300"/>
            </a:pPr>
            <a:r>
              <a:t>Propósito del curso</a:t>
            </a:r>
            <a:br/>
            <a:endParaRPr/>
          </a:p>
        </p:txBody>
      </p:sp>
      <p:sp>
        <p:nvSpPr>
          <p:cNvPr id="226" name="Construir un esquema para la enseñanza de las nociones en educación preescolar acerca de la forma, el espacio y la medida, que sentarán las bases para comprender los conceptos geométricos que se abordan en la escuela primaria, de manera que la articulación entre los conocimientos disciplinarios y los conocimientos didácticos presentes en el curso, al resignificarse desde la práctica docente de nivel preescolar, contribuyan al desarrollo de las competencias profesionales de los futuros docentes de ese nivel."/>
          <p:cNvSpPr txBox="1">
            <a:spLocks noGrp="1"/>
          </p:cNvSpPr>
          <p:nvPr>
            <p:ph type="body" idx="1"/>
          </p:nvPr>
        </p:nvSpPr>
        <p:spPr>
          <a:xfrm>
            <a:off x="428950" y="1384765"/>
            <a:ext cx="6694231" cy="3916363"/>
          </a:xfrm>
          <a:prstGeom prst="rect">
            <a:avLst/>
          </a:prstGeom>
        </p:spPr>
        <p:txBody>
          <a:bodyPr/>
          <a:lstStyle/>
          <a:p>
            <a:pPr algn="just" defTabSz="886968">
              <a:spcBef>
                <a:spcPts val="1700"/>
              </a:spcBef>
              <a:buFont typeface="Wingdings" pitchFamily="2" charset="2"/>
              <a:buChar char="v"/>
              <a:defRPr sz="2231"/>
            </a:pPr>
            <a:r>
              <a:rPr dirty="0"/>
              <a:t>Los </a:t>
            </a:r>
            <a:r>
              <a:rPr dirty="0" err="1"/>
              <a:t>estudiantes</a:t>
            </a:r>
            <a:r>
              <a:rPr dirty="0"/>
              <a:t> </a:t>
            </a:r>
            <a:r>
              <a:rPr dirty="0" err="1"/>
              <a:t>normalistas</a:t>
            </a:r>
            <a:r>
              <a:rPr dirty="0"/>
              <a:t> de la </a:t>
            </a:r>
            <a:r>
              <a:rPr dirty="0" err="1"/>
              <a:t>Licenciatura</a:t>
            </a:r>
            <a:r>
              <a:rPr dirty="0"/>
              <a:t> </a:t>
            </a:r>
            <a:r>
              <a:rPr dirty="0" err="1"/>
              <a:t>en</a:t>
            </a:r>
            <a:r>
              <a:rPr dirty="0"/>
              <a:t> </a:t>
            </a:r>
            <a:r>
              <a:rPr dirty="0" err="1"/>
              <a:t>Educación</a:t>
            </a:r>
            <a:r>
              <a:rPr dirty="0"/>
              <a:t> </a:t>
            </a:r>
            <a:r>
              <a:rPr dirty="0" err="1"/>
              <a:t>Preescolar</a:t>
            </a:r>
            <a:r>
              <a:rPr dirty="0"/>
              <a:t> </a:t>
            </a:r>
            <a:r>
              <a:rPr b="1" dirty="0" err="1"/>
              <a:t>comprendan</a:t>
            </a:r>
            <a:r>
              <a:rPr b="1" dirty="0"/>
              <a:t> a </a:t>
            </a:r>
            <a:r>
              <a:rPr b="1" dirty="0" err="1"/>
              <a:t>profundidad</a:t>
            </a:r>
            <a:r>
              <a:rPr b="1" dirty="0"/>
              <a:t> </a:t>
            </a:r>
            <a:r>
              <a:rPr dirty="0"/>
              <a:t>el </a:t>
            </a:r>
            <a:r>
              <a:rPr b="1" dirty="0" err="1"/>
              <a:t>desarrollo</a:t>
            </a:r>
            <a:r>
              <a:rPr b="1" dirty="0"/>
              <a:t> de las </a:t>
            </a:r>
            <a:r>
              <a:rPr b="1" dirty="0" err="1"/>
              <a:t>nociones</a:t>
            </a:r>
            <a:r>
              <a:rPr dirty="0"/>
              <a:t>, </a:t>
            </a:r>
            <a:r>
              <a:rPr b="1" dirty="0" err="1"/>
              <a:t>conceptos</a:t>
            </a:r>
            <a:r>
              <a:rPr dirty="0"/>
              <a:t> y </a:t>
            </a:r>
            <a:r>
              <a:rPr b="1" dirty="0" err="1"/>
              <a:t>procedimientos</a:t>
            </a:r>
            <a:r>
              <a:rPr dirty="0"/>
              <a:t> </a:t>
            </a:r>
            <a:r>
              <a:rPr dirty="0" err="1"/>
              <a:t>involucrados</a:t>
            </a:r>
            <a:r>
              <a:rPr dirty="0"/>
              <a:t> </a:t>
            </a:r>
            <a:r>
              <a:rPr dirty="0" err="1"/>
              <a:t>en</a:t>
            </a:r>
            <a:r>
              <a:rPr dirty="0"/>
              <a:t> </a:t>
            </a:r>
            <a:r>
              <a:rPr b="1" dirty="0"/>
              <a:t>los </a:t>
            </a:r>
            <a:r>
              <a:rPr b="1" dirty="0" err="1"/>
              <a:t>números</a:t>
            </a:r>
            <a:r>
              <a:rPr b="1" dirty="0"/>
              <a:t> naturales y sus </a:t>
            </a:r>
            <a:r>
              <a:rPr b="1" dirty="0" err="1"/>
              <a:t>operaciones</a:t>
            </a:r>
            <a:r>
              <a:rPr dirty="0"/>
              <a:t>, de </a:t>
            </a:r>
            <a:r>
              <a:rPr dirty="0" err="1"/>
              <a:t>manera</a:t>
            </a:r>
            <a:r>
              <a:rPr dirty="0"/>
              <a:t> que </a:t>
            </a:r>
            <a:r>
              <a:rPr dirty="0" err="1"/>
              <a:t>esto</a:t>
            </a:r>
            <a:r>
              <a:rPr dirty="0"/>
              <a:t> les </a:t>
            </a:r>
            <a:r>
              <a:rPr dirty="0" err="1"/>
              <a:t>permita</a:t>
            </a:r>
            <a:r>
              <a:rPr dirty="0"/>
              <a:t> </a:t>
            </a:r>
            <a:r>
              <a:rPr dirty="0" err="1"/>
              <a:t>disfrutar</a:t>
            </a:r>
            <a:r>
              <a:rPr dirty="0"/>
              <a:t> el </a:t>
            </a:r>
            <a:r>
              <a:rPr dirty="0" err="1"/>
              <a:t>estudio</a:t>
            </a:r>
            <a:r>
              <a:rPr dirty="0"/>
              <a:t> de las </a:t>
            </a:r>
            <a:r>
              <a:rPr dirty="0" err="1"/>
              <a:t>matemáticas</a:t>
            </a:r>
            <a:r>
              <a:rPr dirty="0"/>
              <a:t> que se </a:t>
            </a:r>
            <a:r>
              <a:rPr dirty="0" err="1"/>
              <a:t>abordan</a:t>
            </a:r>
            <a:r>
              <a:rPr dirty="0"/>
              <a:t> </a:t>
            </a:r>
            <a:r>
              <a:rPr dirty="0" err="1"/>
              <a:t>en</a:t>
            </a:r>
            <a:r>
              <a:rPr dirty="0"/>
              <a:t> </a:t>
            </a:r>
            <a:r>
              <a:rPr dirty="0" err="1"/>
              <a:t>este</a:t>
            </a:r>
            <a:r>
              <a:rPr dirty="0"/>
              <a:t> </a:t>
            </a:r>
            <a:r>
              <a:rPr dirty="0" err="1"/>
              <a:t>curso</a:t>
            </a:r>
            <a:r>
              <a:rPr dirty="0"/>
              <a:t> y que usen </a:t>
            </a:r>
            <a:r>
              <a:rPr dirty="0" err="1"/>
              <a:t>estos</a:t>
            </a:r>
            <a:r>
              <a:rPr dirty="0"/>
              <a:t> </a:t>
            </a:r>
            <a:r>
              <a:rPr dirty="0" err="1"/>
              <a:t>conocimientos</a:t>
            </a:r>
            <a:r>
              <a:rPr dirty="0"/>
              <a:t> para </a:t>
            </a:r>
            <a:r>
              <a:rPr dirty="0" err="1"/>
              <a:t>promover</a:t>
            </a:r>
            <a:r>
              <a:rPr dirty="0"/>
              <a:t> el </a:t>
            </a:r>
            <a:r>
              <a:rPr b="1" dirty="0" err="1"/>
              <a:t>desarrollo</a:t>
            </a:r>
            <a:r>
              <a:rPr b="1" dirty="0"/>
              <a:t> del </a:t>
            </a:r>
            <a:r>
              <a:rPr b="1" dirty="0" err="1"/>
              <a:t>pensamiento</a:t>
            </a:r>
            <a:r>
              <a:rPr b="1" dirty="0"/>
              <a:t> </a:t>
            </a:r>
            <a:r>
              <a:rPr b="1" dirty="0" err="1"/>
              <a:t>cuantitativo</a:t>
            </a:r>
            <a:r>
              <a:rPr dirty="0"/>
              <a:t> </a:t>
            </a:r>
            <a:r>
              <a:rPr dirty="0" err="1"/>
              <a:t>en</a:t>
            </a:r>
            <a:r>
              <a:rPr dirty="0"/>
              <a:t> el </a:t>
            </a:r>
            <a:r>
              <a:rPr dirty="0" err="1"/>
              <a:t>nivel</a:t>
            </a:r>
            <a:r>
              <a:rPr dirty="0"/>
              <a:t> de </a:t>
            </a:r>
            <a:r>
              <a:rPr dirty="0" err="1"/>
              <a:t>educación</a:t>
            </a:r>
            <a:r>
              <a:rPr dirty="0"/>
              <a:t> </a:t>
            </a:r>
            <a:r>
              <a:rPr dirty="0" err="1"/>
              <a:t>preescolar</a:t>
            </a:r>
            <a:endParaRPr dirty="0"/>
          </a:p>
        </p:txBody>
      </p:sp>
      <p:pic>
        <p:nvPicPr>
          <p:cNvPr id="227"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ASGOS DEL PERFIL DE EGRESO"/>
          <p:cNvSpPr txBox="1">
            <a:spLocks noGrp="1"/>
          </p:cNvSpPr>
          <p:nvPr>
            <p:ph type="title"/>
          </p:nvPr>
        </p:nvSpPr>
        <p:spPr>
          <a:xfrm>
            <a:off x="525398" y="283135"/>
            <a:ext cx="6508378" cy="847308"/>
          </a:xfrm>
          <a:prstGeom prst="rect">
            <a:avLst/>
          </a:prstGeom>
        </p:spPr>
        <p:txBody>
          <a:bodyPr/>
          <a:lstStyle>
            <a:lvl1pPr algn="ctr" defTabSz="859536">
              <a:defRPr sz="3300"/>
            </a:lvl1pPr>
          </a:lstStyle>
          <a:p>
            <a:r>
              <a:t>Competencias profesionales</a:t>
            </a:r>
          </a:p>
        </p:txBody>
      </p:sp>
      <p:sp>
        <p:nvSpPr>
          <p:cNvPr id="275" name="Diseña planeaciones didácticas, aplicando sus conocimientos pedagógicos y disciplinares para responder a las necesidades del contexto en el marco de los planes y pro- gramas de educación básica.…"/>
          <p:cNvSpPr txBox="1">
            <a:spLocks noGrp="1"/>
          </p:cNvSpPr>
          <p:nvPr>
            <p:ph type="body" idx="1"/>
          </p:nvPr>
        </p:nvSpPr>
        <p:spPr>
          <a:xfrm>
            <a:off x="416424" y="1886619"/>
            <a:ext cx="8209221" cy="4568117"/>
          </a:xfrm>
          <a:prstGeom prst="rect">
            <a:avLst/>
          </a:prstGeom>
        </p:spPr>
        <p:txBody>
          <a:bodyPr/>
          <a:lstStyle/>
          <a:p>
            <a:pPr defTabSz="905255">
              <a:spcBef>
                <a:spcPts val="1700"/>
              </a:spcBef>
              <a:buFont typeface="Wingdings" pitchFamily="2" charset="2"/>
              <a:buChar char="Ø"/>
              <a:defRPr sz="1485"/>
            </a:pPr>
            <a:r>
              <a:rPr dirty="0" err="1"/>
              <a:t>Detecta</a:t>
            </a:r>
            <a:r>
              <a:rPr dirty="0"/>
              <a:t> los </a:t>
            </a:r>
            <a:r>
              <a:rPr dirty="0" err="1"/>
              <a:t>procesos</a:t>
            </a:r>
            <a:r>
              <a:rPr dirty="0"/>
              <a:t> de </a:t>
            </a:r>
            <a:r>
              <a:rPr dirty="0" err="1"/>
              <a:t>aprendizaje</a:t>
            </a:r>
            <a:r>
              <a:rPr dirty="0"/>
              <a:t> de sus </a:t>
            </a:r>
            <a:r>
              <a:rPr dirty="0" err="1"/>
              <a:t>alumnos</a:t>
            </a:r>
            <a:r>
              <a:rPr dirty="0"/>
              <a:t> para </a:t>
            </a:r>
            <a:r>
              <a:rPr dirty="0" err="1"/>
              <a:t>favorecer</a:t>
            </a:r>
            <a:r>
              <a:rPr dirty="0"/>
              <a:t> </a:t>
            </a:r>
            <a:r>
              <a:rPr dirty="0" err="1"/>
              <a:t>su</a:t>
            </a:r>
            <a:r>
              <a:rPr dirty="0"/>
              <a:t> </a:t>
            </a:r>
            <a:r>
              <a:rPr dirty="0" err="1"/>
              <a:t>desarrollo</a:t>
            </a:r>
            <a:r>
              <a:rPr dirty="0"/>
              <a:t> </a:t>
            </a:r>
            <a:r>
              <a:rPr dirty="0" err="1"/>
              <a:t>cognitivo</a:t>
            </a:r>
            <a:r>
              <a:rPr dirty="0"/>
              <a:t> y </a:t>
            </a:r>
            <a:r>
              <a:rPr dirty="0" err="1"/>
              <a:t>socioemocional</a:t>
            </a:r>
            <a:r>
              <a:rPr dirty="0"/>
              <a:t>.  </a:t>
            </a:r>
          </a:p>
          <a:p>
            <a:pPr defTabSz="905255">
              <a:spcBef>
                <a:spcPts val="1700"/>
              </a:spcBef>
              <a:buFont typeface="Wingdings" pitchFamily="2" charset="2"/>
              <a:buChar char="Ø"/>
              <a:defRPr sz="1485"/>
            </a:pPr>
            <a:r>
              <a:rPr dirty="0" err="1"/>
              <a:t>Aplica</a:t>
            </a:r>
            <a:r>
              <a:rPr dirty="0"/>
              <a:t> el plan y </a:t>
            </a:r>
            <a:r>
              <a:rPr dirty="0" err="1"/>
              <a:t>programas</a:t>
            </a:r>
            <a:r>
              <a:rPr dirty="0"/>
              <a:t> de </a:t>
            </a:r>
            <a:r>
              <a:rPr dirty="0" err="1"/>
              <a:t>estudio</a:t>
            </a:r>
            <a:r>
              <a:rPr dirty="0"/>
              <a:t> para </a:t>
            </a:r>
            <a:r>
              <a:rPr dirty="0" err="1"/>
              <a:t>alcanzar</a:t>
            </a:r>
            <a:r>
              <a:rPr dirty="0"/>
              <a:t> los </a:t>
            </a:r>
            <a:r>
              <a:rPr dirty="0" err="1"/>
              <a:t>propósitos</a:t>
            </a:r>
            <a:r>
              <a:rPr dirty="0"/>
              <a:t> </a:t>
            </a:r>
            <a:r>
              <a:rPr dirty="0" err="1"/>
              <a:t>educativos</a:t>
            </a:r>
            <a:r>
              <a:rPr dirty="0"/>
              <a:t> y </a:t>
            </a:r>
            <a:r>
              <a:rPr dirty="0" err="1"/>
              <a:t>contribuir</a:t>
            </a:r>
            <a:r>
              <a:rPr dirty="0"/>
              <a:t> al </a:t>
            </a:r>
            <a:r>
              <a:rPr dirty="0" err="1"/>
              <a:t>pleno</a:t>
            </a:r>
            <a:r>
              <a:rPr dirty="0"/>
              <a:t> </a:t>
            </a:r>
            <a:r>
              <a:rPr dirty="0" err="1"/>
              <a:t>desenvolvimiento</a:t>
            </a:r>
            <a:r>
              <a:rPr dirty="0"/>
              <a:t> de las </a:t>
            </a:r>
            <a:r>
              <a:rPr dirty="0" err="1"/>
              <a:t>capacidades</a:t>
            </a:r>
            <a:r>
              <a:rPr dirty="0"/>
              <a:t> de sus </a:t>
            </a:r>
            <a:r>
              <a:rPr dirty="0" err="1"/>
              <a:t>alumnos</a:t>
            </a:r>
            <a:r>
              <a:rPr dirty="0"/>
              <a:t>.</a:t>
            </a:r>
          </a:p>
          <a:p>
            <a:pPr defTabSz="905255">
              <a:spcBef>
                <a:spcPts val="1700"/>
              </a:spcBef>
              <a:buFont typeface="Wingdings" pitchFamily="2" charset="2"/>
              <a:buChar char="Ø"/>
              <a:defRPr sz="1485"/>
            </a:pPr>
            <a:r>
              <a:rPr dirty="0" err="1"/>
              <a:t>Diseña</a:t>
            </a:r>
            <a:r>
              <a:rPr dirty="0"/>
              <a:t> </a:t>
            </a:r>
            <a:r>
              <a:rPr dirty="0" err="1"/>
              <a:t>planeaciones</a:t>
            </a:r>
            <a:r>
              <a:rPr dirty="0"/>
              <a:t> </a:t>
            </a:r>
            <a:r>
              <a:rPr dirty="0" err="1"/>
              <a:t>aplicando</a:t>
            </a:r>
            <a:r>
              <a:rPr dirty="0"/>
              <a:t> sus </a:t>
            </a:r>
            <a:r>
              <a:rPr dirty="0" err="1"/>
              <a:t>conocimientos</a:t>
            </a:r>
            <a:r>
              <a:rPr dirty="0"/>
              <a:t> </a:t>
            </a:r>
            <a:r>
              <a:rPr dirty="0" err="1"/>
              <a:t>curriculares</a:t>
            </a:r>
            <a:r>
              <a:rPr dirty="0"/>
              <a:t>, </a:t>
            </a:r>
            <a:r>
              <a:rPr dirty="0" err="1"/>
              <a:t>psicopedagógicos</a:t>
            </a:r>
            <a:r>
              <a:rPr dirty="0"/>
              <a:t>, </a:t>
            </a:r>
            <a:r>
              <a:rPr dirty="0" err="1"/>
              <a:t>disciplinares</a:t>
            </a:r>
            <a:r>
              <a:rPr dirty="0"/>
              <a:t>, </a:t>
            </a:r>
            <a:r>
              <a:rPr dirty="0" err="1"/>
              <a:t>didácticos</a:t>
            </a:r>
            <a:r>
              <a:rPr dirty="0"/>
              <a:t> y </a:t>
            </a:r>
            <a:r>
              <a:rPr dirty="0" err="1"/>
              <a:t>tecnológicos</a:t>
            </a:r>
            <a:r>
              <a:rPr dirty="0"/>
              <a:t> para </a:t>
            </a:r>
            <a:r>
              <a:rPr dirty="0" err="1"/>
              <a:t>propiciar</a:t>
            </a:r>
            <a:r>
              <a:rPr dirty="0"/>
              <a:t> </a:t>
            </a:r>
            <a:r>
              <a:rPr dirty="0" err="1"/>
              <a:t>espacios</a:t>
            </a:r>
            <a:r>
              <a:rPr dirty="0"/>
              <a:t> de </a:t>
            </a:r>
            <a:r>
              <a:rPr dirty="0" err="1"/>
              <a:t>aprendizaje</a:t>
            </a:r>
            <a:r>
              <a:rPr dirty="0"/>
              <a:t> </a:t>
            </a:r>
            <a:r>
              <a:rPr dirty="0" err="1"/>
              <a:t>incluyentes</a:t>
            </a:r>
            <a:r>
              <a:rPr dirty="0"/>
              <a:t> que </a:t>
            </a:r>
            <a:r>
              <a:rPr dirty="0" err="1"/>
              <a:t>respondan</a:t>
            </a:r>
            <a:r>
              <a:rPr dirty="0"/>
              <a:t> a las </a:t>
            </a:r>
            <a:r>
              <a:rPr dirty="0" err="1"/>
              <a:t>necesidades</a:t>
            </a:r>
            <a:r>
              <a:rPr dirty="0"/>
              <a:t> de </a:t>
            </a:r>
            <a:r>
              <a:rPr dirty="0" err="1"/>
              <a:t>todos</a:t>
            </a:r>
            <a:r>
              <a:rPr dirty="0"/>
              <a:t> los </a:t>
            </a:r>
            <a:r>
              <a:rPr dirty="0" err="1"/>
              <a:t>alumnos</a:t>
            </a:r>
            <a:r>
              <a:rPr dirty="0"/>
              <a:t> </a:t>
            </a:r>
            <a:r>
              <a:rPr dirty="0" err="1"/>
              <a:t>en</a:t>
            </a:r>
            <a:r>
              <a:rPr dirty="0"/>
              <a:t> el </a:t>
            </a:r>
            <a:r>
              <a:rPr dirty="0" err="1"/>
              <a:t>marco</a:t>
            </a:r>
            <a:r>
              <a:rPr dirty="0"/>
              <a:t> del plan y </a:t>
            </a:r>
            <a:r>
              <a:rPr dirty="0" err="1"/>
              <a:t>programas</a:t>
            </a:r>
            <a:r>
              <a:rPr dirty="0"/>
              <a:t> de </a:t>
            </a:r>
            <a:r>
              <a:rPr dirty="0" err="1"/>
              <a:t>estudio</a:t>
            </a:r>
            <a:r>
              <a:rPr dirty="0"/>
              <a:t>.</a:t>
            </a:r>
          </a:p>
          <a:p>
            <a:pPr defTabSz="905255">
              <a:spcBef>
                <a:spcPts val="1700"/>
              </a:spcBef>
              <a:buFont typeface="Wingdings" pitchFamily="2" charset="2"/>
              <a:buChar char="Ø"/>
              <a:defRPr sz="1485"/>
            </a:pPr>
            <a:r>
              <a:rPr dirty="0" err="1"/>
              <a:t>Emplea</a:t>
            </a:r>
            <a:r>
              <a:rPr dirty="0"/>
              <a:t> la </a:t>
            </a:r>
            <a:r>
              <a:rPr dirty="0" err="1"/>
              <a:t>evaluación</a:t>
            </a:r>
            <a:r>
              <a:rPr dirty="0"/>
              <a:t> para </a:t>
            </a:r>
            <a:r>
              <a:rPr dirty="0" err="1"/>
              <a:t>intervenir</a:t>
            </a:r>
            <a:r>
              <a:rPr dirty="0"/>
              <a:t> </a:t>
            </a:r>
            <a:r>
              <a:rPr dirty="0" err="1"/>
              <a:t>en</a:t>
            </a:r>
            <a:r>
              <a:rPr dirty="0"/>
              <a:t> los </a:t>
            </a:r>
            <a:r>
              <a:rPr dirty="0" err="1"/>
              <a:t>diferentes</a:t>
            </a:r>
            <a:r>
              <a:rPr dirty="0"/>
              <a:t> </a:t>
            </a:r>
            <a:r>
              <a:rPr dirty="0" err="1"/>
              <a:t>ámbitos</a:t>
            </a:r>
            <a:r>
              <a:rPr dirty="0"/>
              <a:t> y </a:t>
            </a:r>
            <a:r>
              <a:rPr dirty="0" err="1"/>
              <a:t>momentos</a:t>
            </a:r>
            <a:r>
              <a:rPr dirty="0"/>
              <a:t> de la </a:t>
            </a:r>
            <a:r>
              <a:rPr dirty="0" err="1"/>
              <a:t>tarea</a:t>
            </a:r>
            <a:r>
              <a:rPr dirty="0"/>
              <a:t> </a:t>
            </a:r>
            <a:r>
              <a:rPr dirty="0" err="1"/>
              <a:t>educativa</a:t>
            </a:r>
            <a:r>
              <a:rPr dirty="0"/>
              <a:t> para </a:t>
            </a:r>
            <a:r>
              <a:rPr dirty="0" err="1"/>
              <a:t>mejorar</a:t>
            </a:r>
            <a:r>
              <a:rPr dirty="0"/>
              <a:t> los </a:t>
            </a:r>
            <a:r>
              <a:rPr dirty="0" err="1"/>
              <a:t>aprendizajes</a:t>
            </a:r>
            <a:r>
              <a:rPr dirty="0"/>
              <a:t> de sus </a:t>
            </a:r>
            <a:r>
              <a:rPr dirty="0" err="1"/>
              <a:t>alumnos</a:t>
            </a:r>
            <a:r>
              <a:rPr dirty="0"/>
              <a:t>.</a:t>
            </a:r>
          </a:p>
          <a:p>
            <a:pPr defTabSz="905255">
              <a:spcBef>
                <a:spcPts val="1700"/>
              </a:spcBef>
              <a:buFont typeface="Wingdings" pitchFamily="2" charset="2"/>
              <a:buChar char="Ø"/>
              <a:defRPr sz="1485"/>
            </a:pPr>
            <a:r>
              <a:rPr dirty="0" err="1"/>
              <a:t>Utiliza</a:t>
            </a:r>
            <a:r>
              <a:rPr dirty="0"/>
              <a:t> </a:t>
            </a:r>
            <a:r>
              <a:rPr dirty="0" err="1"/>
              <a:t>recursos</a:t>
            </a:r>
            <a:r>
              <a:rPr dirty="0"/>
              <a:t> de la </a:t>
            </a:r>
            <a:r>
              <a:rPr dirty="0" err="1"/>
              <a:t>investigación</a:t>
            </a:r>
            <a:r>
              <a:rPr dirty="0"/>
              <a:t> </a:t>
            </a:r>
            <a:r>
              <a:rPr dirty="0" err="1"/>
              <a:t>educativa</a:t>
            </a:r>
            <a:r>
              <a:rPr dirty="0"/>
              <a:t> para </a:t>
            </a:r>
            <a:r>
              <a:rPr dirty="0" err="1"/>
              <a:t>enriquecer</a:t>
            </a:r>
            <a:r>
              <a:rPr dirty="0"/>
              <a:t> </a:t>
            </a:r>
            <a:r>
              <a:rPr dirty="0" err="1"/>
              <a:t>su</a:t>
            </a:r>
            <a:r>
              <a:rPr dirty="0"/>
              <a:t> </a:t>
            </a:r>
            <a:r>
              <a:rPr dirty="0" err="1"/>
              <a:t>práctica</a:t>
            </a:r>
            <a:r>
              <a:rPr dirty="0"/>
              <a:t> </a:t>
            </a:r>
            <a:r>
              <a:rPr dirty="0" err="1"/>
              <a:t>profesional</a:t>
            </a:r>
            <a:r>
              <a:rPr dirty="0"/>
              <a:t>, </a:t>
            </a:r>
            <a:r>
              <a:rPr dirty="0" err="1"/>
              <a:t>expresando</a:t>
            </a:r>
            <a:r>
              <a:rPr dirty="0"/>
              <a:t> </a:t>
            </a:r>
            <a:r>
              <a:rPr dirty="0" err="1"/>
              <a:t>su</a:t>
            </a:r>
            <a:r>
              <a:rPr dirty="0"/>
              <a:t> </a:t>
            </a:r>
            <a:r>
              <a:rPr dirty="0" err="1"/>
              <a:t>interés</a:t>
            </a:r>
            <a:r>
              <a:rPr dirty="0"/>
              <a:t> por el </a:t>
            </a:r>
            <a:r>
              <a:rPr dirty="0" err="1"/>
              <a:t>conocimiento</a:t>
            </a:r>
            <a:r>
              <a:rPr dirty="0"/>
              <a:t>, la </a:t>
            </a:r>
            <a:r>
              <a:rPr dirty="0" err="1"/>
              <a:t>ciencia</a:t>
            </a:r>
            <a:r>
              <a:rPr dirty="0"/>
              <a:t> y la </a:t>
            </a:r>
            <a:r>
              <a:rPr dirty="0" err="1"/>
              <a:t>mejora</a:t>
            </a:r>
            <a:r>
              <a:rPr dirty="0"/>
              <a:t> de la </a:t>
            </a:r>
            <a:r>
              <a:rPr dirty="0" err="1"/>
              <a:t>educación</a:t>
            </a:r>
            <a:r>
              <a:rPr dirty="0"/>
              <a:t>.</a:t>
            </a:r>
          </a:p>
          <a:p>
            <a:pPr defTabSz="905255">
              <a:spcBef>
                <a:spcPts val="1700"/>
              </a:spcBef>
              <a:buFont typeface="Wingdings" pitchFamily="2" charset="2"/>
              <a:buChar char="Ø"/>
              <a:defRPr sz="1485"/>
            </a:pPr>
            <a:r>
              <a:rPr dirty="0" err="1"/>
              <a:t>Actúa</a:t>
            </a:r>
            <a:r>
              <a:rPr dirty="0"/>
              <a:t> de </a:t>
            </a:r>
            <a:r>
              <a:rPr dirty="0" err="1"/>
              <a:t>manera</a:t>
            </a:r>
            <a:r>
              <a:rPr dirty="0"/>
              <a:t> </a:t>
            </a:r>
            <a:r>
              <a:rPr dirty="0" err="1"/>
              <a:t>ética</a:t>
            </a:r>
            <a:r>
              <a:rPr dirty="0"/>
              <a:t> ante la </a:t>
            </a:r>
            <a:r>
              <a:rPr dirty="0" err="1"/>
              <a:t>diversidad</a:t>
            </a:r>
            <a:r>
              <a:rPr dirty="0"/>
              <a:t> de </a:t>
            </a:r>
            <a:r>
              <a:rPr dirty="0" err="1"/>
              <a:t>situaciones</a:t>
            </a:r>
            <a:r>
              <a:rPr dirty="0"/>
              <a:t> que se </a:t>
            </a:r>
            <a:r>
              <a:rPr dirty="0" err="1"/>
              <a:t>presentan</a:t>
            </a:r>
            <a:r>
              <a:rPr dirty="0"/>
              <a:t> </a:t>
            </a:r>
            <a:r>
              <a:rPr dirty="0" err="1"/>
              <a:t>en</a:t>
            </a:r>
            <a:r>
              <a:rPr dirty="0"/>
              <a:t> la </a:t>
            </a:r>
            <a:r>
              <a:rPr dirty="0" err="1"/>
              <a:t>práctica</a:t>
            </a:r>
            <a:r>
              <a:rPr dirty="0"/>
              <a:t> </a:t>
            </a:r>
            <a:r>
              <a:rPr dirty="0" err="1"/>
              <a:t>profesional</a:t>
            </a:r>
            <a:r>
              <a:rPr dirty="0"/>
              <a:t>.</a:t>
            </a:r>
          </a:p>
        </p:txBody>
      </p:sp>
      <p:pic>
        <p:nvPicPr>
          <p:cNvPr id="276"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1 Título"/>
          <p:cNvSpPr txBox="1">
            <a:spLocks noGrp="1"/>
          </p:cNvSpPr>
          <p:nvPr>
            <p:ph type="title"/>
          </p:nvPr>
        </p:nvSpPr>
        <p:spPr>
          <a:xfrm>
            <a:off x="467544" y="476672"/>
            <a:ext cx="6508378" cy="1143001"/>
          </a:xfrm>
          <a:prstGeom prst="rect">
            <a:avLst/>
          </a:prstGeom>
        </p:spPr>
        <p:txBody>
          <a:bodyPr/>
          <a:lstStyle/>
          <a:p>
            <a:r>
              <a:t>COMPETENCIAS DEL CURSO</a:t>
            </a:r>
          </a:p>
        </p:txBody>
      </p:sp>
      <p:pic>
        <p:nvPicPr>
          <p:cNvPr id="233"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
        <p:nvSpPr>
          <p:cNvPr id="235" name="Marcador de texto 1"/>
          <p:cNvSpPr txBox="1">
            <a:spLocks noGrp="1"/>
          </p:cNvSpPr>
          <p:nvPr>
            <p:ph type="body" idx="1"/>
          </p:nvPr>
        </p:nvSpPr>
        <p:spPr>
          <a:xfrm>
            <a:off x="932446" y="2439987"/>
            <a:ext cx="6508378" cy="3916363"/>
          </a:xfrm>
          <a:prstGeom prst="rect">
            <a:avLst/>
          </a:prstGeom>
        </p:spPr>
        <p:txBody>
          <a:bodyPr/>
          <a:lstStyle/>
          <a:p>
            <a:pPr>
              <a:lnSpc>
                <a:spcPct val="90000"/>
              </a:lnSpc>
              <a:buFont typeface="Wingdings" pitchFamily="2" charset="2"/>
              <a:buChar char="Ø"/>
              <a:defRPr sz="1700"/>
            </a:pPr>
            <a:r>
              <a:rPr dirty="0" err="1"/>
              <a:t>Conoce</a:t>
            </a:r>
            <a:r>
              <a:rPr dirty="0"/>
              <a:t> y </a:t>
            </a:r>
            <a:r>
              <a:rPr dirty="0" err="1"/>
              <a:t>analiza</a:t>
            </a:r>
            <a:r>
              <a:rPr dirty="0"/>
              <a:t> los </a:t>
            </a:r>
            <a:r>
              <a:rPr dirty="0" err="1"/>
              <a:t>conceptos</a:t>
            </a:r>
            <a:r>
              <a:rPr dirty="0"/>
              <a:t> y </a:t>
            </a:r>
            <a:r>
              <a:rPr dirty="0" err="1"/>
              <a:t>contenidos</a:t>
            </a:r>
            <a:r>
              <a:rPr dirty="0"/>
              <a:t> del </a:t>
            </a:r>
            <a:r>
              <a:rPr dirty="0" err="1"/>
              <a:t>Programa</a:t>
            </a:r>
            <a:r>
              <a:rPr dirty="0"/>
              <a:t> de </a:t>
            </a:r>
            <a:r>
              <a:rPr dirty="0" err="1"/>
              <a:t>estudios</a:t>
            </a:r>
            <a:r>
              <a:rPr dirty="0"/>
              <a:t> de la </a:t>
            </a:r>
            <a:r>
              <a:rPr dirty="0" err="1"/>
              <a:t>educación</a:t>
            </a:r>
            <a:r>
              <a:rPr dirty="0"/>
              <a:t> </a:t>
            </a:r>
            <a:r>
              <a:rPr dirty="0" err="1"/>
              <a:t>básica</a:t>
            </a:r>
            <a:r>
              <a:rPr dirty="0"/>
              <a:t> de </a:t>
            </a:r>
            <a:r>
              <a:rPr dirty="0" err="1"/>
              <a:t>matemáticas</a:t>
            </a:r>
            <a:r>
              <a:rPr dirty="0"/>
              <a:t>; </a:t>
            </a:r>
            <a:r>
              <a:rPr dirty="0" err="1"/>
              <a:t>crea</a:t>
            </a:r>
            <a:r>
              <a:rPr dirty="0"/>
              <a:t> </a:t>
            </a:r>
            <a:r>
              <a:rPr dirty="0" err="1"/>
              <a:t>actividades</a:t>
            </a:r>
            <a:r>
              <a:rPr dirty="0"/>
              <a:t> </a:t>
            </a:r>
            <a:r>
              <a:rPr dirty="0" err="1"/>
              <a:t>contextualizadas</a:t>
            </a:r>
            <a:r>
              <a:rPr dirty="0"/>
              <a:t> y </a:t>
            </a:r>
            <a:r>
              <a:rPr dirty="0" err="1"/>
              <a:t>pertinentes</a:t>
            </a:r>
            <a:r>
              <a:rPr dirty="0"/>
              <a:t> para </a:t>
            </a:r>
            <a:r>
              <a:rPr dirty="0" err="1"/>
              <a:t>asegurar</a:t>
            </a:r>
            <a:r>
              <a:rPr dirty="0"/>
              <a:t> el </a:t>
            </a:r>
            <a:r>
              <a:rPr dirty="0" err="1"/>
              <a:t>logro</a:t>
            </a:r>
            <a:r>
              <a:rPr dirty="0"/>
              <a:t> del </a:t>
            </a:r>
            <a:r>
              <a:rPr dirty="0" err="1"/>
              <a:t>aprendizaje</a:t>
            </a:r>
            <a:r>
              <a:rPr dirty="0"/>
              <a:t> de sus </a:t>
            </a:r>
            <a:r>
              <a:rPr dirty="0" err="1"/>
              <a:t>alumnos</a:t>
            </a:r>
            <a:r>
              <a:rPr dirty="0"/>
              <a:t>, la </a:t>
            </a:r>
            <a:r>
              <a:rPr dirty="0" err="1"/>
              <a:t>coherencia</a:t>
            </a:r>
            <a:r>
              <a:rPr dirty="0"/>
              <a:t> y la </a:t>
            </a:r>
            <a:r>
              <a:rPr dirty="0" err="1"/>
              <a:t>continuidad</a:t>
            </a:r>
            <a:r>
              <a:rPr dirty="0"/>
              <a:t> entre los </a:t>
            </a:r>
            <a:r>
              <a:rPr dirty="0" err="1"/>
              <a:t>distintos</a:t>
            </a:r>
            <a:r>
              <a:rPr dirty="0"/>
              <a:t> </a:t>
            </a:r>
            <a:r>
              <a:rPr dirty="0" err="1"/>
              <a:t>grados</a:t>
            </a:r>
            <a:r>
              <a:rPr dirty="0"/>
              <a:t> y </a:t>
            </a:r>
            <a:r>
              <a:rPr dirty="0" err="1"/>
              <a:t>niveles</a:t>
            </a:r>
            <a:r>
              <a:rPr dirty="0"/>
              <a:t> </a:t>
            </a:r>
            <a:r>
              <a:rPr dirty="0" err="1"/>
              <a:t>educativos</a:t>
            </a:r>
            <a:r>
              <a:rPr dirty="0"/>
              <a:t>.</a:t>
            </a:r>
          </a:p>
          <a:p>
            <a:pPr>
              <a:lnSpc>
                <a:spcPct val="90000"/>
              </a:lnSpc>
              <a:buFont typeface="Wingdings" pitchFamily="2" charset="2"/>
              <a:buChar char="Ø"/>
              <a:defRPr sz="1700"/>
            </a:pPr>
            <a:r>
              <a:rPr dirty="0" err="1"/>
              <a:t>Diseña</a:t>
            </a:r>
            <a:r>
              <a:rPr dirty="0"/>
              <a:t> </a:t>
            </a:r>
            <a:r>
              <a:rPr dirty="0" err="1"/>
              <a:t>escenarios</a:t>
            </a:r>
            <a:r>
              <a:rPr dirty="0"/>
              <a:t> y </a:t>
            </a:r>
            <a:r>
              <a:rPr dirty="0" err="1"/>
              <a:t>experiencias</a:t>
            </a:r>
            <a:r>
              <a:rPr dirty="0"/>
              <a:t> de </a:t>
            </a:r>
            <a:r>
              <a:rPr dirty="0" err="1"/>
              <a:t>aprendizaje</a:t>
            </a:r>
            <a:r>
              <a:rPr dirty="0"/>
              <a:t> de las </a:t>
            </a:r>
            <a:r>
              <a:rPr dirty="0" err="1"/>
              <a:t>matemáticas</a:t>
            </a:r>
            <a:r>
              <a:rPr dirty="0"/>
              <a:t> </a:t>
            </a:r>
            <a:r>
              <a:rPr dirty="0" err="1"/>
              <a:t>utilizando</a:t>
            </a:r>
            <a:r>
              <a:rPr dirty="0"/>
              <a:t> </a:t>
            </a:r>
            <a:r>
              <a:rPr dirty="0" err="1"/>
              <a:t>diversos</a:t>
            </a:r>
            <a:r>
              <a:rPr dirty="0"/>
              <a:t> </a:t>
            </a:r>
            <a:r>
              <a:rPr dirty="0" err="1"/>
              <a:t>recursos</a:t>
            </a:r>
            <a:r>
              <a:rPr dirty="0"/>
              <a:t> </a:t>
            </a:r>
            <a:r>
              <a:rPr dirty="0" err="1"/>
              <a:t>metodológicos</a:t>
            </a:r>
            <a:r>
              <a:rPr dirty="0"/>
              <a:t> y </a:t>
            </a:r>
            <a:r>
              <a:rPr dirty="0" err="1"/>
              <a:t>tecnológicos</a:t>
            </a:r>
            <a:r>
              <a:rPr dirty="0"/>
              <a:t> para </a:t>
            </a:r>
            <a:r>
              <a:rPr dirty="0" err="1"/>
              <a:t>favorecer</a:t>
            </a:r>
            <a:r>
              <a:rPr dirty="0"/>
              <a:t> la </a:t>
            </a:r>
            <a:r>
              <a:rPr dirty="0" err="1"/>
              <a:t>educación</a:t>
            </a:r>
            <a:r>
              <a:rPr dirty="0"/>
              <a:t> </a:t>
            </a:r>
            <a:r>
              <a:rPr dirty="0" err="1"/>
              <a:t>inclusiva</a:t>
            </a:r>
            <a:endParaRPr dirty="0"/>
          </a:p>
          <a:p>
            <a:pPr>
              <a:lnSpc>
                <a:spcPct val="90000"/>
              </a:lnSpc>
              <a:buFont typeface="Wingdings" pitchFamily="2" charset="2"/>
              <a:buChar char="Ø"/>
              <a:defRPr sz="1700"/>
            </a:pPr>
            <a:r>
              <a:rPr dirty="0" err="1"/>
              <a:t>Diseña</a:t>
            </a:r>
            <a:r>
              <a:rPr dirty="0"/>
              <a:t> y </a:t>
            </a:r>
            <a:r>
              <a:rPr dirty="0" err="1"/>
              <a:t>utiliza</a:t>
            </a:r>
            <a:r>
              <a:rPr dirty="0"/>
              <a:t> </a:t>
            </a:r>
            <a:r>
              <a:rPr dirty="0" err="1"/>
              <a:t>recursos</a:t>
            </a:r>
            <a:r>
              <a:rPr dirty="0"/>
              <a:t> y </a:t>
            </a:r>
            <a:r>
              <a:rPr dirty="0" err="1"/>
              <a:t>medios</a:t>
            </a:r>
            <a:r>
              <a:rPr dirty="0"/>
              <a:t> </a:t>
            </a:r>
            <a:r>
              <a:rPr dirty="0" err="1"/>
              <a:t>didácticos</a:t>
            </a:r>
            <a:r>
              <a:rPr dirty="0"/>
              <a:t> </a:t>
            </a:r>
            <a:r>
              <a:rPr dirty="0" err="1"/>
              <a:t>pertinentes</a:t>
            </a:r>
            <a:r>
              <a:rPr dirty="0"/>
              <a:t> para </a:t>
            </a:r>
            <a:r>
              <a:rPr dirty="0" err="1"/>
              <a:t>desarrollar</a:t>
            </a:r>
            <a:r>
              <a:rPr dirty="0"/>
              <a:t> el </a:t>
            </a:r>
            <a:r>
              <a:rPr dirty="0" err="1"/>
              <a:t>sentido</a:t>
            </a:r>
            <a:r>
              <a:rPr dirty="0"/>
              <a:t> </a:t>
            </a:r>
            <a:r>
              <a:rPr dirty="0" err="1"/>
              <a:t>numérico</a:t>
            </a:r>
            <a:r>
              <a:rPr dirty="0"/>
              <a:t> </a:t>
            </a:r>
            <a:r>
              <a:rPr dirty="0" err="1"/>
              <a:t>en</a:t>
            </a:r>
            <a:r>
              <a:rPr dirty="0"/>
              <a:t> el </a:t>
            </a:r>
            <a:r>
              <a:rPr dirty="0" err="1"/>
              <a:t>aprendizaje</a:t>
            </a:r>
            <a:r>
              <a:rPr dirty="0"/>
              <a:t> de las </a:t>
            </a:r>
            <a:r>
              <a:rPr dirty="0" err="1"/>
              <a:t>matemáticas</a:t>
            </a:r>
            <a:r>
              <a:rPr dirty="0"/>
              <a:t>, </a:t>
            </a:r>
            <a:r>
              <a:rPr dirty="0" err="1"/>
              <a:t>acorde</a:t>
            </a:r>
            <a:r>
              <a:rPr dirty="0"/>
              <a:t> con los </a:t>
            </a:r>
            <a:r>
              <a:rPr dirty="0" err="1"/>
              <a:t>procesos</a:t>
            </a:r>
            <a:r>
              <a:rPr dirty="0"/>
              <a:t> de </a:t>
            </a:r>
            <a:r>
              <a:rPr dirty="0" err="1"/>
              <a:t>desarrollo</a:t>
            </a:r>
            <a:r>
              <a:rPr dirty="0"/>
              <a:t> </a:t>
            </a:r>
            <a:r>
              <a:rPr dirty="0" err="1"/>
              <a:t>cognitivo</a:t>
            </a:r>
            <a:r>
              <a:rPr dirty="0"/>
              <a:t> y </a:t>
            </a:r>
            <a:r>
              <a:rPr dirty="0" err="1"/>
              <a:t>socioemocional</a:t>
            </a:r>
            <a:r>
              <a:rPr dirty="0"/>
              <a:t> de los </a:t>
            </a:r>
            <a:r>
              <a:rPr dirty="0" err="1"/>
              <a:t>alumnos</a:t>
            </a:r>
            <a:r>
              <a:rPr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ORIENTACIONES DIDÁCTICAS"/>
          <p:cNvSpPr txBox="1">
            <a:spLocks noGrp="1"/>
          </p:cNvSpPr>
          <p:nvPr>
            <p:ph type="title"/>
          </p:nvPr>
        </p:nvSpPr>
        <p:spPr>
          <a:xfrm>
            <a:off x="424541" y="728554"/>
            <a:ext cx="6508378" cy="1143000"/>
          </a:xfrm>
          <a:prstGeom prst="rect">
            <a:avLst/>
          </a:prstGeom>
        </p:spPr>
        <p:txBody>
          <a:bodyPr/>
          <a:lstStyle>
            <a:lvl1pPr algn="ctr">
              <a:defRPr sz="3200"/>
            </a:lvl1pPr>
          </a:lstStyle>
          <a:p>
            <a:r>
              <a:t>ORIENTACIONES DIDÁCTICAS</a:t>
            </a:r>
          </a:p>
        </p:txBody>
      </p:sp>
      <p:sp>
        <p:nvSpPr>
          <p:cNvPr id="269" name="Para promover el desarrollo de las competencias que se proponen en este curso, y el de las compe- tencias profesionales correspondientes al plan de estudios en que éste se enmarca, es indispensable que los estudiantes realicen una gran cantidad de trabajo autónomo extra clase y que ese trabajo se refleje en producciones que respondan al nivel de desempeño que se sugiere para cada una de las actividades propuestas en el programa. De otra manera, el tiempo asignado al curso difícilmente será suficiente para cubrir sus contenidos."/>
          <p:cNvSpPr txBox="1">
            <a:spLocks noGrp="1"/>
          </p:cNvSpPr>
          <p:nvPr>
            <p:ph type="body" sz="half" idx="1"/>
          </p:nvPr>
        </p:nvSpPr>
        <p:spPr>
          <a:xfrm>
            <a:off x="1231316" y="2484003"/>
            <a:ext cx="6751550" cy="3553339"/>
          </a:xfrm>
          <a:prstGeom prst="rect">
            <a:avLst/>
          </a:prstGeom>
        </p:spPr>
        <p:txBody>
          <a:bodyPr lIns="45718" tIns="45718" rIns="45718" bIns="45718" anchor="t">
            <a:normAutofit/>
          </a:bodyPr>
          <a:lstStyle>
            <a:lvl1pPr marL="0" indent="0">
              <a:buSzTx/>
              <a:buNone/>
            </a:lvl1pPr>
          </a:lstStyle>
          <a:p>
            <a:r>
              <a:t>Se sugiere que este curso se desarrolle en espacios de reflexión que propicien la producción de conocimiento por parte de cada uno de los participantes como resultado de su interacción social y de sus aportaciones individuales.</a:t>
            </a:r>
            <a:r>
              <a:rPr lang="es-MX"/>
              <a:t> </a:t>
            </a:r>
          </a:p>
          <a:p>
            <a:r>
              <a:t>A </a:t>
            </a:r>
            <a:r>
              <a:rPr err="1"/>
              <a:t>través</a:t>
            </a:r>
            <a:r>
              <a:t> de </a:t>
            </a:r>
            <a:r>
              <a:rPr err="1"/>
              <a:t>esto</a:t>
            </a:r>
            <a:r>
              <a:t> se pretende coadyuvar a construir relaciones entre la teoría, la práctica, la prospectiva y el análisis crítico de la experiencia docente de todos los participantes.</a:t>
            </a:r>
          </a:p>
        </p:txBody>
      </p:sp>
      <p:pic>
        <p:nvPicPr>
          <p:cNvPr id="270"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RSOS SUBSECUENTES"/>
          <p:cNvSpPr txBox="1">
            <a:spLocks noGrp="1"/>
          </p:cNvSpPr>
          <p:nvPr>
            <p:ph type="title"/>
          </p:nvPr>
        </p:nvSpPr>
        <p:spPr>
          <a:xfrm>
            <a:off x="457198" y="563074"/>
            <a:ext cx="6508378" cy="1143001"/>
          </a:xfrm>
          <a:prstGeom prst="rect">
            <a:avLst/>
          </a:prstGeom>
        </p:spPr>
        <p:txBody>
          <a:bodyPr/>
          <a:lstStyle>
            <a:lvl1pPr algn="ctr"/>
          </a:lstStyle>
          <a:p>
            <a:r>
              <a:t>CURSOS SUBSECUENTES</a:t>
            </a:r>
          </a:p>
        </p:txBody>
      </p:sp>
      <p:sp>
        <p:nvSpPr>
          <p:cNvPr id="281" name="Iniciación al trabajo docente…"/>
          <p:cNvSpPr txBox="1">
            <a:spLocks noGrp="1"/>
          </p:cNvSpPr>
          <p:nvPr>
            <p:ph type="body" sz="quarter" idx="1"/>
          </p:nvPr>
        </p:nvSpPr>
        <p:spPr>
          <a:xfrm>
            <a:off x="1007532" y="2782832"/>
            <a:ext cx="6508378" cy="1408167"/>
          </a:xfrm>
          <a:prstGeom prst="rect">
            <a:avLst/>
          </a:prstGeom>
        </p:spPr>
        <p:txBody>
          <a:bodyPr/>
          <a:lstStyle/>
          <a:p>
            <a:pPr>
              <a:buFont typeface="Wingdings" pitchFamily="2" charset="2"/>
              <a:buChar char="Ø"/>
              <a:defRPr sz="2400"/>
            </a:pPr>
            <a:r>
              <a:rPr dirty="0"/>
              <a:t>Forma, </a:t>
            </a:r>
            <a:r>
              <a:rPr dirty="0" err="1"/>
              <a:t>espacio</a:t>
            </a:r>
            <a:r>
              <a:rPr dirty="0"/>
              <a:t> y </a:t>
            </a:r>
            <a:r>
              <a:rPr dirty="0" err="1"/>
              <a:t>medida</a:t>
            </a:r>
            <a:r>
              <a:rPr dirty="0"/>
              <a:t> </a:t>
            </a:r>
          </a:p>
          <a:p>
            <a:pPr>
              <a:buFont typeface="Wingdings" pitchFamily="2" charset="2"/>
              <a:buChar char="Ø"/>
              <a:defRPr sz="2400"/>
            </a:pPr>
            <a:r>
              <a:rPr dirty="0" err="1"/>
              <a:t>Probabilidad</a:t>
            </a:r>
            <a:r>
              <a:rPr dirty="0"/>
              <a:t> y </a:t>
            </a:r>
            <a:r>
              <a:rPr dirty="0" err="1"/>
              <a:t>estadística</a:t>
            </a:r>
            <a:endParaRPr dirty="0"/>
          </a:p>
        </p:txBody>
      </p:sp>
      <p:pic>
        <p:nvPicPr>
          <p:cNvPr id="282"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LACIÓN CON LOS CURSOS DEL SEMESTRE"/>
          <p:cNvSpPr txBox="1">
            <a:spLocks noGrp="1"/>
          </p:cNvSpPr>
          <p:nvPr>
            <p:ph type="title"/>
          </p:nvPr>
        </p:nvSpPr>
        <p:spPr>
          <a:xfrm>
            <a:off x="457198" y="544668"/>
            <a:ext cx="6508378" cy="1143001"/>
          </a:xfrm>
          <a:prstGeom prst="rect">
            <a:avLst/>
          </a:prstGeom>
        </p:spPr>
        <p:txBody>
          <a:bodyPr/>
          <a:lstStyle>
            <a:lvl1pPr defTabSz="859536">
              <a:defRPr sz="3300"/>
            </a:lvl1pPr>
          </a:lstStyle>
          <a:p>
            <a:r>
              <a:t>RELACIÓN CON LOS CURSOS DEL SEMESTRE</a:t>
            </a:r>
          </a:p>
        </p:txBody>
      </p:sp>
      <p:sp>
        <p:nvSpPr>
          <p:cNvPr id="287" name="Planeación educativa…"/>
          <p:cNvSpPr txBox="1">
            <a:spLocks noGrp="1"/>
          </p:cNvSpPr>
          <p:nvPr>
            <p:ph type="body" idx="1"/>
          </p:nvPr>
        </p:nvSpPr>
        <p:spPr>
          <a:xfrm>
            <a:off x="521877" y="2388934"/>
            <a:ext cx="6508378" cy="2455209"/>
          </a:xfrm>
          <a:prstGeom prst="rect">
            <a:avLst/>
          </a:prstGeom>
        </p:spPr>
        <p:txBody>
          <a:bodyPr/>
          <a:lstStyle/>
          <a:p>
            <a:pPr>
              <a:buFont typeface="Wingdings" pitchFamily="2" charset="2"/>
              <a:buChar char="Ø"/>
            </a:pPr>
            <a:r>
              <a:rPr dirty="0"/>
              <a:t>Desarrollo y </a:t>
            </a:r>
            <a:r>
              <a:rPr dirty="0" err="1"/>
              <a:t>aprendizaje</a:t>
            </a:r>
            <a:endParaRPr dirty="0"/>
          </a:p>
          <a:p>
            <a:pPr>
              <a:buFont typeface="Wingdings" pitchFamily="2" charset="2"/>
              <a:buChar char="Ø"/>
            </a:pPr>
            <a:r>
              <a:rPr dirty="0"/>
              <a:t>El </a:t>
            </a:r>
            <a:r>
              <a:rPr dirty="0" err="1"/>
              <a:t>sujeto</a:t>
            </a:r>
            <a:r>
              <a:rPr dirty="0"/>
              <a:t> y </a:t>
            </a:r>
            <a:r>
              <a:rPr dirty="0" err="1"/>
              <a:t>su</a:t>
            </a:r>
            <a:r>
              <a:rPr dirty="0"/>
              <a:t> </a:t>
            </a:r>
            <a:r>
              <a:rPr dirty="0" err="1"/>
              <a:t>formación</a:t>
            </a:r>
            <a:r>
              <a:rPr dirty="0"/>
              <a:t> </a:t>
            </a:r>
            <a:r>
              <a:rPr dirty="0" err="1"/>
              <a:t>profesional</a:t>
            </a:r>
            <a:endParaRPr dirty="0"/>
          </a:p>
          <a:p>
            <a:pPr>
              <a:buFont typeface="Wingdings" pitchFamily="2" charset="2"/>
              <a:buChar char="Ø"/>
            </a:pPr>
            <a:r>
              <a:rPr dirty="0" err="1"/>
              <a:t>Lenguaje</a:t>
            </a:r>
            <a:r>
              <a:rPr dirty="0"/>
              <a:t> y </a:t>
            </a:r>
            <a:r>
              <a:rPr dirty="0" err="1"/>
              <a:t>comunicación</a:t>
            </a:r>
            <a:r>
              <a:rPr dirty="0"/>
              <a:t> </a:t>
            </a:r>
          </a:p>
          <a:p>
            <a:pPr>
              <a:buFont typeface="Wingdings" pitchFamily="2" charset="2"/>
              <a:buChar char="Ø"/>
            </a:pPr>
            <a:r>
              <a:rPr dirty="0" err="1"/>
              <a:t>Herramientas</a:t>
            </a:r>
            <a:r>
              <a:rPr dirty="0"/>
              <a:t> para la </a:t>
            </a:r>
            <a:r>
              <a:rPr dirty="0" err="1"/>
              <a:t>observación</a:t>
            </a:r>
            <a:r>
              <a:rPr dirty="0"/>
              <a:t> y </a:t>
            </a:r>
            <a:r>
              <a:rPr dirty="0" err="1"/>
              <a:t>análisis</a:t>
            </a:r>
            <a:r>
              <a:rPr dirty="0"/>
              <a:t> de la </a:t>
            </a:r>
            <a:r>
              <a:rPr dirty="0" err="1"/>
              <a:t>práctica</a:t>
            </a:r>
            <a:r>
              <a:rPr dirty="0"/>
              <a:t> </a:t>
            </a:r>
            <a:r>
              <a:rPr dirty="0" err="1"/>
              <a:t>educativa</a:t>
            </a:r>
            <a:endParaRPr dirty="0"/>
          </a:p>
        </p:txBody>
      </p:sp>
      <p:pic>
        <p:nvPicPr>
          <p:cNvPr id="288" name="image1.tif" descr="image1.tif"/>
          <p:cNvPicPr>
            <a:picLocks noChangeAspect="1"/>
          </p:cNvPicPr>
          <p:nvPr/>
        </p:nvPicPr>
        <p:blipFill>
          <a:blip r:embed="rId2"/>
          <a:stretch>
            <a:fillRect/>
          </a:stretch>
        </p:blipFill>
        <p:spPr>
          <a:xfrm>
            <a:off x="7440824" y="501650"/>
            <a:ext cx="1184821" cy="115503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23FC4316C9E614A9E4DABEC5A6E8E00" ma:contentTypeVersion="2" ma:contentTypeDescription="Crear nuevo documento." ma:contentTypeScope="" ma:versionID="3e7c6fa5ef5fa5ee0c97f8c58d70d3a3">
  <xsd:schema xmlns:xsd="http://www.w3.org/2001/XMLSchema" xmlns:xs="http://www.w3.org/2001/XMLSchema" xmlns:p="http://schemas.microsoft.com/office/2006/metadata/properties" xmlns:ns2="d62a5fa6-7166-4d93-a8c4-cc49e89b0e9c" targetNamespace="http://schemas.microsoft.com/office/2006/metadata/properties" ma:root="true" ma:fieldsID="649b93bbe9cfac265aaf4cb10ef28f15" ns2:_="">
    <xsd:import namespace="d62a5fa6-7166-4d93-a8c4-cc49e89b0e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a5fa6-7166-4d93-a8c4-cc49e89b0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C186A-BC0A-4A91-950B-2B9792983093}">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d62a5fa6-7166-4d93-a8c4-cc49e89b0e9c"/>
    <ds:schemaRef ds:uri="http://purl.org/dc/dcmitype/"/>
  </ds:schemaRefs>
</ds:datastoreItem>
</file>

<file path=customXml/itemProps2.xml><?xml version="1.0" encoding="utf-8"?>
<ds:datastoreItem xmlns:ds="http://schemas.openxmlformats.org/officeDocument/2006/customXml" ds:itemID="{282919B2-D537-4A5E-92EB-68EACDC229B3}">
  <ds:schemaRefs>
    <ds:schemaRef ds:uri="d62a5fa6-7166-4d93-a8c4-cc49e89b0e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4FD7AD-D82A-4394-B7E4-A758BA68D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1598</Words>
  <Application>Microsoft Office PowerPoint</Application>
  <PresentationFormat>Presentación en pantalla (4:3)</PresentationFormat>
  <Paragraphs>144</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Calibri</vt:lpstr>
      <vt:lpstr>Century Gothic</vt:lpstr>
      <vt:lpstr>ＭＳ 明朝</vt:lpstr>
      <vt:lpstr>News Gothic MT</vt:lpstr>
      <vt:lpstr>Soberana Sans Light</vt:lpstr>
      <vt:lpstr>Times New Roman</vt:lpstr>
      <vt:lpstr>Wingdings</vt:lpstr>
      <vt:lpstr>Plaza</vt:lpstr>
      <vt:lpstr>Pensamiento Cuantitativo </vt:lpstr>
      <vt:lpstr>Presentación de PowerPoint</vt:lpstr>
      <vt:lpstr>ENFOQUE  DEL CURSO</vt:lpstr>
      <vt:lpstr>Propósito del curso </vt:lpstr>
      <vt:lpstr>Competencias profesionales</vt:lpstr>
      <vt:lpstr>COMPETENCIAS DEL CURSO</vt:lpstr>
      <vt:lpstr>ORIENTACIONES DIDÁCTICAS</vt:lpstr>
      <vt:lpstr>CURSOS SUBSECUENTES</vt:lpstr>
      <vt:lpstr>RELACIÓN CON LOS CURSOS DEL SEMESTRE</vt:lpstr>
      <vt:lpstr>   Unidad de aprendizaje I El pensamiento cuantitativo, su enseñanza y aprendizaje en el plan y programas de estudio de educación preescolar</vt:lpstr>
      <vt:lpstr>Unidad de aprendizaje II Estrategias de enseñanza y aprendizaje para el desarrollo del pensamiento cuantitativo  </vt:lpstr>
      <vt:lpstr>Unidad de aprendizaje III De los números en contexto a su fundamentación conceptual </vt:lpstr>
      <vt:lpstr>Unidad de aprendizaje IV De enseñanza y aprendizaje para el desarrollo de los conceptos de suma y resta con números naturales</vt:lpstr>
      <vt:lpstr>Evidencias de aprendizaje </vt:lpstr>
      <vt:lpstr>BIBLIOGRAFIA</vt:lpstr>
      <vt:lpstr>Presentación de PowerPoint</vt:lpstr>
      <vt:lpstr>Presentación de PowerPoint</vt:lpstr>
      <vt:lpstr>CRITERIOS DE EVALUACIÓN</vt:lpstr>
      <vt:lpstr>CRITERIOS DE EVALUACIÓN</vt:lpstr>
      <vt:lpstr>Evaluación Global</vt:lpstr>
      <vt:lpstr>REGLAMENTO Y ACUERDOS INTERNOS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Pensamiento Cuantitativo</dc:title>
  <dc:creator>GABY PALMARES</dc:creator>
  <cp:lastModifiedBy>GABRIELA 😉</cp:lastModifiedBy>
  <cp:revision>143</cp:revision>
  <dcterms:modified xsi:type="dcterms:W3CDTF">2021-03-04T19:02:03Z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