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</p:sldMasterIdLst>
  <p:notesMasterIdLst>
    <p:notesMasterId r:id="rId28"/>
  </p:notesMasterIdLst>
  <p:sldIdLst>
    <p:sldId id="329" r:id="rId2"/>
    <p:sldId id="353" r:id="rId3"/>
    <p:sldId id="294" r:id="rId4"/>
    <p:sldId id="295" r:id="rId5"/>
    <p:sldId id="326" r:id="rId6"/>
    <p:sldId id="331" r:id="rId7"/>
    <p:sldId id="300" r:id="rId8"/>
    <p:sldId id="298" r:id="rId9"/>
    <p:sldId id="299" r:id="rId10"/>
    <p:sldId id="332" r:id="rId11"/>
    <p:sldId id="333" r:id="rId12"/>
    <p:sldId id="334" r:id="rId13"/>
    <p:sldId id="301" r:id="rId14"/>
    <p:sldId id="303" r:id="rId15"/>
    <p:sldId id="304" r:id="rId16"/>
    <p:sldId id="297" r:id="rId17"/>
    <p:sldId id="315" r:id="rId18"/>
    <p:sldId id="342" r:id="rId19"/>
    <p:sldId id="344" r:id="rId20"/>
    <p:sldId id="346" r:id="rId21"/>
    <p:sldId id="335" r:id="rId22"/>
    <p:sldId id="340" r:id="rId23"/>
    <p:sldId id="352" r:id="rId24"/>
    <p:sldId id="317" r:id="rId25"/>
    <p:sldId id="336" r:id="rId26"/>
    <p:sldId id="354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ian" initials="f" lastIdx="0" clrIdx="0"/>
  <p:cmAuthor id="2" name="yikie laguna" initials="yl" lastIdx="1" clrIdx="1">
    <p:extLst>
      <p:ext uri="{19B8F6BF-5375-455C-9EA6-DF929625EA0E}">
        <p15:presenceInfo xmlns:p15="http://schemas.microsoft.com/office/powerpoint/2012/main" userId="ed6948958fabe8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66" autoAdjust="0"/>
    <p:restoredTop sz="86456" autoAdjust="0"/>
  </p:normalViewPr>
  <p:slideViewPr>
    <p:cSldViewPr>
      <p:cViewPr varScale="1">
        <p:scale>
          <a:sx n="85" d="100"/>
          <a:sy n="85" d="100"/>
        </p:scale>
        <p:origin x="30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48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0" d="100"/>
        <a:sy n="130" d="100"/>
      </p:scale>
      <p:origin x="0" y="-105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43F14-65F2-4D9D-B968-ED60BADB8462}" type="datetimeFigureOut">
              <a:rPr lang="es-ES" smtClean="0"/>
              <a:t>23/03/2021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1E9C4-AA76-464A-AB1A-FD626D640B8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018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014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75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02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64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83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36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01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6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7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95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21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04652-59A1-403F-9DEC-24079D8F3826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21EC-D3EB-44DE-B06F-AE848FD2B2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59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971601" y="59428"/>
            <a:ext cx="1818005" cy="899795"/>
          </a:xfrm>
          <a:prstGeom prst="rect">
            <a:avLst/>
          </a:prstGeom>
          <a:noFill/>
        </p:spPr>
      </p:pic>
      <p:pic>
        <p:nvPicPr>
          <p:cNvPr id="6" name="Imagen 5" descr="logo chiqui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13878"/>
            <a:ext cx="402972" cy="3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385860" y="476672"/>
            <a:ext cx="27323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MX" sz="1000" b="1" dirty="0"/>
              <a:t>CICLO ESCOLAR 2020-2021</a:t>
            </a:r>
            <a:r>
              <a:rPr lang="es-MX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971601" y="982470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MX" b="1" dirty="0">
                <a:solidFill>
                  <a:prstClr val="black"/>
                </a:solidFill>
                <a:latin typeface="Swis721 Cn BT" panose="020B0506020202030204" pitchFamily="34" charset="0"/>
                <a:cs typeface="Times New Roman" panose="02020603050405020304" pitchFamily="18" charset="0"/>
              </a:rPr>
              <a:t>ESCUELA NORMAL DE EDUCACIÓN PREESCOLAR</a:t>
            </a:r>
          </a:p>
          <a:p>
            <a:pPr lvl="0" algn="ctr">
              <a:defRPr/>
            </a:pPr>
            <a:r>
              <a:rPr lang="es-MX" b="1" dirty="0">
                <a:solidFill>
                  <a:prstClr val="black"/>
                </a:solidFill>
                <a:latin typeface="Swis721 Cn BT" panose="020B0506020202030204" pitchFamily="34" charset="0"/>
                <a:cs typeface="Times New Roman" panose="02020603050405020304" pitchFamily="18" charset="0"/>
              </a:rPr>
              <a:t>Licenciatura en Educación Preescolar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67544" y="1628801"/>
            <a:ext cx="79209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MX" sz="1400" b="1" dirty="0">
                <a:solidFill>
                  <a:prstClr val="black"/>
                </a:solidFill>
                <a:latin typeface="Swis721 Cn BT" panose="020B0506020202030204" pitchFamily="34" charset="0"/>
                <a:cs typeface="Times New Roman" panose="02020603050405020304" pitchFamily="18" charset="0"/>
              </a:rPr>
              <a:t>CURSO</a:t>
            </a:r>
          </a:p>
          <a:p>
            <a:pPr lvl="0" algn="ctr">
              <a:defRPr/>
            </a:pPr>
            <a:r>
              <a:rPr lang="es-MX" sz="2000" b="1" dirty="0">
                <a:solidFill>
                  <a:prstClr val="black"/>
                </a:solidFill>
                <a:latin typeface="Swis721 Cn BT" panose="020B0506020202030204" pitchFamily="34" charset="0"/>
                <a:cs typeface="Times New Roman" panose="02020603050405020304" pitchFamily="18" charset="0"/>
              </a:rPr>
              <a:t>Estrategias para la Exploración del Mundo Natural</a:t>
            </a:r>
          </a:p>
          <a:p>
            <a:pPr lvl="0" algn="ctr">
              <a:defRPr/>
            </a:pPr>
            <a:r>
              <a:rPr lang="es-MX" b="1" dirty="0">
                <a:solidFill>
                  <a:prstClr val="black"/>
                </a:solidFill>
                <a:latin typeface="Swis721 Cn BT" panose="020B0506020202030204" pitchFamily="34" charset="0"/>
                <a:cs typeface="Times New Roman" panose="02020603050405020304" pitchFamily="18" charset="0"/>
              </a:rPr>
              <a:t>Maestra. </a:t>
            </a:r>
            <a:r>
              <a:rPr lang="es-MX" b="1" dirty="0" err="1">
                <a:solidFill>
                  <a:prstClr val="black"/>
                </a:solidFill>
                <a:latin typeface="Swis721 Cn BT" panose="020B0506020202030204" pitchFamily="34" charset="0"/>
                <a:cs typeface="Times New Roman" panose="02020603050405020304" pitchFamily="18" charset="0"/>
              </a:rPr>
              <a:t>Yixie</a:t>
            </a:r>
            <a:r>
              <a:rPr lang="es-MX" b="1" dirty="0">
                <a:solidFill>
                  <a:prstClr val="black"/>
                </a:solidFill>
                <a:latin typeface="Swis721 Cn BT" panose="020B0506020202030204" pitchFamily="34" charset="0"/>
                <a:cs typeface="Times New Roman" panose="02020603050405020304" pitchFamily="18" charset="0"/>
              </a:rPr>
              <a:t> Karelia Laguna Montañez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115616" y="2804448"/>
            <a:ext cx="6683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dirty="0">
                <a:solidFill>
                  <a:prstClr val="black"/>
                </a:solidFill>
                <a:latin typeface="Swis721 Cn BT" panose="020B0506020202030204" pitchFamily="34" charset="0"/>
                <a:cs typeface="Times New Roman" panose="02020603050405020304" pitchFamily="18" charset="0"/>
              </a:rPr>
              <a:t>SEGUNDO SEMESTRE  PLAN DE ESTUDIOS 2018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755576" y="5651956"/>
            <a:ext cx="7632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MX" sz="1400" b="1" dirty="0">
                <a:solidFill>
                  <a:prstClr val="black"/>
                </a:solidFill>
                <a:latin typeface="Swis721 Cn BT" panose="020B0506020202030204" pitchFamily="34" charset="0"/>
                <a:cs typeface="Times New Roman" panose="02020603050405020304" pitchFamily="18" charset="0"/>
              </a:rPr>
              <a:t>Saltillo Coahuila de Zaragoza  a  8 marzo de 2021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8B3D5C-6F58-462C-AE70-AF33C36B95A6}"/>
              </a:ext>
            </a:extLst>
          </p:cNvPr>
          <p:cNvSpPr/>
          <p:nvPr/>
        </p:nvSpPr>
        <p:spPr>
          <a:xfrm>
            <a:off x="971601" y="6133364"/>
            <a:ext cx="14480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00" dirty="0"/>
              <a:t>V 20-21</a:t>
            </a:r>
          </a:p>
          <a:p>
            <a:r>
              <a:rPr lang="es-MX" sz="900" dirty="0"/>
              <a:t>CGENAD-F-SAA-43</a:t>
            </a:r>
          </a:p>
          <a:p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3" name="25 Imagen" descr="Descripción: Logo">
            <a:extLst>
              <a:ext uri="{FF2B5EF4-FFF2-40B4-BE49-F238E27FC236}">
                <a16:creationId xmlns:a16="http://schemas.microsoft.com/office/drawing/2014/main" id="{EFA231DE-E036-492A-89D7-B980823F33D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 descr="Imagen que contiene pasto, persona, exterior, sostener&#10;&#10;Descripción generada automáticamente">
            <a:extLst>
              <a:ext uri="{FF2B5EF4-FFF2-40B4-BE49-F238E27FC236}">
                <a16:creationId xmlns:a16="http://schemas.microsoft.com/office/drawing/2014/main" id="{071A07A2-3BEA-4F41-98B9-BAAB47AB9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860" y="3508831"/>
            <a:ext cx="2143125" cy="214312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A8A834D-10BB-4560-A191-D810845F7C9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80" y="147410"/>
            <a:ext cx="1457325" cy="288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0945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620688"/>
            <a:ext cx="7886700" cy="1070001"/>
          </a:xfrm>
        </p:spPr>
        <p:txBody>
          <a:bodyPr>
            <a:noAutofit/>
          </a:bodyPr>
          <a:lstStyle/>
          <a:p>
            <a:pPr algn="ctr"/>
            <a:b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Unidad de aprendizaje I. La didáctica de los contenidos científicos </a:t>
            </a:r>
            <a:b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Competencias de la unidad de aprendizaje</a:t>
            </a:r>
            <a:b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z="2600" dirty="0">
                <a:latin typeface="Arial" panose="020B0604020202020204" pitchFamily="34" charset="0"/>
                <a:cs typeface="Arial" panose="020B0604020202020204" pitchFamily="34" charset="0"/>
              </a:rPr>
              <a:t>Utiliza metodologías pertinentes y actualizadas para promover el aprendizaje de los Conocimientos científicos de los alumnos en el campo Exploración y comprensión del mundo natural y social que propone el currículum, considerando los contextos y su desarrollo. </a:t>
            </a:r>
          </a:p>
          <a:p>
            <a:r>
              <a:rPr lang="es-MX" sz="2600" dirty="0">
                <a:latin typeface="Arial" panose="020B0604020202020204" pitchFamily="34" charset="0"/>
                <a:cs typeface="Arial" panose="020B0604020202020204" pitchFamily="34" charset="0"/>
              </a:rPr>
              <a:t>Incorpora los recursos y medios didácticos para que sus alumnos utilicen el conocimiento científico para describir, explicar y predecir fenómenos naturales; para comprender los rasgos característicos de la ciencia; para formular e investigar problemas e hipótesis; así como para documentarse, argumentar y tomar decisiones personales y sociales sobre el mundo natural y los cambios que la actividad humana provoca en él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agen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589812"/>
          </a:xfrm>
          <a:prstGeom prst="rect">
            <a:avLst/>
          </a:prstGeom>
          <a:noFill/>
        </p:spPr>
      </p:pic>
      <p:pic>
        <p:nvPicPr>
          <p:cNvPr id="6" name="Imagen 5" descr="logo chiqui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8" y="6265836"/>
            <a:ext cx="402972" cy="3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"/>
          <p:cNvSpPr txBox="1">
            <a:spLocks noChangeArrowheads="1"/>
          </p:cNvSpPr>
          <p:nvPr/>
        </p:nvSpPr>
        <p:spPr bwMode="auto">
          <a:xfrm>
            <a:off x="827584" y="6192378"/>
            <a:ext cx="1614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12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12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12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12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9" name="25 Imagen" descr="Descripción: Logo">
            <a:extLst>
              <a:ext uri="{FF2B5EF4-FFF2-40B4-BE49-F238E27FC236}">
                <a16:creationId xmlns:a16="http://schemas.microsoft.com/office/drawing/2014/main" id="{97FCBB44-B154-4045-A233-55A7CF06AFD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425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692696"/>
            <a:ext cx="7886700" cy="997993"/>
          </a:xfrm>
        </p:spPr>
        <p:txBody>
          <a:bodyPr>
            <a:norm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Unidad de aprendizaje II. La construcción de conocimientos sobre la materia, energía y sus interacciones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Competencias de la unidad de aprendizaje </a:t>
            </a: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Incorpora los recursos y medios didácticos para que sus alumnos utilicen el conocimiento científico para describir, explicar y predecir fenómenos naturales; para comprender los rasgos característicos de la ciencia; para formular e investigar problemas e hipótesis; así como para documentarse, argumentar y tomar decisiones personales y sociales sobre el mundo natural y los cambios que la actividad humana provoca en él. </a:t>
            </a: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Selecciona estrategias derivadas de la didáctica de las ciencias que favorecen el desarrollo intelectual, físico, social y emocional de los alumnos para procurar el logro de los aprendizajes. </a:t>
            </a: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Usa los resultados de la investigación en didáctica de las ciencias para profundizar en el conocimiento y los procesos de aprendizaje de sus alumnos.</a:t>
            </a:r>
          </a:p>
        </p:txBody>
      </p:sp>
      <p:pic>
        <p:nvPicPr>
          <p:cNvPr id="4" name="Imagen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589812"/>
          </a:xfrm>
          <a:prstGeom prst="rect">
            <a:avLst/>
          </a:prstGeom>
          <a:noFill/>
        </p:spPr>
      </p:pic>
      <p:pic>
        <p:nvPicPr>
          <p:cNvPr id="6" name="Imagen 5" descr="logo chiqui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8" y="6265836"/>
            <a:ext cx="402972" cy="3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1"/>
          <p:cNvSpPr txBox="1">
            <a:spLocks noChangeArrowheads="1"/>
          </p:cNvSpPr>
          <p:nvPr/>
        </p:nvSpPr>
        <p:spPr bwMode="auto">
          <a:xfrm>
            <a:off x="722078" y="6265836"/>
            <a:ext cx="2550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25 Imagen" descr="Descripción: Logo">
            <a:extLst>
              <a:ext uri="{FF2B5EF4-FFF2-40B4-BE49-F238E27FC236}">
                <a16:creationId xmlns:a16="http://schemas.microsoft.com/office/drawing/2014/main" id="{54C9AC4B-C368-422C-AA15-092DC968BAC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133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620688"/>
            <a:ext cx="7886700" cy="1070001"/>
          </a:xfrm>
        </p:spPr>
        <p:txBody>
          <a:bodyPr>
            <a:normAutofit fontScale="90000"/>
          </a:bodyPr>
          <a:lstStyle/>
          <a:p>
            <a:pPr algn="ctr"/>
            <a:b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Unidad de aprendizaje III. El trabajo por proyectos en ciencias naturales y los fenómenos físicos</a:t>
            </a:r>
            <a:b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Competencias de la unidad de aprendizaje </a:t>
            </a:r>
            <a:b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9954" y="1628800"/>
            <a:ext cx="8005396" cy="4548163"/>
          </a:xfrm>
        </p:spPr>
        <p:txBody>
          <a:bodyPr>
            <a:noAutofit/>
          </a:bodyPr>
          <a:lstStyle/>
          <a:p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Utiliza metodologías pertinentes y actualizadas para promover el aprendizaje de los conocimientos científicos de los alumnos en el campo Exploración y comprensión del mundo natural y social que propone el currículum, considerando los contextos y su desarrollo. </a:t>
            </a:r>
          </a:p>
          <a:p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 Incorpora los recursos y medios didácticos para que sus alumnos utilicen el conocimiento científico para describir, explicar y predecir fenómenos naturales; para comprender los rasgos característicos de la ciencia; para formular e investigar problemas e hipótesis; así como para documentarse, argumentar y tomar decisiones personales y sociales sobre el mundo natural y los cambios que la actividad humana provoca en él. </a:t>
            </a:r>
          </a:p>
          <a:p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Selecciona estrategias derivadas de la didáctica de las ciencias que favorecen el desarrollo intelectual, físico, social y emocional de los alumnos para procurar el logro de los aprendizajes. </a:t>
            </a:r>
          </a:p>
          <a:p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Usa los resultados de la investigación en didáctica de las ciencias para profundizar en el conocimiento y los procesos de aprendizaje de sus alumnos.</a:t>
            </a:r>
          </a:p>
        </p:txBody>
      </p:sp>
      <p:pic>
        <p:nvPicPr>
          <p:cNvPr id="4" name="Imagen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589812"/>
          </a:xfrm>
          <a:prstGeom prst="rect">
            <a:avLst/>
          </a:prstGeom>
          <a:noFill/>
        </p:spPr>
      </p:pic>
      <p:pic>
        <p:nvPicPr>
          <p:cNvPr id="6" name="Imagen 5" descr="logo chiqui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8" y="6265836"/>
            <a:ext cx="402972" cy="3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1"/>
          <p:cNvSpPr txBox="1">
            <a:spLocks noChangeArrowheads="1"/>
          </p:cNvSpPr>
          <p:nvPr/>
        </p:nvSpPr>
        <p:spPr bwMode="auto">
          <a:xfrm>
            <a:off x="899592" y="6106713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25 Imagen" descr="Descripción: Logo">
            <a:extLst>
              <a:ext uri="{FF2B5EF4-FFF2-40B4-BE49-F238E27FC236}">
                <a16:creationId xmlns:a16="http://schemas.microsoft.com/office/drawing/2014/main" id="{F70DE561-5569-4A7D-943B-E568675AFA8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055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67544" y="5980670"/>
            <a:ext cx="941419" cy="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ENEP-ST19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V00/012017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8" y="6265836"/>
            <a:ext cx="402972" cy="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0898472D-9B46-4DB5-AF56-328B92BFA74C}"/>
              </a:ext>
            </a:extLst>
          </p:cNvPr>
          <p:cNvSpPr/>
          <p:nvPr/>
        </p:nvSpPr>
        <p:spPr>
          <a:xfrm>
            <a:off x="827584" y="425103"/>
            <a:ext cx="74888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Estructura del Curso 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09954" y="1196752"/>
            <a:ext cx="78064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/>
              <a:t>Unidad de aprendizaje I. </a:t>
            </a:r>
          </a:p>
          <a:p>
            <a:r>
              <a:rPr lang="es-MX" sz="2000" b="1" dirty="0"/>
              <a:t>La didáctica de los contenidos científicos</a:t>
            </a:r>
          </a:p>
          <a:p>
            <a:endParaRPr lang="es-MX" sz="800" b="1" dirty="0"/>
          </a:p>
          <a:p>
            <a:r>
              <a:rPr lang="es-MX" sz="2000" dirty="0"/>
              <a:t>*  Conocimiento didáctico del contenido.</a:t>
            </a:r>
          </a:p>
          <a:p>
            <a:r>
              <a:rPr lang="es-MX" sz="2000" dirty="0"/>
              <a:t>*  Análisis didáctico de los contenidos escolares de ciencias naturales.</a:t>
            </a:r>
          </a:p>
          <a:p>
            <a:r>
              <a:rPr lang="es-MX" sz="2000" dirty="0"/>
              <a:t>*  Los seres vivos y los ecosistemas.</a:t>
            </a:r>
          </a:p>
          <a:p>
            <a:r>
              <a:rPr lang="es-MX" sz="2000" dirty="0"/>
              <a:t>*  La Tierra y el Universo.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08666" y="3717032"/>
            <a:ext cx="869983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prstClr val="black"/>
                </a:solidFill>
              </a:rPr>
              <a:t>Unidad de aprendizaje II   </a:t>
            </a:r>
          </a:p>
          <a:p>
            <a:r>
              <a:rPr lang="es-MX" sz="2000" b="1" dirty="0"/>
              <a:t>La construcción de conocimientos sobre la materia, energía y sus interacciones.</a:t>
            </a:r>
          </a:p>
          <a:p>
            <a:endParaRPr lang="es-MX" sz="800" b="1" dirty="0"/>
          </a:p>
          <a:p>
            <a:r>
              <a:rPr lang="es-MX" sz="2000" dirty="0"/>
              <a:t>*  La estrategia de habilidades de predicción, observación y explicación.</a:t>
            </a:r>
          </a:p>
          <a:p>
            <a:r>
              <a:rPr lang="es-MX" sz="2000" dirty="0"/>
              <a:t>*  La materia y los materiales.</a:t>
            </a:r>
          </a:p>
          <a:p>
            <a:r>
              <a:rPr lang="es-MX" sz="2000" dirty="0"/>
              <a:t>*  Energía.</a:t>
            </a:r>
          </a:p>
          <a:p>
            <a:r>
              <a:rPr lang="es-MX" sz="2000" dirty="0"/>
              <a:t>*  Fenómenos térmicos.</a:t>
            </a:r>
          </a:p>
          <a:p>
            <a:r>
              <a:rPr lang="es-MX" sz="2000" dirty="0"/>
              <a:t>*  Fenómenos mecánicos.</a:t>
            </a:r>
          </a:p>
          <a:p>
            <a:endParaRPr lang="es-MX" sz="2000" b="1" dirty="0"/>
          </a:p>
          <a:p>
            <a:endParaRPr lang="es-MX" sz="2000" b="1" dirty="0"/>
          </a:p>
          <a:p>
            <a:pPr lvl="0"/>
            <a:r>
              <a:rPr lang="es-MX" sz="20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899795"/>
          </a:xfrm>
          <a:prstGeom prst="rect">
            <a:avLst/>
          </a:prstGeom>
          <a:noFill/>
        </p:spPr>
      </p:pic>
      <p:sp>
        <p:nvSpPr>
          <p:cNvPr id="12" name="CuadroTexto 1"/>
          <p:cNvSpPr txBox="1">
            <a:spLocks noChangeArrowheads="1"/>
          </p:cNvSpPr>
          <p:nvPr/>
        </p:nvSpPr>
        <p:spPr bwMode="auto">
          <a:xfrm>
            <a:off x="771218" y="6272485"/>
            <a:ext cx="20725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25 Imagen" descr="Descripción: Logo">
            <a:extLst>
              <a:ext uri="{FF2B5EF4-FFF2-40B4-BE49-F238E27FC236}">
                <a16:creationId xmlns:a16="http://schemas.microsoft.com/office/drawing/2014/main" id="{2DFA8B7A-9473-45AD-8CFF-6F61578AFFF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619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67544" y="5980670"/>
            <a:ext cx="941419" cy="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ENEP-ST19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V00/012017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12" y="6180999"/>
            <a:ext cx="402972" cy="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827584" y="1268760"/>
            <a:ext cx="777686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000" b="1" dirty="0"/>
              <a:t>Unidad de aprendizaje III.</a:t>
            </a:r>
            <a:r>
              <a:rPr lang="es-MX" sz="2000" b="1" dirty="0">
                <a:solidFill>
                  <a:prstClr val="black"/>
                </a:solidFill>
              </a:rPr>
              <a:t>  </a:t>
            </a:r>
          </a:p>
          <a:p>
            <a:pPr lvl="0"/>
            <a:r>
              <a:rPr lang="es-MX" sz="2000" b="1" dirty="0">
                <a:solidFill>
                  <a:prstClr val="black"/>
                </a:solidFill>
              </a:rPr>
              <a:t>El trabajo por proyectos en ciencias naturales y los fenómenos físicos. </a:t>
            </a:r>
          </a:p>
          <a:p>
            <a:pPr lvl="0"/>
            <a:endParaRPr lang="es-MX" sz="1400" b="1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prstClr val="black"/>
                </a:solidFill>
              </a:rPr>
              <a:t> Los proyectos en ciencias naturales.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prstClr val="black"/>
                </a:solidFill>
              </a:rPr>
              <a:t> Fenómenos relacionados con el sonido.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prstClr val="black"/>
                </a:solidFill>
              </a:rPr>
              <a:t> Fenómenos relacionados con la luz.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prstClr val="black"/>
                </a:solidFill>
              </a:rPr>
              <a:t> Fenómenos magnéticos.</a:t>
            </a:r>
          </a:p>
          <a:p>
            <a:pPr marL="342900" lvl="0" indent="-342900">
              <a:lnSpc>
                <a:spcPct val="150000"/>
              </a:lnSpc>
              <a:buFont typeface="Arial" charset="0"/>
              <a:buChar char="•"/>
            </a:pPr>
            <a:r>
              <a:rPr lang="es-MX" sz="2000" dirty="0">
                <a:solidFill>
                  <a:prstClr val="black"/>
                </a:solidFill>
              </a:rPr>
              <a:t>Fenómenos eléctricos.</a:t>
            </a:r>
          </a:p>
          <a:p>
            <a:pPr marL="342900" lvl="0" indent="-342900">
              <a:lnSpc>
                <a:spcPct val="150000"/>
              </a:lnSpc>
              <a:buFont typeface="Arial" charset="0"/>
              <a:buChar char="•"/>
            </a:pPr>
            <a:r>
              <a:rPr lang="es-MX" sz="2000" dirty="0"/>
              <a:t>Excursiones y trabajo de campo</a:t>
            </a:r>
            <a:endParaRPr lang="es-MX" sz="2000" dirty="0">
              <a:solidFill>
                <a:prstClr val="black"/>
              </a:solidFill>
            </a:endParaRPr>
          </a:p>
          <a:p>
            <a:endParaRPr lang="es-MX" sz="2000" b="1" dirty="0"/>
          </a:p>
        </p:txBody>
      </p:sp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899795"/>
          </a:xfrm>
          <a:prstGeom prst="rect">
            <a:avLst/>
          </a:prstGeom>
          <a:noFill/>
        </p:spPr>
      </p:pic>
      <p:sp>
        <p:nvSpPr>
          <p:cNvPr id="11" name="CuadroTexto 1"/>
          <p:cNvSpPr txBox="1">
            <a:spLocks noChangeArrowheads="1"/>
          </p:cNvSpPr>
          <p:nvPr/>
        </p:nvSpPr>
        <p:spPr bwMode="auto">
          <a:xfrm>
            <a:off x="813046" y="6200477"/>
            <a:ext cx="24628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25 Imagen" descr="Descripción: Logo">
            <a:extLst>
              <a:ext uri="{FF2B5EF4-FFF2-40B4-BE49-F238E27FC236}">
                <a16:creationId xmlns:a16="http://schemas.microsoft.com/office/drawing/2014/main" id="{03F45C50-5BCC-4A5D-9783-4B8A363D5CF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 descr="Imagen que contiene persona, pasto, niño, pequeño&#10;&#10;Descripción generada automáticamente">
            <a:extLst>
              <a:ext uri="{FF2B5EF4-FFF2-40B4-BE49-F238E27FC236}">
                <a16:creationId xmlns:a16="http://schemas.microsoft.com/office/drawing/2014/main" id="{C1D7E061-165F-4EAF-9C4B-93B8D70B8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94" y="352678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41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67544" y="5980670"/>
            <a:ext cx="941419" cy="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ENEP-ST19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V00/012017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8" y="6211527"/>
            <a:ext cx="402972" cy="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D0A713C-1633-4514-894E-97AE3CCEBE10}"/>
              </a:ext>
            </a:extLst>
          </p:cNvPr>
          <p:cNvSpPr/>
          <p:nvPr/>
        </p:nvSpPr>
        <p:spPr>
          <a:xfrm>
            <a:off x="539552" y="856215"/>
            <a:ext cx="84394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Curso antecedente:</a:t>
            </a: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Estudio del mundo natural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Cursos Subsecuente:</a:t>
            </a: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Estudio del mundo social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Vinculación del curso con otros del mismo semestre:</a:t>
            </a:r>
          </a:p>
          <a:p>
            <a:pPr>
              <a:lnSpc>
                <a:spcPct val="150000"/>
              </a:lnSpc>
            </a:pPr>
            <a:endParaRPr lang="es-MX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Planeación y evaluación de la enseñanza y el aprendizaje.</a:t>
            </a:r>
          </a:p>
          <a:p>
            <a:pPr>
              <a:lnSpc>
                <a:spcPct val="150000"/>
              </a:lnSpc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Observación y análisis  de prácticas y contextos escolares.</a:t>
            </a:r>
            <a:endParaRPr lang="es-MX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MX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899795"/>
          </a:xfrm>
          <a:prstGeom prst="rect">
            <a:avLst/>
          </a:prstGeom>
          <a:noFill/>
        </p:spPr>
      </p:pic>
      <p:sp>
        <p:nvSpPr>
          <p:cNvPr id="11" name="CuadroTexto 1"/>
          <p:cNvSpPr txBox="1">
            <a:spLocks noChangeArrowheads="1"/>
          </p:cNvSpPr>
          <p:nvPr/>
        </p:nvSpPr>
        <p:spPr bwMode="auto">
          <a:xfrm>
            <a:off x="669030" y="6200477"/>
            <a:ext cx="26068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25 Imagen" descr="Descripción: Logo">
            <a:extLst>
              <a:ext uri="{FF2B5EF4-FFF2-40B4-BE49-F238E27FC236}">
                <a16:creationId xmlns:a16="http://schemas.microsoft.com/office/drawing/2014/main" id="{0468093F-51C4-45ED-A962-A88DCA1E761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539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67544" y="5980670"/>
            <a:ext cx="941419" cy="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ENEP-ST19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V00/012017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8" y="6211527"/>
            <a:ext cx="402972" cy="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A28029B9-9B78-43A1-9596-E42BFC36D45B}"/>
              </a:ext>
            </a:extLst>
          </p:cNvPr>
          <p:cNvSpPr/>
          <p:nvPr/>
        </p:nvSpPr>
        <p:spPr>
          <a:xfrm>
            <a:off x="899592" y="2672083"/>
            <a:ext cx="705678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MX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 descr="Resultado de imagen para imagenes ciencias naturales">
            <a:extLst>
              <a:ext uri="{FF2B5EF4-FFF2-40B4-BE49-F238E27FC236}">
                <a16:creationId xmlns:a16="http://schemas.microsoft.com/office/drawing/2014/main" id="{668F802C-55EA-413B-822C-A73F61155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88840"/>
            <a:ext cx="194421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67544" y="119675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E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Evidencias de aprendizaje por unidad y global </a:t>
            </a:r>
          </a:p>
          <a:p>
            <a:r>
              <a:rPr lang="es-MX" altLang="es-E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su respectiva rúbrica:</a:t>
            </a:r>
            <a:endParaRPr lang="es-ES" altLang="es-ES" sz="2000" b="1" dirty="0"/>
          </a:p>
          <a:p>
            <a:endParaRPr lang="es-MX" sz="20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323206" y="2133463"/>
            <a:ext cx="85561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EVIDENCIA UNIDAD I:  </a:t>
            </a:r>
          </a:p>
          <a:p>
            <a:r>
              <a:rPr lang="es-MX" dirty="0"/>
              <a:t>Organizador gráfico de la didáctica de los contenidos científicos).</a:t>
            </a:r>
          </a:p>
          <a:p>
            <a:endParaRPr lang="es-MX" dirty="0"/>
          </a:p>
          <a:p>
            <a:r>
              <a:rPr lang="es-MX" b="1" dirty="0"/>
              <a:t>EVIDENCIA UNIDAD  II: </a:t>
            </a:r>
          </a:p>
          <a:p>
            <a:r>
              <a:rPr lang="es-MX" dirty="0"/>
              <a:t>Diseño de una secuencia didáctica  (método científico POE).</a:t>
            </a:r>
          </a:p>
          <a:p>
            <a:r>
              <a:rPr lang="es-MX" dirty="0"/>
              <a:t>Predecir observar experimentar</a:t>
            </a:r>
          </a:p>
          <a:p>
            <a:endParaRPr lang="es-MX" dirty="0"/>
          </a:p>
          <a:p>
            <a:r>
              <a:rPr lang="es-MX" b="1" dirty="0"/>
              <a:t>EVIDENCIA UNIDAD  III</a:t>
            </a:r>
          </a:p>
          <a:p>
            <a:r>
              <a:rPr lang="es-MX" dirty="0"/>
              <a:t>Diseño de un proyecto científico o tecnológico que tome como base un fenómeno físico.</a:t>
            </a:r>
          </a:p>
          <a:p>
            <a:endParaRPr lang="es-MX" sz="1200" dirty="0"/>
          </a:p>
          <a:p>
            <a:r>
              <a:rPr lang="es-MX" b="1" dirty="0"/>
              <a:t>EVIDENCIA GLOBAL:</a:t>
            </a:r>
          </a:p>
          <a:p>
            <a:r>
              <a:rPr lang="es-MX" dirty="0"/>
              <a:t>Informe de resultados del Proyecto científico y tecnológico.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899795"/>
          </a:xfrm>
          <a:prstGeom prst="rect">
            <a:avLst/>
          </a:prstGeom>
          <a:noFill/>
        </p:spPr>
      </p:pic>
      <p:sp>
        <p:nvSpPr>
          <p:cNvPr id="13" name="CuadroTexto 1"/>
          <p:cNvSpPr txBox="1">
            <a:spLocks noChangeArrowheads="1"/>
          </p:cNvSpPr>
          <p:nvPr/>
        </p:nvSpPr>
        <p:spPr bwMode="auto">
          <a:xfrm>
            <a:off x="611560" y="6200477"/>
            <a:ext cx="1223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25 Imagen" descr="Descripción: Logo">
            <a:extLst>
              <a:ext uri="{FF2B5EF4-FFF2-40B4-BE49-F238E27FC236}">
                <a16:creationId xmlns:a16="http://schemas.microsoft.com/office/drawing/2014/main" id="{93E9D552-4ED3-45E8-8032-49047F1F3ED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205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67544" y="5980670"/>
            <a:ext cx="941419" cy="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ENEP-ST19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V00/012017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8" y="6172317"/>
            <a:ext cx="402972" cy="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1979712" y="836712"/>
            <a:ext cx="5544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E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JORNADAS DE OBSERVACI</a:t>
            </a:r>
            <a:r>
              <a:rPr lang="es-MX" alt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lang="es-MX" altLang="es-E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Y AYUDANTIA</a:t>
            </a:r>
          </a:p>
          <a:p>
            <a:pPr algn="ctr"/>
            <a:endParaRPr lang="es-MX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altLang="es-ES" sz="1600" dirty="0">
                <a:latin typeface="Arial" panose="020B0604020202020204" pitchFamily="34" charset="0"/>
                <a:cs typeface="Arial" panose="020B0604020202020204" pitchFamily="34" charset="0"/>
              </a:rPr>
              <a:t>17-18 -19  Marzo 2021      Observación </a:t>
            </a:r>
          </a:p>
          <a:p>
            <a:r>
              <a:rPr lang="es-MX" altLang="es-ES" sz="1600" dirty="0">
                <a:latin typeface="Arial" panose="020B0604020202020204" pitchFamily="34" charset="0"/>
                <a:cs typeface="Arial" panose="020B0604020202020204" pitchFamily="34" charset="0"/>
              </a:rPr>
              <a:t>26- 27-28  Abril  2021        Observación</a:t>
            </a:r>
            <a:endParaRPr lang="es-ES" altLang="es-ES" sz="1600" i="1" dirty="0">
              <a:latin typeface="Arial" pitchFamily="34" charset="0"/>
              <a:cs typeface="Arial" pitchFamily="34" charset="0"/>
            </a:endParaRPr>
          </a:p>
          <a:p>
            <a:r>
              <a:rPr lang="es-MX" sz="1600" dirty="0">
                <a:latin typeface="Arial" pitchFamily="34" charset="0"/>
                <a:cs typeface="Arial" pitchFamily="34" charset="0"/>
              </a:rPr>
              <a:t>31 Mayo – 4 Junio 2021    Observación  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92600" y="4169390"/>
            <a:ext cx="71287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E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FECHAS DE EVALUACIÓN:</a:t>
            </a:r>
          </a:p>
          <a:p>
            <a:endParaRPr lang="es-MX" altLang="es-ES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1era. Evaluación:  19 al 23 de abril   2021</a:t>
            </a:r>
          </a:p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2da.  Evaluación:  24 al 28 de mayo 2021</a:t>
            </a:r>
          </a:p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3era. Evaluación:  28 junio al  2  de julio    2021</a:t>
            </a:r>
          </a:p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4ta.   Evaluación y evidencia global: 28 junio Y  2 de julio 2021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899795"/>
          </a:xfrm>
          <a:prstGeom prst="rect">
            <a:avLst/>
          </a:prstGeom>
          <a:noFill/>
        </p:spPr>
      </p:pic>
      <p:sp>
        <p:nvSpPr>
          <p:cNvPr id="10" name="CuadroTexto 1"/>
          <p:cNvSpPr txBox="1">
            <a:spLocks noChangeArrowheads="1"/>
          </p:cNvSpPr>
          <p:nvPr/>
        </p:nvSpPr>
        <p:spPr bwMode="auto">
          <a:xfrm>
            <a:off x="611560" y="6165304"/>
            <a:ext cx="1223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25 Imagen" descr="Descripción: Logo">
            <a:extLst>
              <a:ext uri="{FF2B5EF4-FFF2-40B4-BE49-F238E27FC236}">
                <a16:creationId xmlns:a16="http://schemas.microsoft.com/office/drawing/2014/main" id="{E3515364-9670-48EA-9583-E7A34139345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1284256-D94A-4E82-A63C-895916427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4" y="320084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60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67544" y="5980670"/>
            <a:ext cx="941419" cy="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ENEP-ST19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V00/012017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8" y="6225396"/>
            <a:ext cx="402972" cy="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F60016F-EA2B-4F14-9341-97352B5857CB}"/>
              </a:ext>
            </a:extLst>
          </p:cNvPr>
          <p:cNvSpPr/>
          <p:nvPr/>
        </p:nvSpPr>
        <p:spPr>
          <a:xfrm>
            <a:off x="1331640" y="1024468"/>
            <a:ext cx="7060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s-MX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899795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790894"/>
            <a:ext cx="7886700" cy="899795"/>
          </a:xfrm>
        </p:spPr>
        <p:txBody>
          <a:bodyPr>
            <a:normAutofit/>
          </a:bodyPr>
          <a:lstStyle/>
          <a:p>
            <a:pPr algn="ctr"/>
            <a:r>
              <a:rPr lang="es-MX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Y ACUERDOS INTERNOS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_tradnl" sz="2400" dirty="0">
                <a:latin typeface="Arial" pitchFamily="34" charset="0"/>
                <a:cs typeface="Arial" pitchFamily="34" charset="0"/>
              </a:rPr>
              <a:t>Establecer compromisos de trabajo en el encuadre</a:t>
            </a:r>
          </a:p>
          <a:p>
            <a:r>
              <a:rPr lang="es-ES_tradnl" sz="2200" dirty="0">
                <a:latin typeface="Arial" pitchFamily="34" charset="0"/>
                <a:cs typeface="Arial" pitchFamily="34" charset="0"/>
              </a:rPr>
              <a:t>Crear un ambiente de trabajo colaborativo de estudio de análisis y reflexión</a:t>
            </a:r>
          </a:p>
          <a:p>
            <a:r>
              <a:rPr lang="es-ES_tradnl" sz="2200" dirty="0">
                <a:latin typeface="Arial" pitchFamily="34" charset="0"/>
                <a:cs typeface="Arial" pitchFamily="34" charset="0"/>
              </a:rPr>
              <a:t>Participación activa de las alumnas en lecturas y exposiciones en sesiones Teams</a:t>
            </a:r>
          </a:p>
          <a:p>
            <a:r>
              <a:rPr lang="es-ES_tradnl" sz="2200" dirty="0">
                <a:latin typeface="Arial" pitchFamily="34" charset="0"/>
                <a:cs typeface="Arial" pitchFamily="34" charset="0"/>
              </a:rPr>
              <a:t>Compartir conocimientos en plenarias, por binas, equipos y grupal</a:t>
            </a:r>
          </a:p>
          <a:p>
            <a:r>
              <a:rPr lang="es-ES_tradnl" sz="2200" dirty="0">
                <a:latin typeface="Arial" pitchFamily="34" charset="0"/>
                <a:cs typeface="Arial" pitchFamily="34" charset="0"/>
              </a:rPr>
              <a:t>Buscar diferentes fuentes de información para  profundizar los contenidos de las lecturas</a:t>
            </a:r>
          </a:p>
          <a:p>
            <a:r>
              <a:rPr lang="es-ES_tradnl" sz="2200" dirty="0">
                <a:latin typeface="Arial" pitchFamily="34" charset="0"/>
                <a:cs typeface="Arial" pitchFamily="34" charset="0"/>
              </a:rPr>
              <a:t>Apoyar el proceso de redacción de documentos con análisis y síntesis para el desarrollo de habilidades intelectuales</a:t>
            </a:r>
          </a:p>
          <a:p>
            <a:r>
              <a:rPr lang="es-ES_tradnl" sz="2200" dirty="0">
                <a:latin typeface="Arial" pitchFamily="34" charset="0"/>
                <a:cs typeface="Arial" pitchFamily="34" charset="0"/>
              </a:rPr>
              <a:t>Desarrollar habilidades en el uso  de tecnología educativa para mejorar el proceso de enseñanza- aprendizaje</a:t>
            </a:r>
            <a:endParaRPr lang="es-MX" sz="2200" dirty="0"/>
          </a:p>
        </p:txBody>
      </p:sp>
      <p:pic>
        <p:nvPicPr>
          <p:cNvPr id="13" name="25 Imagen" descr="Descripción: Logo">
            <a:extLst>
              <a:ext uri="{FF2B5EF4-FFF2-40B4-BE49-F238E27FC236}">
                <a16:creationId xmlns:a16="http://schemas.microsoft.com/office/drawing/2014/main" id="{5B59CD2C-9EF5-40BE-BE5A-0DD74885305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D75F8DC-54B4-4FD8-B92B-EAAECDDDE070}"/>
              </a:ext>
            </a:extLst>
          </p:cNvPr>
          <p:cNvSpPr txBox="1"/>
          <p:nvPr/>
        </p:nvSpPr>
        <p:spPr>
          <a:xfrm>
            <a:off x="952225" y="5925203"/>
            <a:ext cx="138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ENEP-ST19</a:t>
            </a:r>
          </a:p>
          <a:p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</a:t>
            </a:r>
            <a:r>
              <a:rPr lang="es-MX" sz="1000" dirty="0"/>
              <a:t>V 20-21</a:t>
            </a:r>
          </a:p>
          <a:p>
            <a:r>
              <a:rPr lang="es-MX" sz="1000" dirty="0"/>
              <a:t>CGENAD-F-SAA-43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0/012017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103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EC5AEB8B-F6EC-4515-91C8-BDF9F5ACF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2676"/>
            <a:ext cx="856895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6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E3C28-3A88-477B-88A9-6001BC6F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  </a:t>
            </a:r>
          </a:p>
        </p:txBody>
      </p:sp>
      <p:pic>
        <p:nvPicPr>
          <p:cNvPr id="4" name="Presentación Ciencias Naturales">
            <a:hlinkClick r:id="" action="ppaction://media"/>
            <a:extLst>
              <a:ext uri="{FF2B5EF4-FFF2-40B4-BE49-F238E27FC236}">
                <a16:creationId xmlns:a16="http://schemas.microsoft.com/office/drawing/2014/main" id="{625B4099-01D4-4E25-A06C-2672D78B77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476672"/>
            <a:ext cx="7735888" cy="5700291"/>
          </a:xfrm>
        </p:spPr>
      </p:pic>
    </p:spTree>
    <p:extLst>
      <p:ext uri="{BB962C8B-B14F-4D97-AF65-F5344CB8AC3E}">
        <p14:creationId xmlns:p14="http://schemas.microsoft.com/office/powerpoint/2010/main" val="401035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3C9F5D0-E623-425B-A76C-D2A3B5B7D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r="2891"/>
          <a:stretch/>
        </p:blipFill>
        <p:spPr>
          <a:xfrm>
            <a:off x="482600" y="643467"/>
            <a:ext cx="4029074" cy="5571066"/>
          </a:xfrm>
          <a:prstGeom prst="rect">
            <a:avLst/>
          </a:prstGeom>
        </p:spPr>
      </p:pic>
      <p:pic>
        <p:nvPicPr>
          <p:cNvPr id="2" name="Imagen 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D6F5DAF-60F0-49D2-AE56-308CAA65D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r="456"/>
          <a:stretch/>
        </p:blipFill>
        <p:spPr>
          <a:xfrm>
            <a:off x="4632324" y="643467"/>
            <a:ext cx="40290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92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82884" y="1124803"/>
            <a:ext cx="6978229" cy="707886"/>
          </a:xfrm>
        </p:spPr>
        <p:txBody>
          <a:bodyPr>
            <a:normAutofit fontScale="90000"/>
          </a:bodyPr>
          <a:lstStyle/>
          <a:p>
            <a:pPr algn="ctr"/>
            <a:br>
              <a:rPr lang="es-MX" dirty="0">
                <a:solidFill>
                  <a:srgbClr val="00B050"/>
                </a:solidFill>
              </a:rPr>
            </a:br>
            <a:r>
              <a:rPr lang="es-MX" dirty="0">
                <a:solidFill>
                  <a:srgbClr val="00B050"/>
                </a:solidFill>
              </a:rPr>
              <a:t>Políticas y Normatividad </a:t>
            </a:r>
            <a:br>
              <a:rPr lang="es-MX" dirty="0">
                <a:solidFill>
                  <a:srgbClr val="00B050"/>
                </a:solidFill>
              </a:rPr>
            </a:br>
            <a:r>
              <a:rPr lang="es-MX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0" y="1412776"/>
            <a:ext cx="7886700" cy="4764187"/>
          </a:xfrm>
        </p:spPr>
        <p:txBody>
          <a:bodyPr>
            <a:normAutofit/>
          </a:bodyPr>
          <a:lstStyle/>
          <a:p>
            <a:pPr marL="285750" indent="-285750"/>
            <a:endParaRPr lang="es-ES_tradnl" sz="2200" dirty="0">
              <a:latin typeface="Arial" pitchFamily="34" charset="0"/>
              <a:cs typeface="Arial" pitchFamily="34" charset="0"/>
            </a:endParaRPr>
          </a:p>
          <a:p>
            <a:pPr marL="285750" indent="-285750"/>
            <a:r>
              <a:rPr lang="es-ES_tradnl" sz="2200" dirty="0">
                <a:latin typeface="Arial" pitchFamily="34" charset="0"/>
                <a:cs typeface="Arial" pitchFamily="34" charset="0"/>
              </a:rPr>
              <a:t>Asistencia y permanencia en sesiones Teams 85%</a:t>
            </a:r>
          </a:p>
          <a:p>
            <a:pPr marL="285750" indent="-285750"/>
            <a:r>
              <a:rPr lang="es-ES_tradnl" sz="2200" dirty="0">
                <a:latin typeface="Arial" pitchFamily="34" charset="0"/>
                <a:cs typeface="Arial" pitchFamily="34" charset="0"/>
              </a:rPr>
              <a:t>Puntualidad en las sesiones Teams y permanecer  en toda la sesión 90 minutos siempre visible.</a:t>
            </a:r>
          </a:p>
          <a:p>
            <a:pPr marL="285750" indent="-285750"/>
            <a:r>
              <a:rPr lang="es-ES_tradnl" sz="2200" dirty="0">
                <a:latin typeface="Arial" pitchFamily="34" charset="0"/>
                <a:cs typeface="Arial" pitchFamily="34" charset="0"/>
              </a:rPr>
              <a:t>Es obligatorio activar el video, registrarse con su nombre y estar siempre presente en la clase, de lo contrario se registrará como falta.</a:t>
            </a:r>
          </a:p>
          <a:p>
            <a:pPr marL="285750" indent="-285750"/>
            <a:r>
              <a:rPr lang="es-ES_tradnl" sz="2200" dirty="0">
                <a:latin typeface="Arial" pitchFamily="34" charset="0"/>
                <a:cs typeface="Arial" pitchFamily="34" charset="0"/>
              </a:rPr>
              <a:t>Lugar y ambiente adecuado y sin distractores como música, mascotas, alimentos, etc.</a:t>
            </a:r>
          </a:p>
          <a:p>
            <a:pPr marL="285750" indent="-285750"/>
            <a:r>
              <a:rPr lang="es-ES_tradnl" sz="2200" dirty="0">
                <a:latin typeface="Arial" pitchFamily="34" charset="0"/>
                <a:cs typeface="Arial" pitchFamily="34" charset="0"/>
              </a:rPr>
              <a:t>Presentarse a la sesión en Teams con playera del uniforme</a:t>
            </a:r>
          </a:p>
          <a:p>
            <a:r>
              <a:rPr lang="es-ES_tradnl" sz="2200" dirty="0">
                <a:latin typeface="Arial" pitchFamily="34" charset="0"/>
                <a:cs typeface="Arial" pitchFamily="34" charset="0"/>
              </a:rPr>
              <a:t> Por ningún motivo esta autorizado a grabar video en sesiones  virtuales.</a:t>
            </a:r>
            <a:endParaRPr lang="es-ES_tradnl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3" y="188640"/>
            <a:ext cx="1584176" cy="899795"/>
          </a:xfrm>
          <a:prstGeom prst="rect">
            <a:avLst/>
          </a:prstGeom>
          <a:noFill/>
        </p:spPr>
      </p:pic>
      <p:pic>
        <p:nvPicPr>
          <p:cNvPr id="5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7" y="239295"/>
            <a:ext cx="1800225" cy="575945"/>
          </a:xfrm>
          <a:prstGeom prst="rect">
            <a:avLst/>
          </a:prstGeom>
          <a:noFill/>
        </p:spPr>
      </p:pic>
      <p:pic>
        <p:nvPicPr>
          <p:cNvPr id="6" name="Imagen 5" descr="logo chiquit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8" y="6225396"/>
            <a:ext cx="402972" cy="3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25 Imagen" descr="Descripción: Logo">
            <a:extLst>
              <a:ext uri="{FF2B5EF4-FFF2-40B4-BE49-F238E27FC236}">
                <a16:creationId xmlns:a16="http://schemas.microsoft.com/office/drawing/2014/main" id="{4C86ABB6-75D8-47EE-A7F5-7F0697AB6EC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8000713" y="132370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9900793-9EB0-4256-BF2A-00E4205DC331}"/>
              </a:ext>
            </a:extLst>
          </p:cNvPr>
          <p:cNvSpPr txBox="1"/>
          <p:nvPr/>
        </p:nvSpPr>
        <p:spPr>
          <a:xfrm>
            <a:off x="952225" y="5925203"/>
            <a:ext cx="138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ENEP-ajST19</a:t>
            </a:r>
          </a:p>
          <a:p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</a:t>
            </a:r>
            <a:r>
              <a:rPr lang="es-MX" sz="1000" dirty="0"/>
              <a:t>V 20-21</a:t>
            </a:r>
          </a:p>
          <a:p>
            <a:r>
              <a:rPr lang="es-MX" sz="1000" dirty="0"/>
              <a:t>CGENAD-F-SAA-43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0/012017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072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80728"/>
            <a:ext cx="7886700" cy="435133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s-ES_tradnl" sz="6400" dirty="0">
                <a:latin typeface="Arial" pitchFamily="34" charset="0"/>
                <a:cs typeface="Arial" pitchFamily="34" charset="0"/>
              </a:rPr>
              <a:t>No se permitirá el ingreso a la sesión Teams después de 10 minutos de  iniciar la  sesión</a:t>
            </a:r>
          </a:p>
          <a:p>
            <a:pPr>
              <a:lnSpc>
                <a:spcPct val="120000"/>
              </a:lnSpc>
            </a:pPr>
            <a:r>
              <a:rPr lang="es-ES_tradnl" sz="6400" dirty="0">
                <a:latin typeface="Arial" pitchFamily="34" charset="0"/>
                <a:cs typeface="Arial" pitchFamily="34" charset="0"/>
              </a:rPr>
              <a:t>No se recibirán trabajos en otra fecha  sin excepción </a:t>
            </a:r>
          </a:p>
          <a:p>
            <a:pPr>
              <a:lnSpc>
                <a:spcPct val="120000"/>
              </a:lnSpc>
            </a:pPr>
            <a:r>
              <a:rPr lang="es-ES_tradnl" sz="6400" dirty="0">
                <a:latin typeface="Arial" pitchFamily="34" charset="0"/>
                <a:cs typeface="Arial" pitchFamily="34" charset="0"/>
              </a:rPr>
              <a:t>Exposiciones en sesión Teams  el día que se solicita no se podrá recuperar en otro momento</a:t>
            </a:r>
          </a:p>
          <a:p>
            <a:pPr>
              <a:lnSpc>
                <a:spcPct val="120000"/>
              </a:lnSpc>
            </a:pPr>
            <a:r>
              <a:rPr lang="es-ES_tradnl" sz="6400" dirty="0">
                <a:latin typeface="Arial" pitchFamily="34" charset="0"/>
                <a:cs typeface="Arial" pitchFamily="34" charset="0"/>
              </a:rPr>
              <a:t>Trabajos  y Exposiciones  en computadora  con Portada  </a:t>
            </a:r>
          </a:p>
          <a:p>
            <a:pPr>
              <a:lnSpc>
                <a:spcPct val="120000"/>
              </a:lnSpc>
            </a:pPr>
            <a:r>
              <a:rPr lang="es-ES_tradnl" sz="6400" dirty="0">
                <a:latin typeface="Arial" pitchFamily="34" charset="0"/>
                <a:cs typeface="Arial" pitchFamily="34" charset="0"/>
              </a:rPr>
              <a:t>Tareas en Escuela en Red y  entregarlas de acuerdo a las indicaciones en clase y serán valoradas para evaluación </a:t>
            </a:r>
          </a:p>
          <a:p>
            <a:pPr>
              <a:lnSpc>
                <a:spcPct val="120000"/>
              </a:lnSpc>
            </a:pPr>
            <a:r>
              <a:rPr lang="es-ES_tradnl" sz="6400" dirty="0">
                <a:latin typeface="Arial" pitchFamily="34" charset="0"/>
                <a:cs typeface="Arial" pitchFamily="34" charset="0"/>
              </a:rPr>
              <a:t>Trabajos individuales o por equipos que sean escritos iguales serán considerados como plagios.</a:t>
            </a:r>
          </a:p>
          <a:p>
            <a:pPr>
              <a:lnSpc>
                <a:spcPct val="120000"/>
              </a:lnSpc>
            </a:pPr>
            <a:r>
              <a:rPr lang="es-ES_tradnl" sz="6400" dirty="0">
                <a:latin typeface="Arial" pitchFamily="34" charset="0"/>
                <a:cs typeface="Arial" pitchFamily="34" charset="0"/>
              </a:rPr>
              <a:t>La  calificación de la coevaluación y autoevaluación en las evidencias de Unidad deben ser  coherentes con  lo establecido en la rúbrica.</a:t>
            </a:r>
          </a:p>
          <a:p>
            <a:pPr>
              <a:lnSpc>
                <a:spcPct val="120000"/>
              </a:lnSpc>
            </a:pPr>
            <a:endParaRPr lang="es-ES_tradnl" sz="6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1251" y="129621"/>
            <a:ext cx="1818005" cy="635083"/>
          </a:xfrm>
          <a:prstGeom prst="rect">
            <a:avLst/>
          </a:prstGeom>
          <a:noFill/>
        </p:spPr>
      </p:pic>
      <p:pic>
        <p:nvPicPr>
          <p:cNvPr id="6" name="Imagen 5" descr="logo chiqui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7" y="5875624"/>
            <a:ext cx="402972" cy="3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25559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25 Imagen" descr="Descripción: Logo">
            <a:extLst>
              <a:ext uri="{FF2B5EF4-FFF2-40B4-BE49-F238E27FC236}">
                <a16:creationId xmlns:a16="http://schemas.microsoft.com/office/drawing/2014/main" id="{ACC916C5-8205-4299-9096-45444765F5B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8153113" y="284770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6E436DD-4E67-4DC7-B20C-C4A5160D2840}"/>
              </a:ext>
            </a:extLst>
          </p:cNvPr>
          <p:cNvSpPr/>
          <p:nvPr/>
        </p:nvSpPr>
        <p:spPr>
          <a:xfrm>
            <a:off x="755576" y="5782466"/>
            <a:ext cx="14939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</a:t>
            </a:r>
            <a:r>
              <a:rPr lang="es-MX" sz="1100" dirty="0"/>
              <a:t>V 20-21</a:t>
            </a:r>
          </a:p>
          <a:p>
            <a:r>
              <a:rPr lang="es-MX" sz="1100" dirty="0"/>
              <a:t>CGENAD-F-SAA-43</a:t>
            </a:r>
          </a:p>
        </p:txBody>
      </p:sp>
    </p:spTree>
    <p:extLst>
      <p:ext uri="{BB962C8B-B14F-4D97-AF65-F5344CB8AC3E}">
        <p14:creationId xmlns:p14="http://schemas.microsoft.com/office/powerpoint/2010/main" val="298055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7F44CA-E60A-46BA-945D-34541BC545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1251" y="129621"/>
            <a:ext cx="1818005" cy="899795"/>
          </a:xfrm>
          <a:prstGeom prst="rect">
            <a:avLst/>
          </a:prstGeom>
          <a:noFill/>
        </p:spPr>
      </p:pic>
      <p:pic>
        <p:nvPicPr>
          <p:cNvPr id="6" name="25 Imagen" descr="Descripción: Logo">
            <a:extLst>
              <a:ext uri="{FF2B5EF4-FFF2-40B4-BE49-F238E27FC236}">
                <a16:creationId xmlns:a16="http://schemas.microsoft.com/office/drawing/2014/main" id="{6414BBEE-E90D-4091-98ED-13C119896F5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8172400" y="296375"/>
            <a:ext cx="536886" cy="57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D7C4B7D-B4D0-4D49-B7D2-322BFD16964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25559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5" descr="logo chiquito">
            <a:extLst>
              <a:ext uri="{FF2B5EF4-FFF2-40B4-BE49-F238E27FC236}">
                <a16:creationId xmlns:a16="http://schemas.microsoft.com/office/drawing/2014/main" id="{F447FF70-5268-4E03-9AFC-AE146DF1EC6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8" y="6498480"/>
            <a:ext cx="273494" cy="22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5" descr="logo chiquito">
            <a:extLst>
              <a:ext uri="{FF2B5EF4-FFF2-40B4-BE49-F238E27FC236}">
                <a16:creationId xmlns:a16="http://schemas.microsoft.com/office/drawing/2014/main" id="{05C75D00-B9AD-43C3-A2CD-78283F3BF28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8" y="6428796"/>
            <a:ext cx="402972" cy="2921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651BD7D-9581-4A53-AA2C-41B76C795DDA}"/>
              </a:ext>
            </a:extLst>
          </p:cNvPr>
          <p:cNvSpPr/>
          <p:nvPr/>
        </p:nvSpPr>
        <p:spPr>
          <a:xfrm rot="10800000" flipV="1">
            <a:off x="971600" y="6213353"/>
            <a:ext cx="1277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</a:t>
            </a:r>
            <a:r>
              <a:rPr lang="es-MX" sz="1100" dirty="0"/>
              <a:t>V 20-21</a:t>
            </a:r>
          </a:p>
          <a:p>
            <a:r>
              <a:rPr lang="es-MX" sz="1100" dirty="0"/>
              <a:t>CGENAD-F-SAA-43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40273E10-39C5-4CA1-8963-28AE9F90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9416"/>
            <a:ext cx="7886700" cy="661273"/>
          </a:xfrm>
        </p:spPr>
        <p:txBody>
          <a:bodyPr>
            <a:normAutofit fontScale="90000"/>
          </a:bodyPr>
          <a:lstStyle/>
          <a:p>
            <a:r>
              <a:rPr lang="es-MX" dirty="0"/>
              <a:t>CRITERIOS DE EVALUACIÓN</a:t>
            </a:r>
          </a:p>
        </p:txBody>
      </p:sp>
      <p:sp>
        <p:nvSpPr>
          <p:cNvPr id="14" name="Marcador de contenido 13">
            <a:extLst>
              <a:ext uri="{FF2B5EF4-FFF2-40B4-BE49-F238E27FC236}">
                <a16:creationId xmlns:a16="http://schemas.microsoft.com/office/drawing/2014/main" id="{577F972A-621B-4C8E-A6FC-422C7F065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Para tener derecho a ser promediado el 50% de su trabajo de unidad deberá obtener calificación mínima aprobatoria de 6 de acuerdo con el Plan de Estudios 2018.</a:t>
            </a:r>
          </a:p>
          <a:p>
            <a:pPr marL="0" indent="0">
              <a:buNone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buena actitud ,disposición y respeto serán factor determinante para a aprobación de los cursos.</a:t>
            </a:r>
          </a:p>
          <a:p>
            <a:pPr marL="0" indent="0">
              <a:buNone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acreditación de cada unidad de aprendizaje  calificación mínima de 6, será condición para que el estudiante tenga el derecho a la evaluación global.</a:t>
            </a:r>
          </a:p>
          <a:p>
            <a:pPr marL="0" indent="0">
              <a:buNone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Para presentar examen extraordinario deberá presentar el trabajo final con una calificación otorgada por la docente mínima de 6.</a:t>
            </a:r>
          </a:p>
          <a:p>
            <a:pPr marL="0" indent="0">
              <a:buNone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misma  calificación que se le otorgará al examen extraordinario será de  8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57565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67544" y="5980670"/>
            <a:ext cx="941419" cy="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ENEP-ST19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V00/012017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8" y="6381328"/>
            <a:ext cx="402972" cy="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960732" y="844750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2000" b="1" cap="all" dirty="0">
                <a:ln w="3175" cmpd="sng">
                  <a:noFill/>
                </a:ln>
                <a:solidFill>
                  <a:prstClr val="black"/>
                </a:solidFill>
                <a:ea typeface="ヒラギノ角ゴ Pro W3" pitchFamily="123" charset="-128"/>
              </a:rPr>
              <a:t>Acuerdos de evaluación PARA LA ACREDITACIÓN</a:t>
            </a:r>
            <a:endParaRPr lang="es-MX" sz="2000" dirty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002262"/>
              </p:ext>
            </p:extLst>
          </p:nvPr>
        </p:nvGraphicFramePr>
        <p:xfrm>
          <a:off x="663665" y="1244859"/>
          <a:ext cx="8012790" cy="4761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4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4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Criterios de evaluación  por Unidad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Porcentajes de Evaluación</a:t>
                      </a:r>
                      <a:r>
                        <a:rPr lang="es-MX" sz="1000" baseline="0" dirty="0">
                          <a:effectLst/>
                        </a:rPr>
                        <a:t> 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63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Formativa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Sumativa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17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Evaluación por competencias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Trabajos escritos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Ensayos, reportes, análisis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Videos, Proyectos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Cuadros comparativos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Mapas mentales y conceptuales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Planeaciones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60 %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3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Instrumentos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40 %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23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 de Unidad/ Portafolio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effectLst/>
                        </a:rPr>
                        <a:t>20 % </a:t>
                      </a: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Heteroevaluación </a:t>
                      </a:r>
                    </a:p>
                    <a:p>
                      <a:pPr algn="ctr"/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Coevaluación                      10%</a:t>
                      </a:r>
                    </a:p>
                    <a:p>
                      <a:pPr algn="ctr"/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Autoevaluación                  10%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25559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1251" y="129621"/>
            <a:ext cx="1818005" cy="899795"/>
          </a:xfrm>
          <a:prstGeom prst="rect">
            <a:avLst/>
          </a:prstGeom>
          <a:noFill/>
        </p:spPr>
      </p:pic>
      <p:sp>
        <p:nvSpPr>
          <p:cNvPr id="13" name="CuadroTexto 1"/>
          <p:cNvSpPr txBox="1">
            <a:spLocks noChangeArrowheads="1"/>
          </p:cNvSpPr>
          <p:nvPr/>
        </p:nvSpPr>
        <p:spPr bwMode="auto">
          <a:xfrm>
            <a:off x="870515" y="6020830"/>
            <a:ext cx="207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25 Imagen" descr="Descripción: Logo">
            <a:extLst>
              <a:ext uri="{FF2B5EF4-FFF2-40B4-BE49-F238E27FC236}">
                <a16:creationId xmlns:a16="http://schemas.microsoft.com/office/drawing/2014/main" id="{D7031F94-E5C2-41C1-A819-EE25BD493D8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40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rgbClr val="00B050"/>
                </a:solidFill>
              </a:rPr>
              <a:t>Evaluación Global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s-MX" dirty="0"/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s-MX" dirty="0"/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s-MX" dirty="0"/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s-MX" dirty="0"/>
          </a:p>
        </p:txBody>
      </p:sp>
      <p:graphicFrame>
        <p:nvGraphicFramePr>
          <p:cNvPr id="4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867890"/>
              </p:ext>
            </p:extLst>
          </p:nvPr>
        </p:nvGraphicFramePr>
        <p:xfrm>
          <a:off x="611560" y="1988840"/>
          <a:ext cx="7632848" cy="4038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Criterios de Evaluación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Semestral  por curso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Porcentajes de Evaluación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229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     </a:t>
                      </a:r>
                      <a:r>
                        <a:rPr lang="es-MX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Evidencia final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736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 de aprendizaje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Autoevaluación 5%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Coevaluación   5%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Heteroevaluación 10%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Evidencia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Final </a:t>
                      </a:r>
                      <a:r>
                        <a:rPr lang="es-MX" sz="1600" b="1" dirty="0">
                          <a:effectLst/>
                        </a:rPr>
                        <a:t>50%</a:t>
                      </a:r>
                      <a:endParaRPr lang="es-MX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22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aseline="0" dirty="0">
                          <a:effectLst/>
                        </a:rPr>
                        <a:t>Promedio de las Unidades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aseline="0" dirty="0">
                          <a:effectLst/>
                        </a:rPr>
                        <a:t>50%             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2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solidFill>
                            <a:schemeClr val="bg1"/>
                          </a:solidFill>
                          <a:effectLst/>
                        </a:rPr>
                        <a:t>        Evaluación Global</a:t>
                      </a:r>
                      <a:endParaRPr lang="es-MX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 Final 50%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2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                    Total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100%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Imagen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1251" y="129621"/>
            <a:ext cx="1818005" cy="899795"/>
          </a:xfrm>
          <a:prstGeom prst="rect">
            <a:avLst/>
          </a:prstGeom>
          <a:noFill/>
        </p:spPr>
      </p:pic>
      <p:pic>
        <p:nvPicPr>
          <p:cNvPr id="7" name="Imagen 5" descr="logo chiqui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9" y="6119717"/>
            <a:ext cx="402972" cy="3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25559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954268" y="6089463"/>
            <a:ext cx="16015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10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10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10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1000" dirty="0">
              <a:latin typeface="Arial" panose="020B0604020202020204" pitchFamily="34" charset="0"/>
            </a:endParaRPr>
          </a:p>
        </p:txBody>
      </p:sp>
      <p:pic>
        <p:nvPicPr>
          <p:cNvPr id="10" name="25 Imagen" descr="Descripción: Logo">
            <a:extLst>
              <a:ext uri="{FF2B5EF4-FFF2-40B4-BE49-F238E27FC236}">
                <a16:creationId xmlns:a16="http://schemas.microsoft.com/office/drawing/2014/main" id="{FBB2A361-D3C9-401E-8C4A-42B567CC112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50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Carta, Calendario&#10;&#10;Descripción generada automáticamente">
            <a:extLst>
              <a:ext uri="{FF2B5EF4-FFF2-40B4-BE49-F238E27FC236}">
                <a16:creationId xmlns:a16="http://schemas.microsoft.com/office/drawing/2014/main" id="{076EEB73-4DFD-45AB-9FA6-CA2479521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6" y="643466"/>
            <a:ext cx="3133724" cy="557106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Carta&#10;&#10;Descripción generada automáticamente">
            <a:extLst>
              <a:ext uri="{FF2B5EF4-FFF2-40B4-BE49-F238E27FC236}">
                <a16:creationId xmlns:a16="http://schemas.microsoft.com/office/drawing/2014/main" id="{A87CFCD7-2B1F-4A7E-8AEF-1D26AACBC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18" y="643467"/>
            <a:ext cx="3133724" cy="5571066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6645D970-4A08-47E7-98A4-D7E17EF3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5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9098474-2856-4EBB-8250-8F3459F0A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5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2AC6C036-535F-44D4-8254-B366D7373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5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35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899592" y="5947607"/>
            <a:ext cx="1812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ENEP-ST19</a:t>
            </a:r>
          </a:p>
          <a:p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V00/01</a:t>
            </a:r>
            <a:r>
              <a:rPr lang="es-MX" sz="10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10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10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10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57751"/>
            <a:ext cx="402972" cy="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CA77736C-89BB-4E79-A0A9-D6353867AEF4}"/>
              </a:ext>
            </a:extLst>
          </p:cNvPr>
          <p:cNvSpPr/>
          <p:nvPr/>
        </p:nvSpPr>
        <p:spPr>
          <a:xfrm>
            <a:off x="359532" y="202507"/>
            <a:ext cx="842493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Trayecto Formativo: </a:t>
            </a:r>
          </a:p>
          <a:p>
            <a:pPr algn="ctr"/>
            <a:r>
              <a:rPr lang="es-MX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para la enseñanza y el aprendizaje</a:t>
            </a:r>
          </a:p>
          <a:p>
            <a:pPr algn="ctr"/>
            <a:endParaRPr lang="es-MX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Carácter del Curso: Obligatorio</a:t>
            </a:r>
          </a:p>
          <a:p>
            <a:pPr algn="ctr"/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Horas: 6 por semana</a:t>
            </a:r>
          </a:p>
          <a:p>
            <a:pPr algn="ctr"/>
            <a:endParaRPr lang="es-MX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Créditos: 6.75</a:t>
            </a:r>
          </a:p>
        </p:txBody>
      </p:sp>
      <p:pic>
        <p:nvPicPr>
          <p:cNvPr id="10" name="Imagen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16632"/>
            <a:ext cx="1818005" cy="899795"/>
          </a:xfrm>
          <a:prstGeom prst="rect">
            <a:avLst/>
          </a:prstGeom>
          <a:noFill/>
        </p:spPr>
      </p:pic>
      <p:pic>
        <p:nvPicPr>
          <p:cNvPr id="12" name="Imagen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25 Imagen" descr="Descripción: Logo">
            <a:extLst>
              <a:ext uri="{FF2B5EF4-FFF2-40B4-BE49-F238E27FC236}">
                <a16:creationId xmlns:a16="http://schemas.microsoft.com/office/drawing/2014/main" id="{64A3B07A-9134-44A0-8B52-DD79FBFA358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B48889-1FAB-425B-8D76-BA4C5D41096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8816"/>
            <a:ext cx="1457325" cy="387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352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67544" y="5980670"/>
            <a:ext cx="941419" cy="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ENEP-ST19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V00/012017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80671"/>
            <a:ext cx="402972" cy="4006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294000F-85A3-49F0-B502-928DFACA0C3F}"/>
              </a:ext>
            </a:extLst>
          </p:cNvPr>
          <p:cNvSpPr/>
          <p:nvPr/>
        </p:nvSpPr>
        <p:spPr>
          <a:xfrm>
            <a:off x="976297" y="614293"/>
            <a:ext cx="71815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prstClr val="black"/>
                </a:solidFill>
                <a:latin typeface="Calibri"/>
              </a:rPr>
              <a:t> </a:t>
            </a:r>
            <a:endParaRPr lang="es-MX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Descripción General del Curso</a:t>
            </a:r>
          </a:p>
          <a:p>
            <a:pPr lvl="0" algn="ctr"/>
            <a:endParaRPr lang="es-MX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El estudiante  requiere comprender los contenidos de ciencias naturales que va a enseñar, poseer conocimientos didácticos para su enseñanza, conocer las orientaciones metodológicas empleadas en la construcción de los conocimientos, saber seleccionar contenidos adecuados que sean accesibles para los alumnos y susceptibles de interesarles; conocer las dificultades para el aprendizaje de los temas, identificar las ideas previas, ser críticos con la enseñanza tradicional; saber planificar, lo que implica diseñar actividades, utilizar estrategias y crear un clima del aula favorable para el aprendizaje. Además, es importante saber evaluar y utilizar las investigaciones educativas recientes para el diseño de la planificación</a:t>
            </a:r>
            <a:endParaRPr lang="es-MX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899795"/>
          </a:xfrm>
          <a:prstGeom prst="rect">
            <a:avLst/>
          </a:prstGeom>
          <a:noFill/>
        </p:spPr>
      </p:pic>
      <p:sp>
        <p:nvSpPr>
          <p:cNvPr id="12" name="CuadroTexto 1"/>
          <p:cNvSpPr txBox="1">
            <a:spLocks noChangeArrowheads="1"/>
          </p:cNvSpPr>
          <p:nvPr/>
        </p:nvSpPr>
        <p:spPr bwMode="auto">
          <a:xfrm>
            <a:off x="976297" y="5905153"/>
            <a:ext cx="244827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10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10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10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10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25 Imagen" descr="Descripción: Logo">
            <a:extLst>
              <a:ext uri="{FF2B5EF4-FFF2-40B4-BE49-F238E27FC236}">
                <a16:creationId xmlns:a16="http://schemas.microsoft.com/office/drawing/2014/main" id="{223D3AC4-82B8-4BF7-9894-44E1B81A4CC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67928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48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72828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/>
              <a:t>Propósitos </a:t>
            </a:r>
            <a:r>
              <a:rPr lang="es-MX" sz="3600" b="1" u="sng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MX" sz="2600" dirty="0"/>
              <a:t>Que las estudiantes:</a:t>
            </a:r>
          </a:p>
          <a:p>
            <a:pPr algn="just"/>
            <a:r>
              <a:rPr lang="es-MX" sz="2600" dirty="0"/>
              <a:t>Fortalezcan la comprensión de contenidos disciplinares y desarrollen las capacidades que integran la competencia científica como parte primordial de su formación.</a:t>
            </a:r>
          </a:p>
          <a:p>
            <a:pPr algn="just"/>
            <a:r>
              <a:rPr lang="es-MX" sz="2600" dirty="0"/>
              <a:t>Valoren el conocimiento didáctico del contenido (CDC) como uno de los aspectos esenciales que debe desarrollar.</a:t>
            </a:r>
          </a:p>
          <a:p>
            <a:pPr algn="just"/>
            <a:r>
              <a:rPr lang="es-MX" sz="2600" dirty="0"/>
              <a:t>Diseñen planeaciones didácticas tomando en cuenta los análisis científicos didácticos.</a:t>
            </a:r>
          </a:p>
          <a:p>
            <a:pPr algn="just"/>
            <a:r>
              <a:rPr lang="es-MX" sz="2600" dirty="0"/>
              <a:t>Utilicen diversas metodologías y estrategias para la enseñanza de las ciencias en diversos escenarios para el aprendizaje de la ciencia escolar. 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827584" y="188640"/>
            <a:ext cx="1818005" cy="899795"/>
          </a:xfrm>
          <a:prstGeom prst="rect">
            <a:avLst/>
          </a:prstGeom>
          <a:noFill/>
        </p:spPr>
      </p:pic>
      <p:sp>
        <p:nvSpPr>
          <p:cNvPr id="6" name="CuadroTexto 1"/>
          <p:cNvSpPr txBox="1">
            <a:spLocks noChangeArrowheads="1"/>
          </p:cNvSpPr>
          <p:nvPr/>
        </p:nvSpPr>
        <p:spPr bwMode="auto">
          <a:xfrm>
            <a:off x="813046" y="6073665"/>
            <a:ext cx="15680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12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12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12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12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8" name="Imagen 5" descr="logo chiquit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16856"/>
            <a:ext cx="402972" cy="3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25 Imagen" descr="Descripción: Logo">
            <a:extLst>
              <a:ext uri="{FF2B5EF4-FFF2-40B4-BE49-F238E27FC236}">
                <a16:creationId xmlns:a16="http://schemas.microsoft.com/office/drawing/2014/main" id="{3BE27C6F-E0D8-4A1F-AAAF-E6B4E79C55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215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11285" y="188640"/>
            <a:ext cx="82809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b="1" dirty="0"/>
          </a:p>
          <a:p>
            <a:endParaRPr lang="es-MX" b="1" dirty="0"/>
          </a:p>
          <a:p>
            <a:endParaRPr lang="es-MX" b="1" dirty="0"/>
          </a:p>
          <a:p>
            <a:r>
              <a:rPr lang="es-MX" b="1" dirty="0"/>
              <a:t>Propósito de la unidad de aprendizaje  I </a:t>
            </a:r>
            <a:r>
              <a:rPr lang="es-MX" dirty="0"/>
              <a:t>La didáctica de los contenidos científicos</a:t>
            </a:r>
            <a:endParaRPr lang="es-MX" b="1" dirty="0"/>
          </a:p>
          <a:p>
            <a:r>
              <a:rPr lang="es-MX" dirty="0"/>
              <a:t>En esta unidad de aprendizaje los estudiantes valorarán la importancia del conocimiento didáctico del contenido, revisarán un modelo para la planeación de la enseñanza de las ciencias, realizarán el análisis científico y didáctico de un tema y diseñarán una secuencia didáctica para enseñar ciencia a los niños de preescolar.</a:t>
            </a:r>
          </a:p>
          <a:p>
            <a:endParaRPr lang="es-MX" dirty="0"/>
          </a:p>
          <a:p>
            <a:r>
              <a:rPr lang="es-MX" b="1" dirty="0"/>
              <a:t>Propósito de la unidad de aprendizaje  II </a:t>
            </a:r>
            <a:r>
              <a:rPr lang="es-MX" dirty="0"/>
              <a:t>La construcción de conocimientos sobre la materia, energía y sus interacciones </a:t>
            </a:r>
          </a:p>
          <a:p>
            <a:r>
              <a:rPr lang="es-MX" dirty="0"/>
              <a:t>En esta unidad de aprendizaje los estudiantes revisarán estrategias para la enseñanza de las ciencias, desarrollarán habilidades de predicción, observación y explicación para el aprendizaje de contenidos científicos y realizarán el análisis didáctico y científico de un tema para diseñar una secuencia didáctica. </a:t>
            </a:r>
          </a:p>
          <a:p>
            <a:r>
              <a:rPr lang="es-MX" b="1" dirty="0"/>
              <a:t>Propósito de la unidad de aprendizaje  III </a:t>
            </a:r>
            <a:r>
              <a:rPr lang="es-MX" dirty="0"/>
              <a:t>El trabajo por proyectos en ciencias naturales y los fenómenos físicos </a:t>
            </a:r>
          </a:p>
          <a:p>
            <a:r>
              <a:rPr lang="es-MX" dirty="0"/>
              <a:t>Durante esta unidad de aprendizaje, los estudiantes conocerán las características y etapas de los proyectos en ciencias y desarrollarán habilidades para el diseño de proyectos científicos, tecnológicos y ciudadanos a través de temas relacionados con los fenómenos físicos. </a:t>
            </a:r>
          </a:p>
        </p:txBody>
      </p:sp>
      <p:pic>
        <p:nvPicPr>
          <p:cNvPr id="3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57751"/>
            <a:ext cx="402972" cy="3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323528" y="188641"/>
            <a:ext cx="2220977" cy="665920"/>
          </a:xfrm>
          <a:prstGeom prst="rect">
            <a:avLst/>
          </a:prstGeom>
          <a:noFill/>
        </p:spPr>
      </p:pic>
      <p:pic>
        <p:nvPicPr>
          <p:cNvPr id="7" name="Imagen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CuadroTexto 1"/>
          <p:cNvSpPr txBox="1">
            <a:spLocks noChangeArrowheads="1"/>
          </p:cNvSpPr>
          <p:nvPr/>
        </p:nvSpPr>
        <p:spPr bwMode="auto">
          <a:xfrm>
            <a:off x="827584" y="6097950"/>
            <a:ext cx="1445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25 Imagen" descr="Descripción: Logo">
            <a:extLst>
              <a:ext uri="{FF2B5EF4-FFF2-40B4-BE49-F238E27FC236}">
                <a16:creationId xmlns:a16="http://schemas.microsoft.com/office/drawing/2014/main" id="{AA19D42E-B882-4A27-85DF-08E3E4ED570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384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8" y="6257751"/>
            <a:ext cx="402972" cy="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410074" y="2039937"/>
            <a:ext cx="8496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/>
              <a:t>*Diseña planeaciones didácticas de exploración del medio natural aplicando sus conocimientos psicopedagógicos, tecnológicos  y disciplinarios para solucionar las necesidades del contexto donde participa con el plan y programas de estudio de la educación preescolar.</a:t>
            </a:r>
          </a:p>
          <a:p>
            <a:pPr algn="just"/>
            <a:endParaRPr lang="es-MX" sz="1400" dirty="0"/>
          </a:p>
          <a:p>
            <a:pPr algn="just"/>
            <a:r>
              <a:rPr lang="es-MX" sz="2400" dirty="0"/>
              <a:t>*Utilice diversas metodologías y estrategias para la enseñanza de las ciencias en diversos escenarios para el aprendizaje de la ciencia escolar, integrando  recursos de investigación educativa.</a:t>
            </a:r>
          </a:p>
          <a:p>
            <a:pPr algn="just"/>
            <a:endParaRPr lang="es-MX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11560" y="1383159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Perfil de egreso 2018</a:t>
            </a:r>
            <a:endParaRPr lang="es-MX" sz="2800" u="sng" dirty="0"/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899795"/>
          </a:xfrm>
          <a:prstGeom prst="rect">
            <a:avLst/>
          </a:prstGeom>
          <a:noFill/>
        </p:spPr>
      </p:pic>
      <p:sp>
        <p:nvSpPr>
          <p:cNvPr id="10" name="CuadroTexto 1"/>
          <p:cNvSpPr txBox="1">
            <a:spLocks noChangeArrowheads="1"/>
          </p:cNvSpPr>
          <p:nvPr/>
        </p:nvSpPr>
        <p:spPr bwMode="auto">
          <a:xfrm>
            <a:off x="611560" y="6133345"/>
            <a:ext cx="201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25 Imagen" descr="Descripción: Logo">
            <a:extLst>
              <a:ext uri="{FF2B5EF4-FFF2-40B4-BE49-F238E27FC236}">
                <a16:creationId xmlns:a16="http://schemas.microsoft.com/office/drawing/2014/main" id="{41DD0325-8BD1-4F3D-9027-0315669B55B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29759"/>
            <a:ext cx="402972" cy="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654492" y="1021732"/>
            <a:ext cx="806489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Competencias del perfil de egreso a las que contribuye el curso </a:t>
            </a:r>
          </a:p>
          <a:p>
            <a:pPr algn="just"/>
            <a:r>
              <a:rPr lang="es-MX" b="1" dirty="0"/>
              <a:t>Competencias genéricas.</a:t>
            </a: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Soluciona problemas y toma decisiones utilizando su pensamiento crítico y </a:t>
            </a:r>
          </a:p>
          <a:p>
            <a:pPr algn="just"/>
            <a:r>
              <a:rPr lang="es-MX" dirty="0"/>
              <a:t>  creativo.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 Utiliza las tecnologías de la información y la comunicación de manera crítica.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 Aplica sus habilidades lingüísticas y comunicativas en diversos contextos. </a:t>
            </a:r>
          </a:p>
          <a:p>
            <a:pPr algn="just"/>
            <a:endParaRPr lang="es-MX" sz="400" dirty="0"/>
          </a:p>
          <a:p>
            <a:pPr algn="just"/>
            <a:endParaRPr lang="es-MX" sz="400" dirty="0"/>
          </a:p>
          <a:p>
            <a:pPr algn="just"/>
            <a:endParaRPr lang="es-MX" sz="400" dirty="0"/>
          </a:p>
          <a:p>
            <a:pPr algn="just"/>
            <a:r>
              <a:rPr lang="es-MX" b="1" dirty="0"/>
              <a:t>Competencias profesionales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Aplica el plan y programas de estudio para alcanzar los propósitos educativos </a:t>
            </a:r>
          </a:p>
          <a:p>
            <a:pPr algn="just"/>
            <a:r>
              <a:rPr lang="es-MX" dirty="0"/>
              <a:t>  y contribuir al pleno desenvolvimiento de las capacidades de sus alumnos.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Diseña planeaciones aplicando sus conocimientos curriculares, psicopedagógicos,</a:t>
            </a:r>
          </a:p>
          <a:p>
            <a:pPr algn="just"/>
            <a:r>
              <a:rPr lang="es-MX" dirty="0"/>
              <a:t>  disciplinares, didácticos y tecnológicos para propiciar espacios de aprendizaje</a:t>
            </a:r>
          </a:p>
          <a:p>
            <a:pPr algn="just"/>
            <a:r>
              <a:rPr lang="es-MX" dirty="0"/>
              <a:t>  incluyentes que respondan a las necesidades de todos los alumnos en el marco del</a:t>
            </a:r>
          </a:p>
          <a:p>
            <a:pPr algn="just"/>
            <a:r>
              <a:rPr lang="es-MX" dirty="0"/>
              <a:t>  plan y programas de estudio.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Integra recursos de la investigación educativa para enriquecer su práctica</a:t>
            </a:r>
          </a:p>
          <a:p>
            <a:pPr algn="just"/>
            <a:r>
              <a:rPr lang="es-MX" dirty="0"/>
              <a:t>  profesional, expresando su interés por el conocimiento, la ciencia y la mejora de la</a:t>
            </a:r>
          </a:p>
          <a:p>
            <a:pPr algn="just"/>
            <a:r>
              <a:rPr lang="es-MX" dirty="0"/>
              <a:t>  educación.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Actúa de manera ética ante la diversidad de situaciones que se presentan en </a:t>
            </a:r>
          </a:p>
          <a:p>
            <a:pPr algn="just"/>
            <a:r>
              <a:rPr lang="es-MX" dirty="0"/>
              <a:t>  la práctica profesional.</a:t>
            </a:r>
          </a:p>
          <a:p>
            <a:pPr algn="just"/>
            <a:r>
              <a:rPr lang="es-MX" dirty="0"/>
              <a:t>      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899795"/>
          </a:xfrm>
          <a:prstGeom prst="rect">
            <a:avLst/>
          </a:prstGeom>
          <a:noFill/>
        </p:spPr>
      </p:pic>
      <p:sp>
        <p:nvSpPr>
          <p:cNvPr id="10" name="CuadroTexto 1"/>
          <p:cNvSpPr txBox="1">
            <a:spLocks noChangeArrowheads="1"/>
          </p:cNvSpPr>
          <p:nvPr/>
        </p:nvSpPr>
        <p:spPr bwMode="auto">
          <a:xfrm>
            <a:off x="827584" y="6344493"/>
            <a:ext cx="201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25 Imagen" descr="Descripción: Logo">
            <a:extLst>
              <a:ext uri="{FF2B5EF4-FFF2-40B4-BE49-F238E27FC236}">
                <a16:creationId xmlns:a16="http://schemas.microsoft.com/office/drawing/2014/main" id="{303D0CEA-B690-42C8-B531-26E6D30F503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35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67544" y="5980670"/>
            <a:ext cx="941419" cy="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ENEP-ST19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000" dirty="0">
                <a:solidFill>
                  <a:prstClr val="white"/>
                </a:solidFill>
                <a:latin typeface="News Gothic MT" charset="0"/>
                <a:ea typeface="ヒラギノ角ゴ Pro W3" pitchFamily="123" charset="-128"/>
              </a:rPr>
              <a:t>V00/012017</a:t>
            </a:r>
            <a:endParaRPr lang="es-ES" sz="1000" dirty="0">
              <a:solidFill>
                <a:prstClr val="white"/>
              </a:solidFill>
              <a:latin typeface="News Gothic MT" charset="0"/>
              <a:ea typeface="ヒラギノ角ゴ Pro W3" pitchFamily="123" charset="-128"/>
            </a:endParaRPr>
          </a:p>
        </p:txBody>
      </p:sp>
      <p:pic>
        <p:nvPicPr>
          <p:cNvPr id="9" name="Imagen 5" descr="logo chiq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8" y="6211527"/>
            <a:ext cx="402972" cy="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675487" y="692696"/>
            <a:ext cx="3793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MX" sz="2400" b="1" dirty="0">
                <a:latin typeface="Arial" panose="020B0604020202020204" pitchFamily="34" charset="0"/>
                <a:ea typeface="Calibri" panose="020F0502020204030204" pitchFamily="34" charset="0"/>
              </a:rPr>
              <a:t>Competencias del Curso</a:t>
            </a:r>
            <a:endParaRPr lang="es-MX" sz="2400" dirty="0">
              <a:latin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7544" y="1484784"/>
            <a:ext cx="83164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*Utiliza metodologías pertinentes y actualizadas para promover el aprendizaje de los conocimientos científicos de los alumnos en el campo Exploración y comprensión del mundo natural y social que propone el currículum, considerando los contextos y su desarrollo.</a:t>
            </a:r>
          </a:p>
          <a:p>
            <a:pPr algn="just"/>
            <a:r>
              <a:rPr lang="es-MX" dirty="0"/>
              <a:t>*Incorpora los recursos y medios didácticos para que sus alumnos utilicen el conocimiento científico para describir, explicar y predecir fenómenos naturales; para comprender los rasgos característicos de la ciencia; para formular e investigar problemas e hipótesis; así como para documentarse, argumentar y tomar decisiones personales y sociales sobre el mundo natural y los cambios que la actividad humana provoca en él.</a:t>
            </a:r>
          </a:p>
          <a:p>
            <a:pPr algn="just"/>
            <a:r>
              <a:rPr lang="es-MX" dirty="0"/>
              <a:t>*Selecciona estrategias derivadas de la didáctica de las ciencias que favorecen el desarrollo intelectual, físico, social y emocional de los alumnos para procurar el logro de los aprendizajes. </a:t>
            </a:r>
          </a:p>
          <a:p>
            <a:pPr algn="just"/>
            <a:r>
              <a:rPr lang="es-MX" dirty="0"/>
              <a:t>*Usa los resultados de la investigación en didáctica de las ciencias para profundizar en el conocimiento y los procesos de aprendizaje de sus alumnos.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t="87997" r="6058" b="3998"/>
          <a:stretch/>
        </p:blipFill>
        <p:spPr bwMode="auto">
          <a:xfrm>
            <a:off x="7067060" y="6106713"/>
            <a:ext cx="1812290" cy="48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145" r="58418" b="77448"/>
          <a:stretch>
            <a:fillRect/>
          </a:stretch>
        </p:blipFill>
        <p:spPr bwMode="auto">
          <a:xfrm>
            <a:off x="179512" y="188640"/>
            <a:ext cx="1818005" cy="899795"/>
          </a:xfrm>
          <a:prstGeom prst="rect">
            <a:avLst/>
          </a:prstGeom>
          <a:noFill/>
        </p:spPr>
      </p:pic>
      <p:sp>
        <p:nvSpPr>
          <p:cNvPr id="10" name="CuadroTexto 1"/>
          <p:cNvSpPr txBox="1">
            <a:spLocks noChangeArrowheads="1"/>
          </p:cNvSpPr>
          <p:nvPr/>
        </p:nvSpPr>
        <p:spPr bwMode="auto">
          <a:xfrm>
            <a:off x="813046" y="6200477"/>
            <a:ext cx="1223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 20-21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MX" sz="9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CGENAD-F-SAA-43</a:t>
            </a:r>
            <a:endParaRPr lang="es-MX" sz="9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25 Imagen" descr="Descripción: Logo">
            <a:extLst>
              <a:ext uri="{FF2B5EF4-FFF2-40B4-BE49-F238E27FC236}">
                <a16:creationId xmlns:a16="http://schemas.microsoft.com/office/drawing/2014/main" id="{CB8A6788-0595-4318-A8AA-28C9252B850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8"/>
          <a:stretch>
            <a:fillRect/>
          </a:stretch>
        </p:blipFill>
        <p:spPr bwMode="auto">
          <a:xfrm>
            <a:off x="7973205" y="102926"/>
            <a:ext cx="55626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255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4969</TotalTime>
  <Words>2265</Words>
  <Application>Microsoft Office PowerPoint</Application>
  <PresentationFormat>Presentación en pantalla (4:3)</PresentationFormat>
  <Paragraphs>289</Paragraphs>
  <Slides>26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News Gothic MT</vt:lpstr>
      <vt:lpstr>Swis721 Cn BT</vt:lpstr>
      <vt:lpstr>Times New Roman</vt:lpstr>
      <vt:lpstr>Wingdings</vt:lpstr>
      <vt:lpstr>Office Theme</vt:lpstr>
      <vt:lpstr>Presentación de PowerPoint</vt:lpstr>
      <vt:lpstr>  </vt:lpstr>
      <vt:lpstr>Presentación de PowerPoint</vt:lpstr>
      <vt:lpstr>Presentación de PowerPoint</vt:lpstr>
      <vt:lpstr>Propósitos  </vt:lpstr>
      <vt:lpstr>Presentación de PowerPoint</vt:lpstr>
      <vt:lpstr>Presentación de PowerPoint</vt:lpstr>
      <vt:lpstr>Presentación de PowerPoint</vt:lpstr>
      <vt:lpstr>Presentación de PowerPoint</vt:lpstr>
      <vt:lpstr>   Unidad de aprendizaje I. La didáctica de los contenidos científicos  Competencias de la unidad de aprendizaje  </vt:lpstr>
      <vt:lpstr>Unidad de aprendizaje II. La construcción de conocimientos sobre la materia, energía y sus interacciones</vt:lpstr>
      <vt:lpstr>  Unidad de aprendizaje III. El trabajo por proyectos en ciencias naturales y los fenómenos físicos Competencias de la unidad de aprendizaje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REGLAMENTO Y ACUERDOS INTERNOS</vt:lpstr>
      <vt:lpstr>Presentación de PowerPoint</vt:lpstr>
      <vt:lpstr>Presentación de PowerPoint</vt:lpstr>
      <vt:lpstr> Políticas y Normatividad   </vt:lpstr>
      <vt:lpstr>Presentación de PowerPoint</vt:lpstr>
      <vt:lpstr>CRITERIOS DE EVALUACIÓN</vt:lpstr>
      <vt:lpstr>Presentación de PowerPoint</vt:lpstr>
      <vt:lpstr>Evaluación Global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Mq</dc:creator>
  <cp:lastModifiedBy>yikie laguna</cp:lastModifiedBy>
  <cp:revision>200</cp:revision>
  <dcterms:created xsi:type="dcterms:W3CDTF">2015-02-09T15:06:54Z</dcterms:created>
  <dcterms:modified xsi:type="dcterms:W3CDTF">2021-03-24T04:23:09Z</dcterms:modified>
</cp:coreProperties>
</file>