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8"/>
  </p:notesMasterIdLst>
  <p:handoutMasterIdLst>
    <p:handoutMasterId r:id="rId29"/>
  </p:handoutMasterIdLst>
  <p:sldIdLst>
    <p:sldId id="277" r:id="rId2"/>
    <p:sldId id="256" r:id="rId3"/>
    <p:sldId id="260" r:id="rId4"/>
    <p:sldId id="293" r:id="rId5"/>
    <p:sldId id="272" r:id="rId6"/>
    <p:sldId id="257" r:id="rId7"/>
    <p:sldId id="258" r:id="rId8"/>
    <p:sldId id="299" r:id="rId9"/>
    <p:sldId id="286" r:id="rId10"/>
    <p:sldId id="285" r:id="rId11"/>
    <p:sldId id="281" r:id="rId12"/>
    <p:sldId id="282" r:id="rId13"/>
    <p:sldId id="283" r:id="rId14"/>
    <p:sldId id="284" r:id="rId15"/>
    <p:sldId id="287" r:id="rId16"/>
    <p:sldId id="288" r:id="rId17"/>
    <p:sldId id="292" r:id="rId18"/>
    <p:sldId id="289" r:id="rId19"/>
    <p:sldId id="290" r:id="rId20"/>
    <p:sldId id="300" r:id="rId21"/>
    <p:sldId id="291" r:id="rId22"/>
    <p:sldId id="301" r:id="rId23"/>
    <p:sldId id="302" r:id="rId24"/>
    <p:sldId id="298" r:id="rId25"/>
    <p:sldId id="265" r:id="rId26"/>
    <p:sldId id="274" r:id="rId27"/>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0" d="100"/>
          <a:sy n="80" d="100"/>
        </p:scale>
        <p:origin x="58" y="47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8" Type="http://schemas.openxmlformats.org/officeDocument/2006/relationships/image" Target="../media/image22.jpeg"/><Relationship Id="rId13" Type="http://schemas.openxmlformats.org/officeDocument/2006/relationships/image" Target="../media/image27.jpeg"/><Relationship Id="rId18" Type="http://schemas.openxmlformats.org/officeDocument/2006/relationships/image" Target="../media/image32.jpeg"/><Relationship Id="rId3" Type="http://schemas.openxmlformats.org/officeDocument/2006/relationships/image" Target="../media/image17.jpeg"/><Relationship Id="rId7" Type="http://schemas.openxmlformats.org/officeDocument/2006/relationships/image" Target="../media/image21.jpeg"/><Relationship Id="rId12" Type="http://schemas.openxmlformats.org/officeDocument/2006/relationships/image" Target="../media/image26.jpeg"/><Relationship Id="rId17" Type="http://schemas.openxmlformats.org/officeDocument/2006/relationships/image" Target="../media/image31.jpeg"/><Relationship Id="rId2" Type="http://schemas.openxmlformats.org/officeDocument/2006/relationships/image" Target="../media/image16.jpeg"/><Relationship Id="rId16" Type="http://schemas.openxmlformats.org/officeDocument/2006/relationships/image" Target="../media/image30.jpeg"/><Relationship Id="rId1" Type="http://schemas.openxmlformats.org/officeDocument/2006/relationships/image" Target="../media/image15.jpeg"/><Relationship Id="rId6" Type="http://schemas.openxmlformats.org/officeDocument/2006/relationships/image" Target="../media/image20.jpeg"/><Relationship Id="rId11" Type="http://schemas.openxmlformats.org/officeDocument/2006/relationships/image" Target="../media/image25.jpeg"/><Relationship Id="rId5" Type="http://schemas.openxmlformats.org/officeDocument/2006/relationships/image" Target="../media/image19.jpeg"/><Relationship Id="rId15" Type="http://schemas.openxmlformats.org/officeDocument/2006/relationships/image" Target="../media/image29.jpeg"/><Relationship Id="rId10" Type="http://schemas.openxmlformats.org/officeDocument/2006/relationships/image" Target="../media/image24.jpeg"/><Relationship Id="rId19" Type="http://schemas.openxmlformats.org/officeDocument/2006/relationships/image" Target="../media/image33.jpeg"/><Relationship Id="rId4" Type="http://schemas.openxmlformats.org/officeDocument/2006/relationships/image" Target="../media/image18.jpeg"/><Relationship Id="rId9" Type="http://schemas.openxmlformats.org/officeDocument/2006/relationships/image" Target="../media/image23.jpeg"/><Relationship Id="rId14" Type="http://schemas.openxmlformats.org/officeDocument/2006/relationships/image" Target="../media/image28.jpe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US"/>
              <a:t>Framework for English course B1.2</a:t>
            </a:r>
            <a:endParaRPr lang="es-ES"/>
          </a:p>
        </p:txBody>
      </p:sp>
      <p:sp>
        <p:nvSpPr>
          <p:cNvPr id="3" name="Marcador de fech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C4E21A0-8AE3-4719-AC77-E7D74C6F4B86}" type="datetimeFigureOut">
              <a:rPr lang="es-ES" smtClean="0"/>
              <a:t>17/03/2021</a:t>
            </a:fld>
            <a:endParaRPr lang="es-ES"/>
          </a:p>
        </p:txBody>
      </p:sp>
      <p:sp>
        <p:nvSpPr>
          <p:cNvPr id="4" name="Marcador de pie de pá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pt-BR"/>
              <a:t>Teacher Maria Elena Meza Aguado</a:t>
            </a:r>
            <a:endParaRPr lang="es-ES"/>
          </a:p>
        </p:txBody>
      </p:sp>
      <p:sp>
        <p:nvSpPr>
          <p:cNvPr id="5" name="Marcador de número de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8C5C3DA-10CE-4FC3-9DD3-D50E6B7007E0}" type="slidenum">
              <a:rPr lang="es-ES" smtClean="0"/>
              <a:t>‹Nº›</a:t>
            </a:fld>
            <a:endParaRPr lang="es-ES"/>
          </a:p>
        </p:txBody>
      </p:sp>
    </p:spTree>
    <p:extLst>
      <p:ext uri="{BB962C8B-B14F-4D97-AF65-F5344CB8AC3E}">
        <p14:creationId xmlns:p14="http://schemas.microsoft.com/office/powerpoint/2010/main" val="1895810695"/>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US"/>
              <a:t>Framework for English course B1.2</a:t>
            </a:r>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B1B251-5219-43D3-8488-8E3EB1A3CFFE}" type="datetimeFigureOut">
              <a:rPr lang="es-ES" smtClean="0"/>
              <a:t>17/03/2021</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pt-BR"/>
              <a:t>Teacher Maria Elena Meza Aguado</a:t>
            </a:r>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C2465B-B14F-4278-8DBD-E7DBF3BDC11E}" type="slidenum">
              <a:rPr lang="es-ES" smtClean="0"/>
              <a:t>‹Nº›</a:t>
            </a:fld>
            <a:endParaRPr lang="es-ES"/>
          </a:p>
        </p:txBody>
      </p:sp>
    </p:spTree>
    <p:extLst>
      <p:ext uri="{BB962C8B-B14F-4D97-AF65-F5344CB8AC3E}">
        <p14:creationId xmlns:p14="http://schemas.microsoft.com/office/powerpoint/2010/main" val="1952605432"/>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C559DEBC-A12E-497F-96DC-4BE12F868659}" type="datetimeFigureOut">
              <a:rPr lang="es-ES" smtClean="0"/>
              <a:t>17/03/2021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63AB7DA1-35BA-457D-B0F3-6E330B3B22A4}" type="slidenum">
              <a:rPr lang="es-ES" smtClean="0"/>
              <a:t>‹Nº›</a:t>
            </a:fld>
            <a:endParaRPr lang="es-ES"/>
          </a:p>
        </p:txBody>
      </p:sp>
    </p:spTree>
    <p:extLst>
      <p:ext uri="{BB962C8B-B14F-4D97-AF65-F5344CB8AC3E}">
        <p14:creationId xmlns:p14="http://schemas.microsoft.com/office/powerpoint/2010/main" val="38016781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C559DEBC-A12E-497F-96DC-4BE12F868659}" type="datetimeFigureOut">
              <a:rPr lang="es-ES" smtClean="0"/>
              <a:t>17/03/2021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63AB7DA1-35BA-457D-B0F3-6E330B3B22A4}" type="slidenum">
              <a:rPr lang="es-ES" smtClean="0"/>
              <a:t>‹Nº›</a:t>
            </a:fld>
            <a:endParaRPr lang="es-ES"/>
          </a:p>
        </p:txBody>
      </p:sp>
    </p:spTree>
    <p:extLst>
      <p:ext uri="{BB962C8B-B14F-4D97-AF65-F5344CB8AC3E}">
        <p14:creationId xmlns:p14="http://schemas.microsoft.com/office/powerpoint/2010/main" val="8890300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C559DEBC-A12E-497F-96DC-4BE12F868659}" type="datetimeFigureOut">
              <a:rPr lang="es-ES" smtClean="0"/>
              <a:t>17/03/2021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63AB7DA1-35BA-457D-B0F3-6E330B3B22A4}" type="slidenum">
              <a:rPr lang="es-ES" smtClean="0"/>
              <a:t>‹Nº›</a:t>
            </a:fld>
            <a:endParaRPr lang="es-ES"/>
          </a:p>
        </p:txBody>
      </p:sp>
    </p:spTree>
    <p:extLst>
      <p:ext uri="{BB962C8B-B14F-4D97-AF65-F5344CB8AC3E}">
        <p14:creationId xmlns:p14="http://schemas.microsoft.com/office/powerpoint/2010/main" val="40005458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C559DEBC-A12E-497F-96DC-4BE12F868659}" type="datetimeFigureOut">
              <a:rPr lang="es-ES" smtClean="0"/>
              <a:t>17/03/2021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63AB7DA1-35BA-457D-B0F3-6E330B3B22A4}" type="slidenum">
              <a:rPr lang="es-ES" smtClean="0"/>
              <a:t>‹Nº›</a:t>
            </a:fld>
            <a:endParaRPr lang="es-ES"/>
          </a:p>
        </p:txBody>
      </p:sp>
    </p:spTree>
    <p:extLst>
      <p:ext uri="{BB962C8B-B14F-4D97-AF65-F5344CB8AC3E}">
        <p14:creationId xmlns:p14="http://schemas.microsoft.com/office/powerpoint/2010/main" val="10064095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C559DEBC-A12E-497F-96DC-4BE12F868659}" type="datetimeFigureOut">
              <a:rPr lang="es-ES" smtClean="0"/>
              <a:t>17/03/2021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63AB7DA1-35BA-457D-B0F3-6E330B3B22A4}" type="slidenum">
              <a:rPr lang="es-ES" smtClean="0"/>
              <a:t>‹Nº›</a:t>
            </a:fld>
            <a:endParaRPr lang="es-ES"/>
          </a:p>
        </p:txBody>
      </p:sp>
    </p:spTree>
    <p:extLst>
      <p:ext uri="{BB962C8B-B14F-4D97-AF65-F5344CB8AC3E}">
        <p14:creationId xmlns:p14="http://schemas.microsoft.com/office/powerpoint/2010/main" val="7262219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C559DEBC-A12E-497F-96DC-4BE12F868659}" type="datetimeFigureOut">
              <a:rPr lang="es-ES" smtClean="0"/>
              <a:t>17/03/2021</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63AB7DA1-35BA-457D-B0F3-6E330B3B22A4}" type="slidenum">
              <a:rPr lang="es-ES" smtClean="0"/>
              <a:t>‹Nº›</a:t>
            </a:fld>
            <a:endParaRPr lang="es-ES"/>
          </a:p>
        </p:txBody>
      </p:sp>
    </p:spTree>
    <p:extLst>
      <p:ext uri="{BB962C8B-B14F-4D97-AF65-F5344CB8AC3E}">
        <p14:creationId xmlns:p14="http://schemas.microsoft.com/office/powerpoint/2010/main" val="20016932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839788" y="2505075"/>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6172200"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C559DEBC-A12E-497F-96DC-4BE12F868659}" type="datetimeFigureOut">
              <a:rPr lang="es-ES" smtClean="0"/>
              <a:t>17/03/2021</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63AB7DA1-35BA-457D-B0F3-6E330B3B22A4}" type="slidenum">
              <a:rPr lang="es-ES" smtClean="0"/>
              <a:t>‹Nº›</a:t>
            </a:fld>
            <a:endParaRPr lang="es-ES"/>
          </a:p>
        </p:txBody>
      </p:sp>
    </p:spTree>
    <p:extLst>
      <p:ext uri="{BB962C8B-B14F-4D97-AF65-F5344CB8AC3E}">
        <p14:creationId xmlns:p14="http://schemas.microsoft.com/office/powerpoint/2010/main" val="22239518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C559DEBC-A12E-497F-96DC-4BE12F868659}" type="datetimeFigureOut">
              <a:rPr lang="es-ES" smtClean="0"/>
              <a:t>17/03/2021</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63AB7DA1-35BA-457D-B0F3-6E330B3B22A4}" type="slidenum">
              <a:rPr lang="es-ES" smtClean="0"/>
              <a:t>‹Nº›</a:t>
            </a:fld>
            <a:endParaRPr lang="es-ES"/>
          </a:p>
        </p:txBody>
      </p:sp>
    </p:spTree>
    <p:extLst>
      <p:ext uri="{BB962C8B-B14F-4D97-AF65-F5344CB8AC3E}">
        <p14:creationId xmlns:p14="http://schemas.microsoft.com/office/powerpoint/2010/main" val="28342372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59DEBC-A12E-497F-96DC-4BE12F868659}" type="datetimeFigureOut">
              <a:rPr lang="es-ES" smtClean="0"/>
              <a:t>17/03/2021</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63AB7DA1-35BA-457D-B0F3-6E330B3B22A4}" type="slidenum">
              <a:rPr lang="es-ES" smtClean="0"/>
              <a:t>‹Nº›</a:t>
            </a:fld>
            <a:endParaRPr lang="es-ES"/>
          </a:p>
        </p:txBody>
      </p:sp>
    </p:spTree>
    <p:extLst>
      <p:ext uri="{BB962C8B-B14F-4D97-AF65-F5344CB8AC3E}">
        <p14:creationId xmlns:p14="http://schemas.microsoft.com/office/powerpoint/2010/main" val="27801263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C559DEBC-A12E-497F-96DC-4BE12F868659}" type="datetimeFigureOut">
              <a:rPr lang="es-ES" smtClean="0"/>
              <a:t>17/03/2021</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63AB7DA1-35BA-457D-B0F3-6E330B3B22A4}" type="slidenum">
              <a:rPr lang="es-ES" smtClean="0"/>
              <a:t>‹Nº›</a:t>
            </a:fld>
            <a:endParaRPr lang="es-ES"/>
          </a:p>
        </p:txBody>
      </p:sp>
    </p:spTree>
    <p:extLst>
      <p:ext uri="{BB962C8B-B14F-4D97-AF65-F5344CB8AC3E}">
        <p14:creationId xmlns:p14="http://schemas.microsoft.com/office/powerpoint/2010/main" val="40203653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C559DEBC-A12E-497F-96DC-4BE12F868659}" type="datetimeFigureOut">
              <a:rPr lang="es-ES" smtClean="0"/>
              <a:t>17/03/2021</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63AB7DA1-35BA-457D-B0F3-6E330B3B22A4}" type="slidenum">
              <a:rPr lang="es-ES" smtClean="0"/>
              <a:t>‹Nº›</a:t>
            </a:fld>
            <a:endParaRPr lang="es-ES"/>
          </a:p>
        </p:txBody>
      </p:sp>
    </p:spTree>
    <p:extLst>
      <p:ext uri="{BB962C8B-B14F-4D97-AF65-F5344CB8AC3E}">
        <p14:creationId xmlns:p14="http://schemas.microsoft.com/office/powerpoint/2010/main" val="1572708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59DEBC-A12E-497F-96DC-4BE12F868659}" type="datetimeFigureOut">
              <a:rPr lang="es-ES" smtClean="0"/>
              <a:t>17/03/2021</a:t>
            </a:fld>
            <a:endParaRPr lang="es-E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AB7DA1-35BA-457D-B0F3-6E330B3B22A4}" type="slidenum">
              <a:rPr lang="es-ES" smtClean="0"/>
              <a:t>‹Nº›</a:t>
            </a:fld>
            <a:endParaRPr lang="es-ES"/>
          </a:p>
        </p:txBody>
      </p:sp>
    </p:spTree>
    <p:extLst>
      <p:ext uri="{BB962C8B-B14F-4D97-AF65-F5344CB8AC3E}">
        <p14:creationId xmlns:p14="http://schemas.microsoft.com/office/powerpoint/2010/main" val="384373073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35.png"/></Relationships>
</file>

<file path=ppt/slides/_rels/slide2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26.xml.rels><?xml version="1.0" encoding="UTF-8" standalone="yes"?>
<Relationships xmlns="http://schemas.openxmlformats.org/package/2006/relationships"><Relationship Id="rId8" Type="http://schemas.openxmlformats.org/officeDocument/2006/relationships/hyperlink" Target="https://elt.oup.com/teachersclub/courses/teachingadults/?cc=mx&amp;selLanguage=en" TargetMode="External"/><Relationship Id="rId13" Type="http://schemas.openxmlformats.org/officeDocument/2006/relationships/hyperlink" Target="https://www.eslvideo.com/" TargetMode="External"/><Relationship Id="rId18" Type="http://schemas.openxmlformats.org/officeDocument/2006/relationships/hyperlink" Target="http://www.topics-mag.com/" TargetMode="External"/><Relationship Id="rId3" Type="http://schemas.openxmlformats.org/officeDocument/2006/relationships/hyperlink" Target="https://www.teachingenglish.org.uk/teaching-adults" TargetMode="External"/><Relationship Id="rId21" Type="http://schemas.openxmlformats.org/officeDocument/2006/relationships/hyperlink" Target="https://www.tefl.net/" TargetMode="External"/><Relationship Id="rId7" Type="http://schemas.openxmlformats.org/officeDocument/2006/relationships/hyperlink" Target="https://www.pearsonelt.com/professional-development/resources.html" TargetMode="External"/><Relationship Id="rId12" Type="http://schemas.openxmlformats.org/officeDocument/2006/relationships/hyperlink" Target="https://visuwords.com/" TargetMode="External"/><Relationship Id="rId17" Type="http://schemas.openxmlformats.org/officeDocument/2006/relationships/hyperlink" Target="https://www.englishclub.com/" TargetMode="External"/><Relationship Id="rId2" Type="http://schemas.openxmlformats.org/officeDocument/2006/relationships/hyperlink" Target="http://www.bbc.co.uk/learningenglish" TargetMode="External"/><Relationship Id="rId16" Type="http://schemas.openxmlformats.org/officeDocument/2006/relationships/hyperlink" Target="http://intermediatelow.blogspot.com/" TargetMode="External"/><Relationship Id="rId20" Type="http://schemas.openxmlformats.org/officeDocument/2006/relationships/hyperlink" Target="https://dictionary.cambridge.org/es/" TargetMode="External"/><Relationship Id="rId1" Type="http://schemas.openxmlformats.org/officeDocument/2006/relationships/slideLayout" Target="../slideLayouts/slideLayout4.xml"/><Relationship Id="rId6" Type="http://schemas.openxmlformats.org/officeDocument/2006/relationships/hyperlink" Target="https://americanenglish.state.gov/teachers-corner" TargetMode="External"/><Relationship Id="rId11" Type="http://schemas.openxmlformats.org/officeDocument/2006/relationships/hyperlink" Target="https://thedigitalteacher.com/" TargetMode="External"/><Relationship Id="rId5" Type="http://schemas.openxmlformats.org/officeDocument/2006/relationships/hyperlink" Target="https://www.cambridgeenglish.org/learning-english/" TargetMode="External"/><Relationship Id="rId15" Type="http://schemas.openxmlformats.org/officeDocument/2006/relationships/hyperlink" Target="https://www.busuu.com/es" TargetMode="External"/><Relationship Id="rId10" Type="http://schemas.openxmlformats.org/officeDocument/2006/relationships/hyperlink" Target="http://www.onestopenglish.com/" TargetMode="External"/><Relationship Id="rId19" Type="http://schemas.openxmlformats.org/officeDocument/2006/relationships/hyperlink" Target="http://www.readableblog.com/" TargetMode="External"/><Relationship Id="rId4" Type="http://schemas.openxmlformats.org/officeDocument/2006/relationships/hyperlink" Target="https://elt.oup.com/learning_resources/courses/adultlearners/?cc=mx&amp;selLanguage=en" TargetMode="External"/><Relationship Id="rId9" Type="http://schemas.openxmlformats.org/officeDocument/2006/relationships/hyperlink" Target="http://www.bbc.co.uk/worldservice/learningenglish/teach/" TargetMode="External"/><Relationship Id="rId14" Type="http://schemas.openxmlformats.org/officeDocument/2006/relationships/hyperlink" Target="https://es.lyricstraining.com/" TargetMode="External"/><Relationship Id="rId22" Type="http://schemas.openxmlformats.org/officeDocument/2006/relationships/hyperlink" Target="http://www.elllo.org/"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0205D939-00C4-4F2E-9797-3170DD040D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E4E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38EE4E44-1403-472B-8C01-D354CB8F5A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56866" y="480060"/>
            <a:ext cx="545812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Imagen 11">
            <a:extLst>
              <a:ext uri="{FF2B5EF4-FFF2-40B4-BE49-F238E27FC236}">
                <a16:creationId xmlns:a16="http://schemas.microsoft.com/office/drawing/2014/main" id="{0A3BB0DA-58E6-417F-B038-6A39C1A290E6}"/>
              </a:ext>
            </a:extLst>
          </p:cNvPr>
          <p:cNvPicPr/>
          <p:nvPr/>
        </p:nvPicPr>
        <p:blipFill rotWithShape="1">
          <a:blip r:embed="rId2">
            <a:extLst>
              <a:ext uri="{28A0092B-C50C-407E-A947-70E740481C1C}">
                <a14:useLocalDpi xmlns:a14="http://schemas.microsoft.com/office/drawing/2010/main" val="0"/>
              </a:ext>
            </a:extLst>
          </a:blip>
          <a:srcRect l="4762" r="3159"/>
          <a:stretch/>
        </p:blipFill>
        <p:spPr bwMode="auto">
          <a:xfrm>
            <a:off x="6421035" y="643467"/>
            <a:ext cx="5129784" cy="5571066"/>
          </a:xfrm>
          <a:prstGeom prst="rect">
            <a:avLst/>
          </a:prstGeom>
          <a:noFill/>
        </p:spPr>
      </p:pic>
      <p:sp>
        <p:nvSpPr>
          <p:cNvPr id="76" name="Rectangle 75">
            <a:extLst>
              <a:ext uri="{FF2B5EF4-FFF2-40B4-BE49-F238E27FC236}">
                <a16:creationId xmlns:a16="http://schemas.microsoft.com/office/drawing/2014/main" id="{583CCE40-4C5F-42D3-86D9-7892AD1E98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5458121"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a:extLst>
              <a:ext uri="{FF2B5EF4-FFF2-40B4-BE49-F238E27FC236}">
                <a16:creationId xmlns:a16="http://schemas.microsoft.com/office/drawing/2014/main" id="{5C58CCA2-140D-4E03-BF67-EECBEA8C1706}"/>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9270" r="19266" b="-2"/>
          <a:stretch/>
        </p:blipFill>
        <p:spPr bwMode="auto">
          <a:xfrm>
            <a:off x="641180" y="643467"/>
            <a:ext cx="5129784" cy="55710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65503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7315" t="18868" r="23092" b="13207"/>
          <a:stretch/>
        </p:blipFill>
        <p:spPr bwMode="auto">
          <a:xfrm>
            <a:off x="2236869" y="0"/>
            <a:ext cx="8905874"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Imagen 3">
            <a:extLst>
              <a:ext uri="{FF2B5EF4-FFF2-40B4-BE49-F238E27FC236}">
                <a16:creationId xmlns:a16="http://schemas.microsoft.com/office/drawing/2014/main" id="{74E4DB0F-C59E-4D77-847C-F9361E0F484A}"/>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577215" y="386715"/>
            <a:ext cx="1417320" cy="1226820"/>
          </a:xfrm>
          <a:prstGeom prst="rect">
            <a:avLst/>
          </a:prstGeom>
          <a:noFill/>
        </p:spPr>
      </p:pic>
    </p:spTree>
    <p:extLst>
      <p:ext uri="{BB962C8B-B14F-4D97-AF65-F5344CB8AC3E}">
        <p14:creationId xmlns:p14="http://schemas.microsoft.com/office/powerpoint/2010/main" val="8032457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38200" y="365125"/>
            <a:ext cx="10515600" cy="844697"/>
          </a:xfrm>
        </p:spPr>
        <p:txBody>
          <a:bodyPr/>
          <a:lstStyle/>
          <a:p>
            <a:pPr algn="ctr"/>
            <a:r>
              <a:rPr lang="es-MX" b="1" dirty="0" err="1">
                <a:solidFill>
                  <a:schemeClr val="tx2">
                    <a:lumMod val="60000"/>
                    <a:lumOff val="40000"/>
                  </a:schemeClr>
                </a:solidFill>
                <a:latin typeface="Arial" panose="020B0604020202020204" pitchFamily="34" charset="0"/>
                <a:cs typeface="Arial" panose="020B0604020202020204" pitchFamily="34" charset="0"/>
              </a:rPr>
              <a:t>Course</a:t>
            </a:r>
            <a:r>
              <a:rPr lang="es-MX" b="1" dirty="0">
                <a:solidFill>
                  <a:schemeClr val="tx2">
                    <a:lumMod val="60000"/>
                    <a:lumOff val="40000"/>
                  </a:schemeClr>
                </a:solidFill>
                <a:latin typeface="Arial" panose="020B0604020202020204" pitchFamily="34" charset="0"/>
                <a:cs typeface="Arial" panose="020B0604020202020204" pitchFamily="34" charset="0"/>
              </a:rPr>
              <a:t> </a:t>
            </a:r>
            <a:r>
              <a:rPr lang="es-MX" b="1" dirty="0" err="1">
                <a:solidFill>
                  <a:schemeClr val="tx2">
                    <a:lumMod val="60000"/>
                    <a:lumOff val="40000"/>
                  </a:schemeClr>
                </a:solidFill>
                <a:latin typeface="Arial" panose="020B0604020202020204" pitchFamily="34" charset="0"/>
                <a:cs typeface="Arial" panose="020B0604020202020204" pitchFamily="34" charset="0"/>
              </a:rPr>
              <a:t>Description</a:t>
            </a:r>
            <a:endParaRPr lang="es-MX" b="1" dirty="0">
              <a:solidFill>
                <a:schemeClr val="tx2">
                  <a:lumMod val="60000"/>
                  <a:lumOff val="40000"/>
                </a:schemeClr>
              </a:solidFill>
              <a:latin typeface="Arial" panose="020B0604020202020204" pitchFamily="34" charset="0"/>
              <a:cs typeface="Arial" panose="020B0604020202020204" pitchFamily="34" charset="0"/>
            </a:endParaRPr>
          </a:p>
        </p:txBody>
      </p:sp>
      <p:sp>
        <p:nvSpPr>
          <p:cNvPr id="3" name="CuadroTexto 2"/>
          <p:cNvSpPr txBox="1"/>
          <p:nvPr/>
        </p:nvSpPr>
        <p:spPr>
          <a:xfrm>
            <a:off x="838200" y="1161970"/>
            <a:ext cx="10515600" cy="5170646"/>
          </a:xfrm>
          <a:prstGeom prst="rect">
            <a:avLst/>
          </a:prstGeom>
          <a:noFill/>
        </p:spPr>
        <p:txBody>
          <a:bodyPr wrap="square" rtlCol="0">
            <a:spAutoFit/>
          </a:bodyPr>
          <a:lstStyle/>
          <a:p>
            <a:pPr algn="just">
              <a:lnSpc>
                <a:spcPct val="150000"/>
              </a:lnSpc>
            </a:pPr>
            <a:r>
              <a:rPr lang="en-US" sz="2200" dirty="0">
                <a:latin typeface="Arial" panose="020B0604020202020204" pitchFamily="34" charset="0"/>
                <a:cs typeface="Arial" panose="020B0604020202020204" pitchFamily="34" charset="0"/>
              </a:rPr>
              <a:t>The English language course is based on the communicative approach to language learning in line with the Common European Framework of Reference form the Council of Europe. More specifically, there are five main principles of language learning that underpin this curriculum:</a:t>
            </a:r>
          </a:p>
          <a:p>
            <a:pPr marL="342900" indent="-342900" algn="just">
              <a:lnSpc>
                <a:spcPct val="150000"/>
              </a:lnSpc>
              <a:buFont typeface="+mj-lt"/>
              <a:buAutoNum type="arabicPeriod"/>
            </a:pPr>
            <a:r>
              <a:rPr lang="en-US" sz="2200" dirty="0">
                <a:latin typeface="Arial" panose="020B0604020202020204" pitchFamily="34" charset="0"/>
                <a:cs typeface="Arial" panose="020B0604020202020204" pitchFamily="34" charset="0"/>
              </a:rPr>
              <a:t>Focus on meaningful communication</a:t>
            </a:r>
          </a:p>
          <a:p>
            <a:pPr marL="342900" indent="-342900" algn="just">
              <a:lnSpc>
                <a:spcPct val="150000"/>
              </a:lnSpc>
              <a:buFont typeface="+mj-lt"/>
              <a:buAutoNum type="arabicPeriod"/>
            </a:pPr>
            <a:r>
              <a:rPr lang="en-US" sz="2200" dirty="0">
                <a:latin typeface="Arial" panose="020B0604020202020204" pitchFamily="34" charset="0"/>
                <a:cs typeface="Arial" panose="020B0604020202020204" pitchFamily="34" charset="0"/>
              </a:rPr>
              <a:t>Teach authentic English.</a:t>
            </a:r>
          </a:p>
          <a:p>
            <a:pPr marL="342900" indent="-342900" algn="just">
              <a:lnSpc>
                <a:spcPct val="150000"/>
              </a:lnSpc>
              <a:buFont typeface="+mj-lt"/>
              <a:buAutoNum type="arabicPeriod"/>
            </a:pPr>
            <a:r>
              <a:rPr lang="en-US" sz="2200" dirty="0">
                <a:latin typeface="Arial" panose="020B0604020202020204" pitchFamily="34" charset="0"/>
                <a:cs typeface="Arial" panose="020B0604020202020204" pitchFamily="34" charset="0"/>
              </a:rPr>
              <a:t>Students learn most effectively through doing.</a:t>
            </a:r>
          </a:p>
          <a:p>
            <a:pPr marL="342900" indent="-342900" algn="just">
              <a:lnSpc>
                <a:spcPct val="150000"/>
              </a:lnSpc>
              <a:buFont typeface="+mj-lt"/>
              <a:buAutoNum type="arabicPeriod"/>
            </a:pPr>
            <a:r>
              <a:rPr lang="en-US" sz="2200" dirty="0">
                <a:latin typeface="Arial" panose="020B0604020202020204" pitchFamily="34" charset="0"/>
                <a:cs typeface="Arial" panose="020B0604020202020204" pitchFamily="34" charset="0"/>
              </a:rPr>
              <a:t>Students lean best when motivated and engaged</a:t>
            </a:r>
          </a:p>
          <a:p>
            <a:pPr marL="342900" indent="-342900" algn="just">
              <a:lnSpc>
                <a:spcPct val="150000"/>
              </a:lnSpc>
              <a:buFont typeface="+mj-lt"/>
              <a:buAutoNum type="arabicPeriod"/>
            </a:pPr>
            <a:r>
              <a:rPr lang="en-US" sz="2200" dirty="0">
                <a:latin typeface="Arial" panose="020B0604020202020204" pitchFamily="34" charset="0"/>
                <a:cs typeface="Arial" panose="020B0604020202020204" pitchFamily="34" charset="0"/>
              </a:rPr>
              <a:t>Differentiate the teaching according to different interests and needs among each group of students.</a:t>
            </a:r>
            <a:endParaRPr lang="es-ES" sz="2200" dirty="0">
              <a:latin typeface="Arial" panose="020B0604020202020204" pitchFamily="34" charset="0"/>
              <a:cs typeface="Arial" panose="020B0604020202020204" pitchFamily="34" charset="0"/>
            </a:endParaRPr>
          </a:p>
        </p:txBody>
      </p:sp>
      <p:pic>
        <p:nvPicPr>
          <p:cNvPr id="5" name="Imagen 4">
            <a:extLst>
              <a:ext uri="{FF2B5EF4-FFF2-40B4-BE49-F238E27FC236}">
                <a16:creationId xmlns:a16="http://schemas.microsoft.com/office/drawing/2014/main" id="{B4C6F3F7-9822-4E81-A673-D155BD3CB468}"/>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729615" y="20559"/>
            <a:ext cx="1417320" cy="1226820"/>
          </a:xfrm>
          <a:prstGeom prst="rect">
            <a:avLst/>
          </a:prstGeom>
          <a:noFill/>
        </p:spPr>
      </p:pic>
    </p:spTree>
    <p:extLst>
      <p:ext uri="{BB962C8B-B14F-4D97-AF65-F5344CB8AC3E}">
        <p14:creationId xmlns:p14="http://schemas.microsoft.com/office/powerpoint/2010/main" val="17487801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90683" y="303245"/>
            <a:ext cx="9937844" cy="1325563"/>
          </a:xfrm>
        </p:spPr>
        <p:txBody>
          <a:bodyPr>
            <a:normAutofit/>
          </a:bodyPr>
          <a:lstStyle/>
          <a:p>
            <a:pPr algn="ctr"/>
            <a:r>
              <a:rPr lang="es-MX" sz="4000" b="1" dirty="0" err="1">
                <a:solidFill>
                  <a:schemeClr val="tx2">
                    <a:lumMod val="60000"/>
                    <a:lumOff val="40000"/>
                  </a:schemeClr>
                </a:solidFill>
                <a:latin typeface="Arial" panose="020B0604020202020204" pitchFamily="34" charset="0"/>
                <a:cs typeface="Arial" panose="020B0604020202020204" pitchFamily="34" charset="0"/>
              </a:rPr>
              <a:t>Competences</a:t>
            </a:r>
            <a:r>
              <a:rPr lang="es-MX" sz="4000" b="1" dirty="0">
                <a:solidFill>
                  <a:schemeClr val="tx2">
                    <a:lumMod val="60000"/>
                    <a:lumOff val="40000"/>
                  </a:schemeClr>
                </a:solidFill>
                <a:latin typeface="Arial" panose="020B0604020202020204" pitchFamily="34" charset="0"/>
                <a:cs typeface="Arial" panose="020B0604020202020204" pitchFamily="34" charset="0"/>
              </a:rPr>
              <a:t> of </a:t>
            </a:r>
            <a:r>
              <a:rPr lang="es-MX" sz="4000" b="1" dirty="0" err="1">
                <a:solidFill>
                  <a:schemeClr val="tx2">
                    <a:lumMod val="60000"/>
                    <a:lumOff val="40000"/>
                  </a:schemeClr>
                </a:solidFill>
                <a:latin typeface="Arial" panose="020B0604020202020204" pitchFamily="34" charset="0"/>
                <a:cs typeface="Arial" panose="020B0604020202020204" pitchFamily="34" charset="0"/>
              </a:rPr>
              <a:t>the</a:t>
            </a:r>
            <a:r>
              <a:rPr lang="es-MX" sz="4000" b="1" dirty="0">
                <a:solidFill>
                  <a:schemeClr val="tx2">
                    <a:lumMod val="60000"/>
                    <a:lumOff val="40000"/>
                  </a:schemeClr>
                </a:solidFill>
                <a:latin typeface="Arial" panose="020B0604020202020204" pitchFamily="34" charset="0"/>
                <a:cs typeface="Arial" panose="020B0604020202020204" pitchFamily="34" charset="0"/>
              </a:rPr>
              <a:t> </a:t>
            </a:r>
            <a:r>
              <a:rPr lang="es-MX" sz="4000" b="1" dirty="0" err="1">
                <a:solidFill>
                  <a:schemeClr val="tx2">
                    <a:lumMod val="60000"/>
                    <a:lumOff val="40000"/>
                  </a:schemeClr>
                </a:solidFill>
                <a:latin typeface="Arial" panose="020B0604020202020204" pitchFamily="34" charset="0"/>
                <a:cs typeface="Arial" panose="020B0604020202020204" pitchFamily="34" charset="0"/>
              </a:rPr>
              <a:t>degree</a:t>
            </a:r>
            <a:r>
              <a:rPr lang="es-MX" sz="4000" b="1" dirty="0">
                <a:solidFill>
                  <a:schemeClr val="tx2">
                    <a:lumMod val="60000"/>
                    <a:lumOff val="40000"/>
                  </a:schemeClr>
                </a:solidFill>
                <a:latin typeface="Arial" panose="020B0604020202020204" pitchFamily="34" charset="0"/>
                <a:cs typeface="Arial" panose="020B0604020202020204" pitchFamily="34" charset="0"/>
              </a:rPr>
              <a:t> </a:t>
            </a:r>
            <a:r>
              <a:rPr lang="es-MX" sz="4000" b="1" dirty="0" err="1">
                <a:solidFill>
                  <a:schemeClr val="tx2">
                    <a:lumMod val="60000"/>
                    <a:lumOff val="40000"/>
                  </a:schemeClr>
                </a:solidFill>
                <a:latin typeface="Arial" panose="020B0604020202020204" pitchFamily="34" charset="0"/>
                <a:cs typeface="Arial" panose="020B0604020202020204" pitchFamily="34" charset="0"/>
              </a:rPr>
              <a:t>profile</a:t>
            </a:r>
            <a:r>
              <a:rPr lang="es-MX" sz="4000" b="1" dirty="0">
                <a:solidFill>
                  <a:schemeClr val="tx2">
                    <a:lumMod val="60000"/>
                    <a:lumOff val="40000"/>
                  </a:schemeClr>
                </a:solidFill>
                <a:latin typeface="Arial" panose="020B0604020202020204" pitchFamily="34" charset="0"/>
                <a:cs typeface="Arial" panose="020B0604020202020204" pitchFamily="34" charset="0"/>
              </a:rPr>
              <a:t> </a:t>
            </a:r>
            <a:r>
              <a:rPr lang="es-MX" sz="4000" b="1" dirty="0" err="1">
                <a:solidFill>
                  <a:schemeClr val="tx2">
                    <a:lumMod val="60000"/>
                    <a:lumOff val="40000"/>
                  </a:schemeClr>
                </a:solidFill>
                <a:latin typeface="Arial" panose="020B0604020202020204" pitchFamily="34" charset="0"/>
                <a:cs typeface="Arial" panose="020B0604020202020204" pitchFamily="34" charset="0"/>
              </a:rPr>
              <a:t>developed</a:t>
            </a:r>
            <a:r>
              <a:rPr lang="es-MX" sz="4000" b="1" dirty="0">
                <a:solidFill>
                  <a:schemeClr val="tx2">
                    <a:lumMod val="60000"/>
                    <a:lumOff val="40000"/>
                  </a:schemeClr>
                </a:solidFill>
                <a:latin typeface="Arial" panose="020B0604020202020204" pitchFamily="34" charset="0"/>
                <a:cs typeface="Arial" panose="020B0604020202020204" pitchFamily="34" charset="0"/>
              </a:rPr>
              <a:t> </a:t>
            </a:r>
            <a:r>
              <a:rPr lang="es-MX" sz="4000" b="1" dirty="0" err="1">
                <a:solidFill>
                  <a:schemeClr val="tx2">
                    <a:lumMod val="60000"/>
                    <a:lumOff val="40000"/>
                  </a:schemeClr>
                </a:solidFill>
                <a:latin typeface="Arial" panose="020B0604020202020204" pitchFamily="34" charset="0"/>
                <a:cs typeface="Arial" panose="020B0604020202020204" pitchFamily="34" charset="0"/>
              </a:rPr>
              <a:t>by</a:t>
            </a:r>
            <a:r>
              <a:rPr lang="es-MX" sz="4000" b="1" dirty="0">
                <a:solidFill>
                  <a:schemeClr val="tx2">
                    <a:lumMod val="60000"/>
                    <a:lumOff val="40000"/>
                  </a:schemeClr>
                </a:solidFill>
                <a:latin typeface="Arial" panose="020B0604020202020204" pitchFamily="34" charset="0"/>
                <a:cs typeface="Arial" panose="020B0604020202020204" pitchFamily="34" charset="0"/>
              </a:rPr>
              <a:t> </a:t>
            </a:r>
            <a:r>
              <a:rPr lang="es-MX" sz="4000" b="1" dirty="0" err="1">
                <a:solidFill>
                  <a:schemeClr val="tx2">
                    <a:lumMod val="60000"/>
                    <a:lumOff val="40000"/>
                  </a:schemeClr>
                </a:solidFill>
                <a:latin typeface="Arial" panose="020B0604020202020204" pitchFamily="34" charset="0"/>
                <a:cs typeface="Arial" panose="020B0604020202020204" pitchFamily="34" charset="0"/>
              </a:rPr>
              <a:t>the</a:t>
            </a:r>
            <a:r>
              <a:rPr lang="es-MX" sz="4000" b="1" dirty="0">
                <a:solidFill>
                  <a:schemeClr val="tx2">
                    <a:lumMod val="60000"/>
                    <a:lumOff val="40000"/>
                  </a:schemeClr>
                </a:solidFill>
                <a:latin typeface="Arial" panose="020B0604020202020204" pitchFamily="34" charset="0"/>
                <a:cs typeface="Arial" panose="020B0604020202020204" pitchFamily="34" charset="0"/>
              </a:rPr>
              <a:t> </a:t>
            </a:r>
            <a:r>
              <a:rPr lang="es-MX" sz="4000" b="1" dirty="0" err="1">
                <a:solidFill>
                  <a:schemeClr val="tx2">
                    <a:lumMod val="60000"/>
                    <a:lumOff val="40000"/>
                  </a:schemeClr>
                </a:solidFill>
                <a:latin typeface="Arial" panose="020B0604020202020204" pitchFamily="34" charset="0"/>
                <a:cs typeface="Arial" panose="020B0604020202020204" pitchFamily="34" charset="0"/>
              </a:rPr>
              <a:t>course</a:t>
            </a:r>
            <a:endParaRPr lang="es-MX" sz="4000" b="1" dirty="0">
              <a:solidFill>
                <a:schemeClr val="tx2">
                  <a:lumMod val="60000"/>
                  <a:lumOff val="40000"/>
                </a:schemeClr>
              </a:solidFill>
              <a:latin typeface="Arial" panose="020B0604020202020204" pitchFamily="34" charset="0"/>
              <a:cs typeface="Arial" panose="020B0604020202020204" pitchFamily="34" charset="0"/>
            </a:endParaRPr>
          </a:p>
        </p:txBody>
      </p:sp>
      <p:sp>
        <p:nvSpPr>
          <p:cNvPr id="3" name="Rectángulo 2"/>
          <p:cNvSpPr/>
          <p:nvPr/>
        </p:nvSpPr>
        <p:spPr>
          <a:xfrm>
            <a:off x="655092" y="2140134"/>
            <a:ext cx="10809027" cy="4297395"/>
          </a:xfrm>
          <a:prstGeom prst="rect">
            <a:avLst/>
          </a:prstGeom>
        </p:spPr>
        <p:txBody>
          <a:bodyPr wrap="square">
            <a:spAutoFit/>
          </a:bodyPr>
          <a:lstStyle/>
          <a:p>
            <a:pPr marL="342900" marR="0" lvl="0" indent="-342900">
              <a:lnSpc>
                <a:spcPct val="150000"/>
              </a:lnSpc>
              <a:spcBef>
                <a:spcPts val="240"/>
              </a:spcBef>
              <a:spcAft>
                <a:spcPts val="240"/>
              </a:spcAft>
              <a:buFont typeface="+mj-lt"/>
              <a:buAutoNum type="arabicPeriod"/>
            </a:pPr>
            <a:r>
              <a:rPr lang="en-US" sz="2200" dirty="0">
                <a:latin typeface="Arial" panose="020B0604020202020204" pitchFamily="34" charset="0"/>
                <a:ea typeface="Calibri" panose="020F0502020204030204" pitchFamily="34" charset="0"/>
                <a:cs typeface="Arial" panose="020B0604020202020204" pitchFamily="34" charset="0"/>
              </a:rPr>
              <a:t>Use critical and creative thought for solving problems and taking decisions.</a:t>
            </a:r>
            <a:endParaRPr lang="es-ES" sz="2200" dirty="0">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50000"/>
              </a:lnSpc>
              <a:spcBef>
                <a:spcPts val="240"/>
              </a:spcBef>
              <a:spcAft>
                <a:spcPts val="240"/>
              </a:spcAft>
              <a:buFont typeface="+mj-lt"/>
              <a:buAutoNum type="arabicPeriod"/>
            </a:pPr>
            <a:r>
              <a:rPr lang="en-US" sz="2200" dirty="0">
                <a:latin typeface="Arial" panose="020B0604020202020204" pitchFamily="34" charset="0"/>
                <a:ea typeface="Calibri" panose="020F0502020204030204" pitchFamily="34" charset="0"/>
                <a:cs typeface="Arial" panose="020B0604020202020204" pitchFamily="34" charset="0"/>
              </a:rPr>
              <a:t>Learn in an autonomous way and demonstrate initiative for self-regulation and strengthen her /his personal development.</a:t>
            </a:r>
            <a:endParaRPr lang="es-ES" sz="2200" dirty="0">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50000"/>
              </a:lnSpc>
              <a:spcBef>
                <a:spcPts val="240"/>
              </a:spcBef>
              <a:spcAft>
                <a:spcPts val="240"/>
              </a:spcAft>
              <a:buFont typeface="+mj-lt"/>
              <a:buAutoNum type="arabicPeriod"/>
            </a:pPr>
            <a:r>
              <a:rPr lang="en-US" sz="2200" dirty="0">
                <a:latin typeface="Arial" panose="020B0604020202020204" pitchFamily="34" charset="0"/>
                <a:ea typeface="Calibri" panose="020F0502020204030204" pitchFamily="34" charset="0"/>
                <a:cs typeface="Arial" panose="020B0604020202020204" pitchFamily="34" charset="0"/>
              </a:rPr>
              <a:t>Cooperate to bring about innovative projects having a social impact.</a:t>
            </a:r>
            <a:endParaRPr lang="es-ES" sz="2200" dirty="0">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50000"/>
              </a:lnSpc>
              <a:spcBef>
                <a:spcPts val="240"/>
              </a:spcBef>
              <a:spcAft>
                <a:spcPts val="240"/>
              </a:spcAft>
              <a:buFont typeface="+mj-lt"/>
              <a:buAutoNum type="arabicPeriod"/>
            </a:pPr>
            <a:r>
              <a:rPr lang="en-US" sz="2200" dirty="0">
                <a:latin typeface="Arial" panose="020B0604020202020204" pitchFamily="34" charset="0"/>
                <a:ea typeface="Calibri" panose="020F0502020204030204" pitchFamily="34" charset="0"/>
                <a:cs typeface="Arial" panose="020B0604020202020204" pitchFamily="34" charset="0"/>
              </a:rPr>
              <a:t>Act within an ethical way by interiorizing social rules and principles needed for a better coexistence. </a:t>
            </a:r>
          </a:p>
          <a:p>
            <a:pPr marL="342900" marR="0" lvl="0" indent="-342900">
              <a:lnSpc>
                <a:spcPct val="150000"/>
              </a:lnSpc>
              <a:spcBef>
                <a:spcPts val="240"/>
              </a:spcBef>
              <a:spcAft>
                <a:spcPts val="240"/>
              </a:spcAft>
              <a:buFont typeface="+mj-lt"/>
              <a:buAutoNum type="arabicPeriod"/>
            </a:pPr>
            <a:r>
              <a:rPr lang="en-US" sz="2200" dirty="0">
                <a:latin typeface="Arial" panose="020B0604020202020204" pitchFamily="34" charset="0"/>
                <a:ea typeface="Calibri" panose="020F0502020204030204" pitchFamily="34" charset="0"/>
                <a:cs typeface="Arial" panose="020B0604020202020204" pitchFamily="34" charset="0"/>
              </a:rPr>
              <a:t>Use ICT as well as other languages for understanding, explaining and offering alternative solutions to the problems encountered.</a:t>
            </a:r>
            <a:endParaRPr lang="es-ES" sz="2200" dirty="0">
              <a:latin typeface="Arial" panose="020B0604020202020204" pitchFamily="34" charset="0"/>
              <a:cs typeface="Arial" panose="020B0604020202020204" pitchFamily="34" charset="0"/>
            </a:endParaRPr>
          </a:p>
        </p:txBody>
      </p:sp>
      <p:sp>
        <p:nvSpPr>
          <p:cNvPr id="4" name="CuadroTexto 3"/>
          <p:cNvSpPr txBox="1"/>
          <p:nvPr/>
        </p:nvSpPr>
        <p:spPr>
          <a:xfrm>
            <a:off x="4544705" y="1698542"/>
            <a:ext cx="1665026" cy="461665"/>
          </a:xfrm>
          <a:prstGeom prst="rect">
            <a:avLst/>
          </a:prstGeom>
          <a:noFill/>
        </p:spPr>
        <p:txBody>
          <a:bodyPr wrap="square" rtlCol="0">
            <a:spAutoFit/>
          </a:bodyPr>
          <a:lstStyle/>
          <a:p>
            <a:r>
              <a:rPr lang="en-US" sz="2400" b="1" dirty="0">
                <a:latin typeface="Arial" panose="020B0604020202020204" pitchFamily="34" charset="0"/>
                <a:cs typeface="Arial" panose="020B0604020202020204" pitchFamily="34" charset="0"/>
              </a:rPr>
              <a:t>GENERIC</a:t>
            </a:r>
            <a:endParaRPr lang="es-ES" sz="2400" b="1" dirty="0">
              <a:latin typeface="Arial" panose="020B0604020202020204" pitchFamily="34" charset="0"/>
              <a:cs typeface="Arial" panose="020B0604020202020204" pitchFamily="34" charset="0"/>
            </a:endParaRPr>
          </a:p>
        </p:txBody>
      </p:sp>
      <p:pic>
        <p:nvPicPr>
          <p:cNvPr id="6" name="Imagen 5">
            <a:extLst>
              <a:ext uri="{FF2B5EF4-FFF2-40B4-BE49-F238E27FC236}">
                <a16:creationId xmlns:a16="http://schemas.microsoft.com/office/drawing/2014/main" id="{E630C996-4C2E-461C-85A1-03843D3C2694}"/>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310515" y="657651"/>
            <a:ext cx="1417320" cy="1226820"/>
          </a:xfrm>
          <a:prstGeom prst="rect">
            <a:avLst/>
          </a:prstGeom>
          <a:noFill/>
        </p:spPr>
      </p:pic>
    </p:spTree>
    <p:extLst>
      <p:ext uri="{BB962C8B-B14F-4D97-AF65-F5344CB8AC3E}">
        <p14:creationId xmlns:p14="http://schemas.microsoft.com/office/powerpoint/2010/main" val="11032017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5327" t="19575" r="24331" b="35849"/>
          <a:stretch/>
        </p:blipFill>
        <p:spPr bwMode="auto">
          <a:xfrm>
            <a:off x="2156611" y="41962"/>
            <a:ext cx="9688934" cy="48233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7581" t="26600" r="24815" b="55424"/>
          <a:stretch/>
        </p:blipFill>
        <p:spPr bwMode="auto">
          <a:xfrm>
            <a:off x="2536169" y="4865298"/>
            <a:ext cx="9245036" cy="19627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Imagen 4">
            <a:extLst>
              <a:ext uri="{FF2B5EF4-FFF2-40B4-BE49-F238E27FC236}">
                <a16:creationId xmlns:a16="http://schemas.microsoft.com/office/drawing/2014/main" id="{B7EC394C-8F5B-4A6F-B850-1F4226E60241}"/>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643890" y="805815"/>
            <a:ext cx="1417320" cy="1226820"/>
          </a:xfrm>
          <a:prstGeom prst="rect">
            <a:avLst/>
          </a:prstGeom>
          <a:noFill/>
        </p:spPr>
      </p:pic>
    </p:spTree>
    <p:extLst>
      <p:ext uri="{BB962C8B-B14F-4D97-AF65-F5344CB8AC3E}">
        <p14:creationId xmlns:p14="http://schemas.microsoft.com/office/powerpoint/2010/main" val="42848658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659641" y="1929374"/>
            <a:ext cx="10790829" cy="4600042"/>
          </a:xfrm>
          <a:prstGeom prst="rect">
            <a:avLst/>
          </a:prstGeom>
        </p:spPr>
        <p:txBody>
          <a:bodyPr wrap="square">
            <a:spAutoFit/>
          </a:bodyPr>
          <a:lstStyle/>
          <a:p>
            <a:pPr marL="342900" marR="0" lvl="0" indent="-342900" algn="just">
              <a:lnSpc>
                <a:spcPct val="150000"/>
              </a:lnSpc>
              <a:spcBef>
                <a:spcPts val="0"/>
              </a:spcBef>
              <a:spcAft>
                <a:spcPts val="0"/>
              </a:spcAft>
              <a:buFont typeface="+mj-lt"/>
              <a:buAutoNum type="arabicPeriod"/>
            </a:pPr>
            <a:r>
              <a:rPr lang="en-US" sz="2200" dirty="0">
                <a:latin typeface="Arial" panose="020B0604020202020204" pitchFamily="34" charset="0"/>
                <a:ea typeface="Calibri" panose="020F0502020204030204" pitchFamily="34" charset="0"/>
                <a:cs typeface="Arial" panose="020B0604020202020204" pitchFamily="34" charset="0"/>
              </a:rPr>
              <a:t>Describe ways of living from different cultures to appreciate their diversity.</a:t>
            </a:r>
            <a:endParaRPr lang="es-ES" sz="2200" dirty="0">
              <a:latin typeface="Arial" panose="020B0604020202020204" pitchFamily="34" charset="0"/>
              <a:ea typeface="Calibri" panose="020F0502020204030204" pitchFamily="34" charset="0"/>
              <a:cs typeface="Arial" panose="020B0604020202020204" pitchFamily="34" charset="0"/>
            </a:endParaRPr>
          </a:p>
          <a:p>
            <a:pPr marL="342900" marR="0" lvl="0" indent="-342900" algn="just">
              <a:lnSpc>
                <a:spcPct val="150000"/>
              </a:lnSpc>
              <a:spcBef>
                <a:spcPts val="0"/>
              </a:spcBef>
              <a:spcAft>
                <a:spcPts val="0"/>
              </a:spcAft>
              <a:buFont typeface="+mj-lt"/>
              <a:buAutoNum type="arabicPeriod"/>
            </a:pPr>
            <a:r>
              <a:rPr lang="en-US" sz="2200" dirty="0">
                <a:latin typeface="Arial" panose="020B0604020202020204" pitchFamily="34" charset="0"/>
                <a:ea typeface="Calibri" panose="020F0502020204030204" pitchFamily="34" charset="0"/>
                <a:cs typeface="Arial" panose="020B0604020202020204" pitchFamily="34" charset="0"/>
              </a:rPr>
              <a:t>Use language to establish harmonious and responsible relationships when exercising citizenship.</a:t>
            </a:r>
            <a:endParaRPr lang="es-ES" sz="2200" dirty="0">
              <a:latin typeface="Arial" panose="020B0604020202020204" pitchFamily="34" charset="0"/>
              <a:ea typeface="Calibri" panose="020F0502020204030204" pitchFamily="34" charset="0"/>
              <a:cs typeface="Arial" panose="020B0604020202020204" pitchFamily="34" charset="0"/>
            </a:endParaRPr>
          </a:p>
          <a:p>
            <a:pPr marL="342900" marR="0" lvl="0" indent="-342900" algn="just">
              <a:lnSpc>
                <a:spcPct val="150000"/>
              </a:lnSpc>
              <a:spcBef>
                <a:spcPts val="0"/>
              </a:spcBef>
              <a:spcAft>
                <a:spcPts val="0"/>
              </a:spcAft>
              <a:buFont typeface="+mj-lt"/>
              <a:buAutoNum type="arabicPeriod"/>
            </a:pPr>
            <a:r>
              <a:rPr lang="en-US" sz="2200" dirty="0">
                <a:latin typeface="Arial" panose="020B0604020202020204" pitchFamily="34" charset="0"/>
                <a:ea typeface="Calibri" panose="020F0502020204030204" pitchFamily="34" charset="0"/>
                <a:cs typeface="Arial" panose="020B0604020202020204" pitchFamily="34" charset="0"/>
              </a:rPr>
              <a:t>Reflect on one´s own learning process to act consciously in communicative exchanges.</a:t>
            </a:r>
            <a:endParaRPr lang="es-ES" sz="2200" dirty="0">
              <a:latin typeface="Arial" panose="020B0604020202020204" pitchFamily="34" charset="0"/>
              <a:ea typeface="Calibri" panose="020F0502020204030204" pitchFamily="34" charset="0"/>
              <a:cs typeface="Arial" panose="020B0604020202020204" pitchFamily="34" charset="0"/>
            </a:endParaRPr>
          </a:p>
          <a:p>
            <a:pPr marL="342900" marR="0" lvl="0" indent="-342900" algn="just">
              <a:lnSpc>
                <a:spcPct val="150000"/>
              </a:lnSpc>
              <a:spcBef>
                <a:spcPts val="0"/>
              </a:spcBef>
              <a:spcAft>
                <a:spcPts val="0"/>
              </a:spcAft>
              <a:buFont typeface="+mj-lt"/>
              <a:buAutoNum type="arabicPeriod"/>
            </a:pPr>
            <a:r>
              <a:rPr lang="en-US" sz="2200" dirty="0">
                <a:latin typeface="Arial" panose="020B0604020202020204" pitchFamily="34" charset="0"/>
                <a:ea typeface="Calibri" panose="020F0502020204030204" pitchFamily="34" charset="0"/>
                <a:cs typeface="Arial" panose="020B0604020202020204" pitchFamily="34" charset="0"/>
              </a:rPr>
              <a:t>Understand and produce texts to participate in a variety of everyday and concrete situations.</a:t>
            </a:r>
            <a:endParaRPr lang="es-ES" sz="2200" dirty="0">
              <a:latin typeface="Arial" panose="020B0604020202020204" pitchFamily="34" charset="0"/>
              <a:ea typeface="Calibri" panose="020F0502020204030204" pitchFamily="34" charset="0"/>
              <a:cs typeface="Arial" panose="020B0604020202020204" pitchFamily="34" charset="0"/>
            </a:endParaRPr>
          </a:p>
          <a:p>
            <a:pPr marL="342900" marR="0" lvl="0" indent="-342900" algn="just">
              <a:lnSpc>
                <a:spcPct val="150000"/>
              </a:lnSpc>
              <a:spcBef>
                <a:spcPts val="0"/>
              </a:spcBef>
              <a:spcAft>
                <a:spcPts val="0"/>
              </a:spcAft>
              <a:buFont typeface="+mj-lt"/>
              <a:buAutoNum type="arabicPeriod"/>
            </a:pPr>
            <a:r>
              <a:rPr lang="en-US" sz="2200" dirty="0">
                <a:latin typeface="Arial" panose="020B0604020202020204" pitchFamily="34" charset="0"/>
                <a:ea typeface="Calibri" panose="020F0502020204030204" pitchFamily="34" charset="0"/>
                <a:cs typeface="Arial" panose="020B0604020202020204" pitchFamily="34" charset="0"/>
              </a:rPr>
              <a:t>Exchange basic information about personal and professional experiences.</a:t>
            </a:r>
          </a:p>
          <a:p>
            <a:pPr marL="342900" marR="0" lvl="0" indent="-342900" algn="just">
              <a:lnSpc>
                <a:spcPct val="150000"/>
              </a:lnSpc>
              <a:spcBef>
                <a:spcPts val="0"/>
              </a:spcBef>
              <a:spcAft>
                <a:spcPts val="0"/>
              </a:spcAft>
              <a:buFont typeface="+mj-lt"/>
              <a:buAutoNum type="arabicPeriod"/>
            </a:pPr>
            <a:r>
              <a:rPr lang="en-US" sz="2200" dirty="0">
                <a:latin typeface="Arial" panose="020B0604020202020204" pitchFamily="34" charset="0"/>
                <a:ea typeface="Calibri" panose="020F0502020204030204" pitchFamily="34" charset="0"/>
                <a:cs typeface="Arial" panose="020B0604020202020204" pitchFamily="34" charset="0"/>
              </a:rPr>
              <a:t>Recognize cultural differences when participating in brief and common exchanges.</a:t>
            </a:r>
            <a:endParaRPr lang="es-ES" sz="2200" dirty="0">
              <a:latin typeface="Arial" panose="020B0604020202020204" pitchFamily="34" charset="0"/>
              <a:cs typeface="Arial" panose="020B0604020202020204" pitchFamily="34" charset="0"/>
            </a:endParaRPr>
          </a:p>
        </p:txBody>
      </p:sp>
      <p:sp>
        <p:nvSpPr>
          <p:cNvPr id="5" name="CuadroTexto 4"/>
          <p:cNvSpPr txBox="1"/>
          <p:nvPr/>
        </p:nvSpPr>
        <p:spPr>
          <a:xfrm>
            <a:off x="4189921" y="1467709"/>
            <a:ext cx="3111631" cy="461665"/>
          </a:xfrm>
          <a:prstGeom prst="rect">
            <a:avLst/>
          </a:prstGeom>
          <a:noFill/>
        </p:spPr>
        <p:txBody>
          <a:bodyPr wrap="square" rtlCol="0">
            <a:spAutoFit/>
          </a:bodyPr>
          <a:lstStyle/>
          <a:p>
            <a:r>
              <a:rPr lang="en-US" sz="2400" b="1" dirty="0">
                <a:latin typeface="Arial" panose="020B0604020202020204" pitchFamily="34" charset="0"/>
                <a:cs typeface="Arial" panose="020B0604020202020204" pitchFamily="34" charset="0"/>
              </a:rPr>
              <a:t>SUBJECT-SPECIFIC</a:t>
            </a:r>
            <a:endParaRPr lang="es-ES" sz="2400" b="1" dirty="0">
              <a:latin typeface="Arial" panose="020B0604020202020204" pitchFamily="34" charset="0"/>
              <a:cs typeface="Arial" panose="020B0604020202020204" pitchFamily="34" charset="0"/>
            </a:endParaRPr>
          </a:p>
        </p:txBody>
      </p:sp>
      <p:sp>
        <p:nvSpPr>
          <p:cNvPr id="7" name="1 Título"/>
          <p:cNvSpPr txBox="1">
            <a:spLocks/>
          </p:cNvSpPr>
          <p:nvPr/>
        </p:nvSpPr>
        <p:spPr>
          <a:xfrm>
            <a:off x="1198729" y="330540"/>
            <a:ext cx="9937844"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MX" sz="4000" b="1" dirty="0" err="1">
                <a:solidFill>
                  <a:schemeClr val="tx2">
                    <a:lumMod val="60000"/>
                    <a:lumOff val="40000"/>
                  </a:schemeClr>
                </a:solidFill>
                <a:latin typeface="Arial" panose="020B0604020202020204" pitchFamily="34" charset="0"/>
                <a:cs typeface="Arial" panose="020B0604020202020204" pitchFamily="34" charset="0"/>
              </a:rPr>
              <a:t>Competences</a:t>
            </a:r>
            <a:r>
              <a:rPr lang="es-MX" sz="4000" b="1" dirty="0">
                <a:solidFill>
                  <a:schemeClr val="tx2">
                    <a:lumMod val="60000"/>
                    <a:lumOff val="40000"/>
                  </a:schemeClr>
                </a:solidFill>
                <a:latin typeface="Arial" panose="020B0604020202020204" pitchFamily="34" charset="0"/>
                <a:cs typeface="Arial" panose="020B0604020202020204" pitchFamily="34" charset="0"/>
              </a:rPr>
              <a:t> of </a:t>
            </a:r>
            <a:r>
              <a:rPr lang="es-MX" sz="4000" b="1" dirty="0" err="1">
                <a:solidFill>
                  <a:schemeClr val="tx2">
                    <a:lumMod val="60000"/>
                    <a:lumOff val="40000"/>
                  </a:schemeClr>
                </a:solidFill>
                <a:latin typeface="Arial" panose="020B0604020202020204" pitchFamily="34" charset="0"/>
                <a:cs typeface="Arial" panose="020B0604020202020204" pitchFamily="34" charset="0"/>
              </a:rPr>
              <a:t>the</a:t>
            </a:r>
            <a:r>
              <a:rPr lang="es-MX" sz="4000" b="1" dirty="0">
                <a:solidFill>
                  <a:schemeClr val="tx2">
                    <a:lumMod val="60000"/>
                    <a:lumOff val="40000"/>
                  </a:schemeClr>
                </a:solidFill>
                <a:latin typeface="Arial" panose="020B0604020202020204" pitchFamily="34" charset="0"/>
                <a:cs typeface="Arial" panose="020B0604020202020204" pitchFamily="34" charset="0"/>
              </a:rPr>
              <a:t> </a:t>
            </a:r>
            <a:r>
              <a:rPr lang="es-MX" sz="4000" b="1" dirty="0" err="1">
                <a:solidFill>
                  <a:schemeClr val="tx2">
                    <a:lumMod val="60000"/>
                    <a:lumOff val="40000"/>
                  </a:schemeClr>
                </a:solidFill>
                <a:latin typeface="Arial" panose="020B0604020202020204" pitchFamily="34" charset="0"/>
                <a:cs typeface="Arial" panose="020B0604020202020204" pitchFamily="34" charset="0"/>
              </a:rPr>
              <a:t>degree</a:t>
            </a:r>
            <a:r>
              <a:rPr lang="es-MX" sz="4000" b="1" dirty="0">
                <a:solidFill>
                  <a:schemeClr val="tx2">
                    <a:lumMod val="60000"/>
                    <a:lumOff val="40000"/>
                  </a:schemeClr>
                </a:solidFill>
                <a:latin typeface="Arial" panose="020B0604020202020204" pitchFamily="34" charset="0"/>
                <a:cs typeface="Arial" panose="020B0604020202020204" pitchFamily="34" charset="0"/>
              </a:rPr>
              <a:t> </a:t>
            </a:r>
            <a:r>
              <a:rPr lang="es-MX" sz="4000" b="1" dirty="0" err="1">
                <a:solidFill>
                  <a:schemeClr val="tx2">
                    <a:lumMod val="60000"/>
                    <a:lumOff val="40000"/>
                  </a:schemeClr>
                </a:solidFill>
                <a:latin typeface="Arial" panose="020B0604020202020204" pitchFamily="34" charset="0"/>
                <a:cs typeface="Arial" panose="020B0604020202020204" pitchFamily="34" charset="0"/>
              </a:rPr>
              <a:t>profile</a:t>
            </a:r>
            <a:r>
              <a:rPr lang="es-MX" sz="4000" b="1" dirty="0">
                <a:solidFill>
                  <a:schemeClr val="tx2">
                    <a:lumMod val="60000"/>
                    <a:lumOff val="40000"/>
                  </a:schemeClr>
                </a:solidFill>
                <a:latin typeface="Arial" panose="020B0604020202020204" pitchFamily="34" charset="0"/>
                <a:cs typeface="Arial" panose="020B0604020202020204" pitchFamily="34" charset="0"/>
              </a:rPr>
              <a:t> </a:t>
            </a:r>
            <a:r>
              <a:rPr lang="es-MX" sz="4000" b="1" dirty="0" err="1">
                <a:solidFill>
                  <a:schemeClr val="tx2">
                    <a:lumMod val="60000"/>
                    <a:lumOff val="40000"/>
                  </a:schemeClr>
                </a:solidFill>
                <a:latin typeface="Arial" panose="020B0604020202020204" pitchFamily="34" charset="0"/>
                <a:cs typeface="Arial" panose="020B0604020202020204" pitchFamily="34" charset="0"/>
              </a:rPr>
              <a:t>developed</a:t>
            </a:r>
            <a:r>
              <a:rPr lang="es-MX" sz="4000" b="1" dirty="0">
                <a:solidFill>
                  <a:schemeClr val="tx2">
                    <a:lumMod val="60000"/>
                    <a:lumOff val="40000"/>
                  </a:schemeClr>
                </a:solidFill>
                <a:latin typeface="Arial" panose="020B0604020202020204" pitchFamily="34" charset="0"/>
                <a:cs typeface="Arial" panose="020B0604020202020204" pitchFamily="34" charset="0"/>
              </a:rPr>
              <a:t> </a:t>
            </a:r>
            <a:r>
              <a:rPr lang="es-MX" sz="4000" b="1" dirty="0" err="1">
                <a:solidFill>
                  <a:schemeClr val="tx2">
                    <a:lumMod val="60000"/>
                    <a:lumOff val="40000"/>
                  </a:schemeClr>
                </a:solidFill>
                <a:latin typeface="Arial" panose="020B0604020202020204" pitchFamily="34" charset="0"/>
                <a:cs typeface="Arial" panose="020B0604020202020204" pitchFamily="34" charset="0"/>
              </a:rPr>
              <a:t>by</a:t>
            </a:r>
            <a:r>
              <a:rPr lang="es-MX" sz="4000" b="1" dirty="0">
                <a:solidFill>
                  <a:schemeClr val="tx2">
                    <a:lumMod val="60000"/>
                    <a:lumOff val="40000"/>
                  </a:schemeClr>
                </a:solidFill>
                <a:latin typeface="Arial" panose="020B0604020202020204" pitchFamily="34" charset="0"/>
                <a:cs typeface="Arial" panose="020B0604020202020204" pitchFamily="34" charset="0"/>
              </a:rPr>
              <a:t> </a:t>
            </a:r>
            <a:r>
              <a:rPr lang="es-MX" sz="4000" b="1" dirty="0" err="1">
                <a:solidFill>
                  <a:schemeClr val="tx2">
                    <a:lumMod val="60000"/>
                    <a:lumOff val="40000"/>
                  </a:schemeClr>
                </a:solidFill>
                <a:latin typeface="Arial" panose="020B0604020202020204" pitchFamily="34" charset="0"/>
                <a:cs typeface="Arial" panose="020B0604020202020204" pitchFamily="34" charset="0"/>
              </a:rPr>
              <a:t>the</a:t>
            </a:r>
            <a:r>
              <a:rPr lang="es-MX" sz="4000" b="1" dirty="0">
                <a:solidFill>
                  <a:schemeClr val="tx2">
                    <a:lumMod val="60000"/>
                    <a:lumOff val="40000"/>
                  </a:schemeClr>
                </a:solidFill>
                <a:latin typeface="Arial" panose="020B0604020202020204" pitchFamily="34" charset="0"/>
                <a:cs typeface="Arial" panose="020B0604020202020204" pitchFamily="34" charset="0"/>
              </a:rPr>
              <a:t> </a:t>
            </a:r>
            <a:r>
              <a:rPr lang="es-MX" sz="4000" b="1" dirty="0" err="1">
                <a:solidFill>
                  <a:schemeClr val="tx2">
                    <a:lumMod val="60000"/>
                    <a:lumOff val="40000"/>
                  </a:schemeClr>
                </a:solidFill>
                <a:latin typeface="Arial" panose="020B0604020202020204" pitchFamily="34" charset="0"/>
                <a:cs typeface="Arial" panose="020B0604020202020204" pitchFamily="34" charset="0"/>
              </a:rPr>
              <a:t>course</a:t>
            </a:r>
            <a:endParaRPr lang="es-MX" sz="4000" b="1" dirty="0">
              <a:solidFill>
                <a:schemeClr val="tx2">
                  <a:lumMod val="60000"/>
                  <a:lumOff val="40000"/>
                </a:schemeClr>
              </a:solidFill>
              <a:latin typeface="Arial" panose="020B0604020202020204" pitchFamily="34" charset="0"/>
              <a:cs typeface="Arial" panose="020B0604020202020204" pitchFamily="34" charset="0"/>
            </a:endParaRPr>
          </a:p>
        </p:txBody>
      </p:sp>
      <p:pic>
        <p:nvPicPr>
          <p:cNvPr id="8" name="Imagen 7">
            <a:extLst>
              <a:ext uri="{FF2B5EF4-FFF2-40B4-BE49-F238E27FC236}">
                <a16:creationId xmlns:a16="http://schemas.microsoft.com/office/drawing/2014/main" id="{BF063828-9514-42C8-B1B1-74586DA557C9}"/>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490069" y="379911"/>
            <a:ext cx="1417320" cy="1226820"/>
          </a:xfrm>
          <a:prstGeom prst="rect">
            <a:avLst/>
          </a:prstGeom>
          <a:noFill/>
        </p:spPr>
      </p:pic>
    </p:spTree>
    <p:extLst>
      <p:ext uri="{BB962C8B-B14F-4D97-AF65-F5344CB8AC3E}">
        <p14:creationId xmlns:p14="http://schemas.microsoft.com/office/powerpoint/2010/main" val="8469508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38200" y="365126"/>
            <a:ext cx="10515600" cy="808582"/>
          </a:xfrm>
        </p:spPr>
        <p:txBody>
          <a:bodyPr/>
          <a:lstStyle/>
          <a:p>
            <a:pPr algn="ctr"/>
            <a:r>
              <a:rPr lang="en-US" b="1" dirty="0">
                <a:solidFill>
                  <a:schemeClr val="tx2">
                    <a:lumMod val="60000"/>
                    <a:lumOff val="40000"/>
                  </a:schemeClr>
                </a:solidFill>
                <a:latin typeface="Arial" panose="020B0604020202020204" pitchFamily="34" charset="0"/>
                <a:cs typeface="Arial" panose="020B0604020202020204" pitchFamily="34" charset="0"/>
              </a:rPr>
              <a:t>Course</a:t>
            </a:r>
            <a:r>
              <a:rPr lang="es-MX" b="1" dirty="0">
                <a:solidFill>
                  <a:schemeClr val="tx2">
                    <a:lumMod val="60000"/>
                    <a:lumOff val="40000"/>
                  </a:schemeClr>
                </a:solidFill>
                <a:latin typeface="Arial" panose="020B0604020202020204" pitchFamily="34" charset="0"/>
                <a:cs typeface="Arial" panose="020B0604020202020204" pitchFamily="34" charset="0"/>
              </a:rPr>
              <a:t> </a:t>
            </a:r>
            <a:r>
              <a:rPr lang="en-US" b="1" dirty="0">
                <a:solidFill>
                  <a:schemeClr val="tx2">
                    <a:lumMod val="60000"/>
                    <a:lumOff val="40000"/>
                  </a:schemeClr>
                </a:solidFill>
                <a:latin typeface="Arial" panose="020B0604020202020204" pitchFamily="34" charset="0"/>
                <a:cs typeface="Arial" panose="020B0604020202020204" pitchFamily="34" charset="0"/>
              </a:rPr>
              <a:t>structure</a:t>
            </a: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2739171240"/>
              </p:ext>
            </p:extLst>
          </p:nvPr>
        </p:nvGraphicFramePr>
        <p:xfrm>
          <a:off x="179755" y="993960"/>
          <a:ext cx="11661271" cy="5716118"/>
        </p:xfrm>
        <a:graphic>
          <a:graphicData uri="http://schemas.openxmlformats.org/drawingml/2006/table">
            <a:tbl>
              <a:tblPr firstRow="1" bandRow="1">
                <a:tableStyleId>{5C22544A-7EE6-4342-B048-85BDC9FD1C3A}</a:tableStyleId>
              </a:tblPr>
              <a:tblGrid>
                <a:gridCol w="941849">
                  <a:extLst>
                    <a:ext uri="{9D8B030D-6E8A-4147-A177-3AD203B41FA5}">
                      <a16:colId xmlns:a16="http://schemas.microsoft.com/office/drawing/2014/main" val="20000"/>
                    </a:ext>
                  </a:extLst>
                </a:gridCol>
                <a:gridCol w="2365606">
                  <a:extLst>
                    <a:ext uri="{9D8B030D-6E8A-4147-A177-3AD203B41FA5}">
                      <a16:colId xmlns:a16="http://schemas.microsoft.com/office/drawing/2014/main" val="20001"/>
                    </a:ext>
                  </a:extLst>
                </a:gridCol>
                <a:gridCol w="4525412">
                  <a:extLst>
                    <a:ext uri="{9D8B030D-6E8A-4147-A177-3AD203B41FA5}">
                      <a16:colId xmlns:a16="http://schemas.microsoft.com/office/drawing/2014/main" val="20002"/>
                    </a:ext>
                  </a:extLst>
                </a:gridCol>
                <a:gridCol w="3828404">
                  <a:extLst>
                    <a:ext uri="{9D8B030D-6E8A-4147-A177-3AD203B41FA5}">
                      <a16:colId xmlns:a16="http://schemas.microsoft.com/office/drawing/2014/main" val="20003"/>
                    </a:ext>
                  </a:extLst>
                </a:gridCol>
              </a:tblGrid>
              <a:tr h="690764">
                <a:tc>
                  <a:txBody>
                    <a:bodyPr/>
                    <a:lstStyle/>
                    <a:p>
                      <a:pPr algn="ctr"/>
                      <a:r>
                        <a:rPr lang="es-MX" sz="1800" b="1" dirty="0">
                          <a:latin typeface="Arial" panose="020B0604020202020204" pitchFamily="34" charset="0"/>
                          <a:cs typeface="Arial" panose="020B0604020202020204" pitchFamily="34" charset="0"/>
                        </a:rPr>
                        <a:t>PERIOD</a:t>
                      </a:r>
                    </a:p>
                  </a:txBody>
                  <a:tcPr anchor="ctr"/>
                </a:tc>
                <a:tc>
                  <a:txBody>
                    <a:bodyPr/>
                    <a:lstStyle/>
                    <a:p>
                      <a:pPr algn="ctr"/>
                      <a:r>
                        <a:rPr lang="es-MX" sz="2000" dirty="0">
                          <a:latin typeface="Arial" panose="020B0604020202020204" pitchFamily="34" charset="0"/>
                          <a:cs typeface="Arial" panose="020B0604020202020204" pitchFamily="34" charset="0"/>
                        </a:rPr>
                        <a:t>BOOK UNITS</a:t>
                      </a:r>
                    </a:p>
                  </a:txBody>
                  <a:tcPr anchor="ctr"/>
                </a:tc>
                <a:tc>
                  <a:txBody>
                    <a:bodyPr/>
                    <a:lstStyle/>
                    <a:p>
                      <a:pPr algn="ctr"/>
                      <a:r>
                        <a:rPr lang="es-MX" sz="2000" dirty="0">
                          <a:latin typeface="Arial" panose="020B0604020202020204" pitchFamily="34" charset="0"/>
                          <a:cs typeface="Arial" panose="020B0604020202020204" pitchFamily="34" charset="0"/>
                        </a:rPr>
                        <a:t>CONTENTS</a:t>
                      </a:r>
                    </a:p>
                  </a:txBody>
                  <a:tcPr anchor="ctr"/>
                </a:tc>
                <a:tc>
                  <a:txBody>
                    <a:bodyPr/>
                    <a:lstStyle/>
                    <a:p>
                      <a:pPr algn="ctr"/>
                      <a:r>
                        <a:rPr lang="es-MX" sz="2000" dirty="0">
                          <a:latin typeface="Arial" panose="020B0604020202020204" pitchFamily="34" charset="0"/>
                          <a:cs typeface="Arial" panose="020B0604020202020204" pitchFamily="34" charset="0"/>
                        </a:rPr>
                        <a:t>LEARNING</a:t>
                      </a:r>
                      <a:r>
                        <a:rPr lang="es-MX" sz="2000" baseline="0" dirty="0">
                          <a:latin typeface="Arial" panose="020B0604020202020204" pitchFamily="34" charset="0"/>
                          <a:cs typeface="Arial" panose="020B0604020202020204" pitchFamily="34" charset="0"/>
                        </a:rPr>
                        <a:t> EVIDENCES</a:t>
                      </a:r>
                      <a:endParaRPr lang="es-MX" sz="20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000"/>
                  </a:ext>
                </a:extLst>
              </a:tr>
              <a:tr h="964953">
                <a:tc rowSpan="2">
                  <a:txBody>
                    <a:bodyPr/>
                    <a:lstStyle/>
                    <a:p>
                      <a:pPr algn="ctr"/>
                      <a:r>
                        <a:rPr lang="es-MX" sz="6600" b="1" dirty="0">
                          <a:latin typeface="Arial" panose="020B0604020202020204" pitchFamily="34" charset="0"/>
                          <a:cs typeface="Arial" panose="020B0604020202020204" pitchFamily="34" charset="0"/>
                        </a:rPr>
                        <a:t>1</a:t>
                      </a:r>
                    </a:p>
                  </a:txBody>
                  <a:tcPr anchor="ctr"/>
                </a:tc>
                <a:tc>
                  <a:txBody>
                    <a:bodyPr/>
                    <a:lstStyle/>
                    <a:p>
                      <a:pPr marL="0" indent="0">
                        <a:buNone/>
                      </a:pPr>
                      <a:r>
                        <a:rPr lang="es-ES" sz="1800" kern="1200" dirty="0" err="1">
                          <a:solidFill>
                            <a:schemeClr val="dk1"/>
                          </a:solidFill>
                          <a:effectLst/>
                          <a:latin typeface="Arial" panose="020B0604020202020204" pitchFamily="34" charset="0"/>
                          <a:ea typeface="+mn-ea"/>
                          <a:cs typeface="Arial" panose="020B0604020202020204" pitchFamily="34" charset="0"/>
                        </a:rPr>
                        <a:t>Unit</a:t>
                      </a:r>
                      <a:r>
                        <a:rPr lang="es-ES" sz="1800" kern="1200" dirty="0">
                          <a:solidFill>
                            <a:schemeClr val="dk1"/>
                          </a:solidFill>
                          <a:effectLst/>
                          <a:latin typeface="Arial" panose="020B0604020202020204" pitchFamily="34" charset="0"/>
                          <a:ea typeface="+mn-ea"/>
                          <a:cs typeface="Arial" panose="020B0604020202020204" pitchFamily="34" charset="0"/>
                        </a:rPr>
                        <a:t> 7- </a:t>
                      </a:r>
                      <a:r>
                        <a:rPr lang="es-ES" sz="1800" kern="1200" dirty="0" err="1">
                          <a:solidFill>
                            <a:schemeClr val="dk1"/>
                          </a:solidFill>
                          <a:effectLst/>
                          <a:latin typeface="Arial" panose="020B0604020202020204" pitchFamily="34" charset="0"/>
                          <a:ea typeface="+mn-ea"/>
                          <a:cs typeface="Arial" panose="020B0604020202020204" pitchFamily="34" charset="0"/>
                        </a:rPr>
                        <a:t>We</a:t>
                      </a:r>
                      <a:r>
                        <a:rPr lang="es-ES" sz="1800" kern="1200" dirty="0">
                          <a:solidFill>
                            <a:schemeClr val="dk1"/>
                          </a:solidFill>
                          <a:effectLst/>
                          <a:latin typeface="Arial" panose="020B0604020202020204" pitchFamily="34" charset="0"/>
                          <a:ea typeface="+mn-ea"/>
                          <a:cs typeface="Arial" panose="020B0604020202020204" pitchFamily="34" charset="0"/>
                        </a:rPr>
                        <a:t> </a:t>
                      </a:r>
                      <a:r>
                        <a:rPr lang="es-ES" sz="1800" kern="1200" dirty="0" err="1">
                          <a:solidFill>
                            <a:schemeClr val="dk1"/>
                          </a:solidFill>
                          <a:effectLst/>
                          <a:latin typeface="Arial" panose="020B0604020202020204" pitchFamily="34" charset="0"/>
                          <a:ea typeface="+mn-ea"/>
                          <a:cs typeface="Arial" panose="020B0604020202020204" pitchFamily="34" charset="0"/>
                        </a:rPr>
                        <a:t>went</a:t>
                      </a:r>
                      <a:r>
                        <a:rPr lang="es-ES" sz="1800" kern="1200" dirty="0">
                          <a:solidFill>
                            <a:schemeClr val="dk1"/>
                          </a:solidFill>
                          <a:effectLst/>
                          <a:latin typeface="Arial" panose="020B0604020202020204" pitchFamily="34" charset="0"/>
                          <a:ea typeface="+mn-ea"/>
                          <a:cs typeface="Arial" panose="020B0604020202020204" pitchFamily="34" charset="0"/>
                        </a:rPr>
                        <a:t> </a:t>
                      </a:r>
                      <a:r>
                        <a:rPr lang="es-ES" sz="1800" kern="1200" dirty="0" err="1">
                          <a:solidFill>
                            <a:schemeClr val="dk1"/>
                          </a:solidFill>
                          <a:effectLst/>
                          <a:latin typeface="Arial" panose="020B0604020202020204" pitchFamily="34" charset="0"/>
                          <a:ea typeface="+mn-ea"/>
                          <a:cs typeface="Arial" panose="020B0604020202020204" pitchFamily="34" charset="0"/>
                        </a:rPr>
                        <a:t>dancing</a:t>
                      </a:r>
                      <a:r>
                        <a:rPr lang="es-ES" sz="1800" kern="1200" dirty="0">
                          <a:solidFill>
                            <a:schemeClr val="dk1"/>
                          </a:solidFill>
                          <a:effectLst/>
                          <a:latin typeface="Arial" panose="020B0604020202020204" pitchFamily="34" charset="0"/>
                          <a:ea typeface="+mn-ea"/>
                          <a:cs typeface="Arial" panose="020B0604020202020204" pitchFamily="34" charset="0"/>
                        </a:rPr>
                        <a:t>!</a:t>
                      </a:r>
                    </a:p>
                  </a:txBody>
                  <a:tcPr>
                    <a:lnB w="12700" cap="flat" cmpd="sng" algn="ctr">
                      <a:solidFill>
                        <a:schemeClr val="tx1"/>
                      </a:solidFill>
                      <a:prstDash val="solid"/>
                      <a:round/>
                      <a:headEnd type="none" w="med" len="med"/>
                      <a:tailEnd type="none" w="med" len="med"/>
                    </a:lnB>
                  </a:tcPr>
                </a:tc>
                <a:tc>
                  <a:txBody>
                    <a:bodyPr/>
                    <a:lstStyle/>
                    <a:p>
                      <a:r>
                        <a:rPr lang="es-ES" sz="1800" kern="1200" dirty="0">
                          <a:solidFill>
                            <a:schemeClr val="dk1"/>
                          </a:solidFill>
                          <a:effectLst/>
                          <a:latin typeface="Arial" panose="020B0604020202020204" pitchFamily="34" charset="0"/>
                          <a:ea typeface="+mn-ea"/>
                          <a:cs typeface="Arial" panose="020B0604020202020204" pitchFamily="34" charset="0"/>
                        </a:rPr>
                        <a:t>Free-time and </a:t>
                      </a:r>
                      <a:r>
                        <a:rPr lang="es-ES" sz="1800" kern="1200" dirty="0" err="1">
                          <a:solidFill>
                            <a:schemeClr val="dk1"/>
                          </a:solidFill>
                          <a:effectLst/>
                          <a:latin typeface="Arial" panose="020B0604020202020204" pitchFamily="34" charset="0"/>
                          <a:ea typeface="+mn-ea"/>
                          <a:cs typeface="Arial" panose="020B0604020202020204" pitchFamily="34" charset="0"/>
                        </a:rPr>
                        <a:t>weekend</a:t>
                      </a:r>
                      <a:r>
                        <a:rPr lang="es-ES" sz="1800" kern="1200" dirty="0">
                          <a:solidFill>
                            <a:schemeClr val="dk1"/>
                          </a:solidFill>
                          <a:effectLst/>
                          <a:latin typeface="Arial" panose="020B0604020202020204" pitchFamily="34" charset="0"/>
                          <a:ea typeface="+mn-ea"/>
                          <a:cs typeface="Arial" panose="020B0604020202020204" pitchFamily="34" charset="0"/>
                        </a:rPr>
                        <a:t> </a:t>
                      </a:r>
                      <a:r>
                        <a:rPr lang="es-ES" sz="1800" kern="1200" dirty="0" err="1">
                          <a:solidFill>
                            <a:schemeClr val="dk1"/>
                          </a:solidFill>
                          <a:effectLst/>
                          <a:latin typeface="Arial" panose="020B0604020202020204" pitchFamily="34" charset="0"/>
                          <a:ea typeface="+mn-ea"/>
                          <a:cs typeface="Arial" panose="020B0604020202020204" pitchFamily="34" charset="0"/>
                        </a:rPr>
                        <a:t>activities</a:t>
                      </a:r>
                      <a:endParaRPr lang="es-ES" sz="1800" kern="1200" dirty="0">
                        <a:solidFill>
                          <a:schemeClr val="dk1"/>
                        </a:solidFill>
                        <a:effectLst/>
                        <a:latin typeface="Arial" panose="020B0604020202020204" pitchFamily="34" charset="0"/>
                        <a:ea typeface="+mn-ea"/>
                        <a:cs typeface="Arial" panose="020B0604020202020204" pitchFamily="34" charset="0"/>
                      </a:endParaRPr>
                    </a:p>
                  </a:txBody>
                  <a:tcPr>
                    <a:lnB w="12700" cap="flat" cmpd="sng" algn="ctr">
                      <a:solidFill>
                        <a:schemeClr val="tx1"/>
                      </a:solidFill>
                      <a:prstDash val="solid"/>
                      <a:round/>
                      <a:headEnd type="none" w="med" len="med"/>
                      <a:tailEnd type="none" w="med" len="med"/>
                    </a:lnB>
                  </a:tcPr>
                </a:tc>
                <a:tc>
                  <a:txBody>
                    <a:bodyPr/>
                    <a:lstStyle/>
                    <a:p>
                      <a:r>
                        <a:rPr lang="en-US" sz="1800" kern="1200" dirty="0">
                          <a:solidFill>
                            <a:schemeClr val="dk1"/>
                          </a:solidFill>
                          <a:effectLst/>
                          <a:latin typeface="Arial" panose="020B0604020202020204" pitchFamily="34" charset="0"/>
                          <a:ea typeface="+mn-ea"/>
                          <a:cs typeface="Arial" panose="020B0604020202020204" pitchFamily="34" charset="0"/>
                        </a:rPr>
                        <a:t>Project </a:t>
                      </a:r>
                      <a:r>
                        <a:rPr lang="en-US" sz="1800" kern="1200" dirty="0">
                          <a:solidFill>
                            <a:schemeClr val="dk1"/>
                          </a:solidFill>
                          <a:effectLst/>
                          <a:latin typeface="+mn-lt"/>
                          <a:ea typeface="+mn-ea"/>
                          <a:cs typeface="+mn-cs"/>
                        </a:rPr>
                        <a:t> </a:t>
                      </a:r>
                      <a:r>
                        <a:rPr lang="en-US" sz="1400" kern="1200" dirty="0">
                          <a:solidFill>
                            <a:schemeClr val="dk1"/>
                          </a:solidFill>
                          <a:effectLst/>
                          <a:latin typeface="+mn-lt"/>
                          <a:ea typeface="+mn-ea"/>
                          <a:cs typeface="+mn-cs"/>
                        </a:rPr>
                        <a:t>7-Wish you were here! Design a postcard from the place you are visiting and say what activities you have done there- Express it orally in </a:t>
                      </a:r>
                      <a:r>
                        <a:rPr lang="en-US" sz="1400" kern="1200" dirty="0" err="1">
                          <a:solidFill>
                            <a:schemeClr val="dk1"/>
                          </a:solidFill>
                          <a:effectLst/>
                          <a:latin typeface="+mn-lt"/>
                          <a:ea typeface="+mn-ea"/>
                          <a:cs typeface="+mn-cs"/>
                        </a:rPr>
                        <a:t>Flipgrid</a:t>
                      </a:r>
                      <a:r>
                        <a:rPr lang="en-US" sz="1400" kern="1200" dirty="0">
                          <a:solidFill>
                            <a:schemeClr val="dk1"/>
                          </a:solidFill>
                          <a:effectLst/>
                          <a:latin typeface="+mn-lt"/>
                          <a:ea typeface="+mn-ea"/>
                          <a:cs typeface="+mn-cs"/>
                        </a:rPr>
                        <a:t> or </a:t>
                      </a:r>
                      <a:r>
                        <a:rPr lang="en-US" sz="1400" kern="1200" dirty="0" err="1">
                          <a:solidFill>
                            <a:schemeClr val="dk1"/>
                          </a:solidFill>
                          <a:effectLst/>
                          <a:latin typeface="+mn-lt"/>
                          <a:ea typeface="+mn-ea"/>
                          <a:cs typeface="+mn-cs"/>
                        </a:rPr>
                        <a:t>Vocaroo</a:t>
                      </a:r>
                      <a:r>
                        <a:rPr lang="en-US" sz="1400" kern="1200" dirty="0">
                          <a:solidFill>
                            <a:schemeClr val="dk1"/>
                          </a:solidFill>
                          <a:effectLst/>
                          <a:latin typeface="+mn-lt"/>
                          <a:ea typeface="+mn-ea"/>
                          <a:cs typeface="+mn-cs"/>
                        </a:rPr>
                        <a:t> App. </a:t>
                      </a:r>
                      <a:endParaRPr lang="es-ES" sz="1800" kern="1200" dirty="0">
                        <a:solidFill>
                          <a:schemeClr val="dk1"/>
                        </a:solidFill>
                        <a:effectLst/>
                        <a:latin typeface="Arial" panose="020B0604020202020204" pitchFamily="34" charset="0"/>
                        <a:ea typeface="+mn-ea"/>
                        <a:cs typeface="Arial" panose="020B0604020202020204" pitchFamily="34" charset="0"/>
                      </a:endParaRP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672577">
                <a:tc vMerge="1">
                  <a:txBody>
                    <a:bodyPr/>
                    <a:lstStyle/>
                    <a:p>
                      <a:endParaRPr lang="es-E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dirty="0" err="1">
                          <a:latin typeface="Arial" panose="020B0604020202020204" pitchFamily="34" charset="0"/>
                          <a:cs typeface="Arial" panose="020B0604020202020204" pitchFamily="34" charset="0"/>
                        </a:rPr>
                        <a:t>Unit</a:t>
                      </a:r>
                      <a:r>
                        <a:rPr lang="es-ES" dirty="0">
                          <a:latin typeface="Arial" panose="020B0604020202020204" pitchFamily="34" charset="0"/>
                          <a:cs typeface="Arial" panose="020B0604020202020204" pitchFamily="34" charset="0"/>
                        </a:rPr>
                        <a:t> 8- </a:t>
                      </a:r>
                      <a:r>
                        <a:rPr lang="es-ES" dirty="0" err="1">
                          <a:latin typeface="Arial" panose="020B0604020202020204" pitchFamily="34" charset="0"/>
                          <a:cs typeface="Arial" panose="020B0604020202020204" pitchFamily="34" charset="0"/>
                        </a:rPr>
                        <a:t>How´s</a:t>
                      </a:r>
                      <a:r>
                        <a:rPr lang="es-ES" dirty="0">
                          <a:latin typeface="Arial" panose="020B0604020202020204" pitchFamily="34" charset="0"/>
                          <a:cs typeface="Arial" panose="020B0604020202020204" pitchFamily="34" charset="0"/>
                        </a:rPr>
                        <a:t> </a:t>
                      </a:r>
                      <a:r>
                        <a:rPr lang="es-ES" dirty="0" err="1">
                          <a:latin typeface="Arial" panose="020B0604020202020204" pitchFamily="34" charset="0"/>
                          <a:cs typeface="Arial" panose="020B0604020202020204" pitchFamily="34" charset="0"/>
                        </a:rPr>
                        <a:t>the</a:t>
                      </a:r>
                      <a:r>
                        <a:rPr lang="es-ES" dirty="0">
                          <a:latin typeface="Arial" panose="020B0604020202020204" pitchFamily="34" charset="0"/>
                          <a:cs typeface="Arial" panose="020B0604020202020204" pitchFamily="34" charset="0"/>
                        </a:rPr>
                        <a:t> </a:t>
                      </a:r>
                      <a:r>
                        <a:rPr lang="es-ES" dirty="0" err="1">
                          <a:latin typeface="Arial" panose="020B0604020202020204" pitchFamily="34" charset="0"/>
                          <a:cs typeface="Arial" panose="020B0604020202020204" pitchFamily="34" charset="0"/>
                        </a:rPr>
                        <a:t>neighborhood</a:t>
                      </a:r>
                      <a:r>
                        <a:rPr lang="es-ES" dirty="0">
                          <a:latin typeface="Arial" panose="020B0604020202020204" pitchFamily="34" charset="0"/>
                          <a:cs typeface="Arial" panose="020B0604020202020204" pitchFamily="34" charset="0"/>
                        </a:rPr>
                        <a:t>?</a:t>
                      </a:r>
                      <a:endParaRPr lang="es-MX"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Stores and places in a city; neighborhoods; houses and apartments</a:t>
                      </a:r>
                    </a:p>
                  </a:txBody>
                  <a:tcPr>
                    <a:lnT w="12700" cap="flat" cmpd="sng" algn="ctr">
                      <a:solidFill>
                        <a:schemeClr val="tx1"/>
                      </a:solidFill>
                      <a:prstDash val="solid"/>
                      <a:round/>
                      <a:headEnd type="none" w="med" len="med"/>
                      <a:tailEnd type="none" w="med" len="med"/>
                    </a:lnT>
                  </a:tcPr>
                </a:tc>
                <a:tc>
                  <a:txBody>
                    <a:bodyPr/>
                    <a:lstStyle/>
                    <a:p>
                      <a:r>
                        <a:rPr lang="en-US" sz="1800" kern="1200" dirty="0">
                          <a:solidFill>
                            <a:schemeClr val="dk1"/>
                          </a:solidFill>
                          <a:effectLst/>
                          <a:latin typeface="Arial" panose="020B0604020202020204" pitchFamily="34" charset="0"/>
                          <a:ea typeface="+mn-ea"/>
                          <a:cs typeface="Arial" panose="020B0604020202020204" pitchFamily="34" charset="0"/>
                        </a:rPr>
                        <a:t>Project </a:t>
                      </a:r>
                      <a:r>
                        <a:rPr lang="en-US" sz="1800" kern="1200" dirty="0">
                          <a:solidFill>
                            <a:schemeClr val="dk1"/>
                          </a:solidFill>
                          <a:effectLst/>
                          <a:latin typeface="+mn-lt"/>
                          <a:ea typeface="+mn-ea"/>
                          <a:cs typeface="+mn-cs"/>
                        </a:rPr>
                        <a:t> 8 </a:t>
                      </a:r>
                      <a:r>
                        <a:rPr lang="en-US" sz="1400" kern="1200" dirty="0">
                          <a:solidFill>
                            <a:schemeClr val="dk1"/>
                          </a:solidFill>
                          <a:effectLst/>
                          <a:latin typeface="+mn-lt"/>
                          <a:ea typeface="+mn-ea"/>
                          <a:cs typeface="+mn-cs"/>
                        </a:rPr>
                        <a:t>The perfect neighborhood, write a poem about it.  Delivery date Apr 30</a:t>
                      </a:r>
                      <a:r>
                        <a:rPr lang="en-US" sz="1400" kern="1200" baseline="30000" dirty="0">
                          <a:solidFill>
                            <a:schemeClr val="dk1"/>
                          </a:solidFill>
                          <a:effectLst/>
                          <a:latin typeface="+mn-lt"/>
                          <a:ea typeface="+mn-ea"/>
                          <a:cs typeface="+mn-cs"/>
                        </a:rPr>
                        <a:t>th</a:t>
                      </a:r>
                      <a:endParaRPr lang="es-MX"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2"/>
                  </a:ext>
                </a:extLst>
              </a:tr>
              <a:tr h="818360">
                <a:tc rowSpan="2">
                  <a:txBody>
                    <a:bodyPr/>
                    <a:lstStyle/>
                    <a:p>
                      <a:pPr algn="ctr"/>
                      <a:r>
                        <a:rPr lang="es-MX" sz="6600" b="1" dirty="0">
                          <a:latin typeface="Arial" panose="020B0604020202020204" pitchFamily="34" charset="0"/>
                          <a:cs typeface="Arial" panose="020B0604020202020204" pitchFamily="34" charset="0"/>
                        </a:rPr>
                        <a:t>2</a:t>
                      </a:r>
                    </a:p>
                  </a:txBody>
                  <a:tcPr anchor="ctr"/>
                </a:tc>
                <a:tc>
                  <a:txBody>
                    <a:bodyPr/>
                    <a:lstStyle/>
                    <a:p>
                      <a:r>
                        <a:rPr lang="es-ES" sz="1800" kern="1200" dirty="0" err="1">
                          <a:solidFill>
                            <a:schemeClr val="dk1"/>
                          </a:solidFill>
                          <a:effectLst/>
                          <a:latin typeface="Arial" panose="020B0604020202020204" pitchFamily="34" charset="0"/>
                          <a:ea typeface="+mn-ea"/>
                          <a:cs typeface="Arial" panose="020B0604020202020204" pitchFamily="34" charset="0"/>
                        </a:rPr>
                        <a:t>Unit</a:t>
                      </a:r>
                      <a:r>
                        <a:rPr lang="es-ES" sz="1800" kern="1200" dirty="0">
                          <a:solidFill>
                            <a:schemeClr val="dk1"/>
                          </a:solidFill>
                          <a:effectLst/>
                          <a:latin typeface="Arial" panose="020B0604020202020204" pitchFamily="34" charset="0"/>
                          <a:ea typeface="+mn-ea"/>
                          <a:cs typeface="Arial" panose="020B0604020202020204" pitchFamily="34" charset="0"/>
                        </a:rPr>
                        <a:t> 9.What </a:t>
                      </a:r>
                      <a:r>
                        <a:rPr lang="es-ES" sz="1800" kern="1200" dirty="0" err="1">
                          <a:solidFill>
                            <a:schemeClr val="dk1"/>
                          </a:solidFill>
                          <a:effectLst/>
                          <a:latin typeface="Arial" panose="020B0604020202020204" pitchFamily="34" charset="0"/>
                          <a:ea typeface="+mn-ea"/>
                          <a:cs typeface="Arial" panose="020B0604020202020204" pitchFamily="34" charset="0"/>
                        </a:rPr>
                        <a:t>does</a:t>
                      </a:r>
                      <a:r>
                        <a:rPr lang="es-ES" sz="1800" kern="1200" dirty="0">
                          <a:solidFill>
                            <a:schemeClr val="dk1"/>
                          </a:solidFill>
                          <a:effectLst/>
                          <a:latin typeface="Arial" panose="020B0604020202020204" pitchFamily="34" charset="0"/>
                          <a:ea typeface="+mn-ea"/>
                          <a:cs typeface="Arial" panose="020B0604020202020204" pitchFamily="34" charset="0"/>
                        </a:rPr>
                        <a:t> </a:t>
                      </a:r>
                      <a:r>
                        <a:rPr lang="es-ES" sz="1800" kern="1200" dirty="0" err="1">
                          <a:solidFill>
                            <a:schemeClr val="dk1"/>
                          </a:solidFill>
                          <a:effectLst/>
                          <a:latin typeface="Arial" panose="020B0604020202020204" pitchFamily="34" charset="0"/>
                          <a:ea typeface="+mn-ea"/>
                          <a:cs typeface="Arial" panose="020B0604020202020204" pitchFamily="34" charset="0"/>
                        </a:rPr>
                        <a:t>she</a:t>
                      </a:r>
                      <a:r>
                        <a:rPr lang="es-ES" sz="1800" kern="1200" dirty="0">
                          <a:solidFill>
                            <a:schemeClr val="dk1"/>
                          </a:solidFill>
                          <a:effectLst/>
                          <a:latin typeface="Arial" panose="020B0604020202020204" pitchFamily="34" charset="0"/>
                          <a:ea typeface="+mn-ea"/>
                          <a:cs typeface="Arial" panose="020B0604020202020204" pitchFamily="34" charset="0"/>
                        </a:rPr>
                        <a:t> look </a:t>
                      </a:r>
                      <a:r>
                        <a:rPr lang="es-ES" sz="1800" kern="1200" dirty="0" err="1">
                          <a:solidFill>
                            <a:schemeClr val="dk1"/>
                          </a:solidFill>
                          <a:effectLst/>
                          <a:latin typeface="Arial" panose="020B0604020202020204" pitchFamily="34" charset="0"/>
                          <a:ea typeface="+mn-ea"/>
                          <a:cs typeface="Arial" panose="020B0604020202020204" pitchFamily="34" charset="0"/>
                        </a:rPr>
                        <a:t>like</a:t>
                      </a:r>
                      <a:r>
                        <a:rPr lang="es-ES" sz="1800" kern="1200" dirty="0">
                          <a:solidFill>
                            <a:schemeClr val="dk1"/>
                          </a:solidFill>
                          <a:effectLst/>
                          <a:latin typeface="Arial" panose="020B0604020202020204" pitchFamily="34" charset="0"/>
                          <a:ea typeface="+mn-ea"/>
                          <a:cs typeface="Arial" panose="020B0604020202020204" pitchFamily="34" charset="0"/>
                        </a:rPr>
                        <a:t>?</a:t>
                      </a:r>
                    </a:p>
                  </a:txBody>
                  <a:tcPr>
                    <a:lnB w="12700" cap="flat" cmpd="sng" algn="ctr">
                      <a:solidFill>
                        <a:schemeClr val="tx1"/>
                      </a:solidFill>
                      <a:prstDash val="solid"/>
                      <a:round/>
                      <a:headEnd type="none" w="med" len="med"/>
                      <a:tailEnd type="none" w="med" len="med"/>
                    </a:lnB>
                  </a:tcPr>
                </a:tc>
                <a:tc>
                  <a:txBody>
                    <a:bodyPr/>
                    <a:lstStyle/>
                    <a:p>
                      <a:r>
                        <a:rPr lang="es-ES" sz="1800" kern="1200" dirty="0" err="1">
                          <a:solidFill>
                            <a:schemeClr val="dk1"/>
                          </a:solidFill>
                          <a:effectLst/>
                          <a:latin typeface="Arial" panose="020B0604020202020204" pitchFamily="34" charset="0"/>
                          <a:ea typeface="+mn-ea"/>
                          <a:cs typeface="Arial" panose="020B0604020202020204" pitchFamily="34" charset="0"/>
                        </a:rPr>
                        <a:t>Appearance</a:t>
                      </a:r>
                      <a:r>
                        <a:rPr lang="es-ES" sz="1800" kern="1200" dirty="0">
                          <a:solidFill>
                            <a:schemeClr val="dk1"/>
                          </a:solidFill>
                          <a:effectLst/>
                          <a:latin typeface="Arial" panose="020B0604020202020204" pitchFamily="34" charset="0"/>
                          <a:ea typeface="+mn-ea"/>
                          <a:cs typeface="Arial" panose="020B0604020202020204" pitchFamily="34" charset="0"/>
                        </a:rPr>
                        <a:t> and </a:t>
                      </a:r>
                      <a:r>
                        <a:rPr lang="es-ES" sz="1800" kern="1200" dirty="0" err="1">
                          <a:solidFill>
                            <a:schemeClr val="dk1"/>
                          </a:solidFill>
                          <a:effectLst/>
                          <a:latin typeface="Arial" panose="020B0604020202020204" pitchFamily="34" charset="0"/>
                          <a:ea typeface="+mn-ea"/>
                          <a:cs typeface="Arial" panose="020B0604020202020204" pitchFamily="34" charset="0"/>
                        </a:rPr>
                        <a:t>dress</a:t>
                      </a:r>
                      <a:r>
                        <a:rPr lang="es-ES" sz="1800" kern="1200" dirty="0">
                          <a:solidFill>
                            <a:schemeClr val="dk1"/>
                          </a:solidFill>
                          <a:effectLst/>
                          <a:latin typeface="Arial" panose="020B0604020202020204" pitchFamily="34" charset="0"/>
                          <a:ea typeface="+mn-ea"/>
                          <a:cs typeface="Arial" panose="020B0604020202020204" pitchFamily="34" charset="0"/>
                        </a:rPr>
                        <a:t>; </a:t>
                      </a:r>
                      <a:r>
                        <a:rPr lang="es-ES" sz="1800" kern="1200" dirty="0" err="1">
                          <a:solidFill>
                            <a:schemeClr val="dk1"/>
                          </a:solidFill>
                          <a:effectLst/>
                          <a:latin typeface="Arial" panose="020B0604020202020204" pitchFamily="34" charset="0"/>
                          <a:ea typeface="+mn-ea"/>
                          <a:cs typeface="Arial" panose="020B0604020202020204" pitchFamily="34" charset="0"/>
                        </a:rPr>
                        <a:t>clothing</a:t>
                      </a:r>
                      <a:r>
                        <a:rPr lang="es-ES" sz="1800" kern="1200" dirty="0">
                          <a:solidFill>
                            <a:schemeClr val="dk1"/>
                          </a:solidFill>
                          <a:effectLst/>
                          <a:latin typeface="Arial" panose="020B0604020202020204" pitchFamily="34" charset="0"/>
                          <a:ea typeface="+mn-ea"/>
                          <a:cs typeface="Arial" panose="020B0604020202020204" pitchFamily="34" charset="0"/>
                        </a:rPr>
                        <a:t> and </a:t>
                      </a:r>
                      <a:r>
                        <a:rPr lang="es-ES" sz="1800" kern="1200" dirty="0" err="1">
                          <a:solidFill>
                            <a:schemeClr val="dk1"/>
                          </a:solidFill>
                          <a:effectLst/>
                          <a:latin typeface="Arial" panose="020B0604020202020204" pitchFamily="34" charset="0"/>
                          <a:ea typeface="+mn-ea"/>
                          <a:cs typeface="Arial" panose="020B0604020202020204" pitchFamily="34" charset="0"/>
                        </a:rPr>
                        <a:t>clothing</a:t>
                      </a:r>
                      <a:r>
                        <a:rPr lang="es-ES" sz="1800" kern="1200" dirty="0">
                          <a:solidFill>
                            <a:schemeClr val="dk1"/>
                          </a:solidFill>
                          <a:effectLst/>
                          <a:latin typeface="Arial" panose="020B0604020202020204" pitchFamily="34" charset="0"/>
                          <a:ea typeface="+mn-ea"/>
                          <a:cs typeface="Arial" panose="020B0604020202020204" pitchFamily="34" charset="0"/>
                        </a:rPr>
                        <a:t> </a:t>
                      </a:r>
                      <a:r>
                        <a:rPr lang="es-ES" sz="1800" kern="1200" dirty="0" err="1">
                          <a:solidFill>
                            <a:schemeClr val="dk1"/>
                          </a:solidFill>
                          <a:effectLst/>
                          <a:latin typeface="Arial" panose="020B0604020202020204" pitchFamily="34" charset="0"/>
                          <a:ea typeface="+mn-ea"/>
                          <a:cs typeface="Arial" panose="020B0604020202020204" pitchFamily="34" charset="0"/>
                        </a:rPr>
                        <a:t>styles</a:t>
                      </a:r>
                      <a:r>
                        <a:rPr lang="es-ES" sz="1800" kern="1200" dirty="0">
                          <a:solidFill>
                            <a:schemeClr val="dk1"/>
                          </a:solidFill>
                          <a:effectLst/>
                          <a:latin typeface="Arial" panose="020B0604020202020204" pitchFamily="34" charset="0"/>
                          <a:ea typeface="+mn-ea"/>
                          <a:cs typeface="Arial" panose="020B0604020202020204" pitchFamily="34" charset="0"/>
                        </a:rPr>
                        <a:t>; </a:t>
                      </a:r>
                      <a:r>
                        <a:rPr lang="es-ES" sz="1800" kern="1200" dirty="0" err="1">
                          <a:solidFill>
                            <a:schemeClr val="dk1"/>
                          </a:solidFill>
                          <a:effectLst/>
                          <a:latin typeface="Arial" panose="020B0604020202020204" pitchFamily="34" charset="0"/>
                          <a:ea typeface="+mn-ea"/>
                          <a:cs typeface="Arial" panose="020B0604020202020204" pitchFamily="34" charset="0"/>
                        </a:rPr>
                        <a:t>people</a:t>
                      </a:r>
                      <a:r>
                        <a:rPr lang="es-ES" sz="1800" kern="1200" dirty="0">
                          <a:solidFill>
                            <a:schemeClr val="dk1"/>
                          </a:solidFill>
                          <a:effectLst/>
                          <a:latin typeface="Arial" panose="020B0604020202020204" pitchFamily="34" charset="0"/>
                          <a:ea typeface="+mn-ea"/>
                          <a:cs typeface="Arial" panose="020B0604020202020204" pitchFamily="34" charset="0"/>
                        </a:rPr>
                        <a:t>.</a:t>
                      </a:r>
                    </a:p>
                  </a:txBody>
                  <a:tcPr>
                    <a:lnB w="12700" cap="flat" cmpd="sng" algn="ctr">
                      <a:solidFill>
                        <a:schemeClr val="tx1"/>
                      </a:solidFill>
                      <a:prstDash val="solid"/>
                      <a:round/>
                      <a:headEnd type="none" w="med" len="med"/>
                      <a:tailEnd type="none" w="med" len="med"/>
                    </a:lnB>
                  </a:tcPr>
                </a:tc>
                <a:tc>
                  <a:txBody>
                    <a:bodyPr/>
                    <a:lstStyle/>
                    <a:p>
                      <a:r>
                        <a:rPr lang="en-US" sz="1800" kern="1200" dirty="0">
                          <a:solidFill>
                            <a:schemeClr val="dk1"/>
                          </a:solidFill>
                          <a:effectLst/>
                          <a:latin typeface="Arial" panose="020B0604020202020204" pitchFamily="34" charset="0"/>
                          <a:ea typeface="+mn-ea"/>
                          <a:cs typeface="Arial" panose="020B0604020202020204" pitchFamily="34" charset="0"/>
                        </a:rPr>
                        <a:t>Project </a:t>
                      </a:r>
                      <a:r>
                        <a:rPr lang="en-US" sz="1800" kern="1200" dirty="0">
                          <a:solidFill>
                            <a:schemeClr val="dk1"/>
                          </a:solidFill>
                          <a:effectLst/>
                          <a:latin typeface="+mn-lt"/>
                          <a:ea typeface="+mn-ea"/>
                          <a:cs typeface="+mn-cs"/>
                        </a:rPr>
                        <a:t>9: </a:t>
                      </a:r>
                      <a:r>
                        <a:rPr lang="en-US" sz="1400" kern="1200" dirty="0">
                          <a:solidFill>
                            <a:schemeClr val="dk1"/>
                          </a:solidFill>
                          <a:effectLst/>
                          <a:latin typeface="+mn-lt"/>
                          <a:ea typeface="+mn-ea"/>
                          <a:cs typeface="+mn-cs"/>
                        </a:rPr>
                        <a:t>What should I wear? Ss create an online catalog of clothing items they want to sell according to their favorite clothing style. </a:t>
                      </a:r>
                      <a:endParaRPr lang="es-MX" dirty="0">
                        <a:latin typeface="Arial" panose="020B0604020202020204" pitchFamily="34" charset="0"/>
                        <a:cs typeface="Arial" panose="020B0604020202020204" pitchFamily="34" charset="0"/>
                      </a:endParaRP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1169640">
                <a:tc vMerge="1">
                  <a:txBody>
                    <a:bodyPr/>
                    <a:lstStyle/>
                    <a:p>
                      <a:endParaRPr lang="es-E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Arial" panose="020B0604020202020204" pitchFamily="34" charset="0"/>
                          <a:ea typeface="+mn-ea"/>
                          <a:cs typeface="Arial" panose="020B0604020202020204" pitchFamily="34" charset="0"/>
                        </a:rPr>
                        <a:t>Unit 10. Have you ever been there?</a:t>
                      </a:r>
                      <a:endParaRPr lang="es-MX"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800" dirty="0" err="1">
                          <a:latin typeface="Arial" panose="020B0604020202020204" pitchFamily="34" charset="0"/>
                          <a:cs typeface="Arial" panose="020B0604020202020204" pitchFamily="34" charset="0"/>
                        </a:rPr>
                        <a:t>Past</a:t>
                      </a:r>
                      <a:r>
                        <a:rPr lang="es-ES" sz="1800" dirty="0">
                          <a:latin typeface="Arial" panose="020B0604020202020204" pitchFamily="34" charset="0"/>
                          <a:cs typeface="Arial" panose="020B0604020202020204" pitchFamily="34" charset="0"/>
                        </a:rPr>
                        <a:t> </a:t>
                      </a:r>
                      <a:r>
                        <a:rPr lang="es-ES" sz="1800" dirty="0" err="1">
                          <a:latin typeface="Arial" panose="020B0604020202020204" pitchFamily="34" charset="0"/>
                          <a:cs typeface="Arial" panose="020B0604020202020204" pitchFamily="34" charset="0"/>
                        </a:rPr>
                        <a:t>experiences</a:t>
                      </a:r>
                      <a:r>
                        <a:rPr lang="es-ES" sz="1800" dirty="0">
                          <a:latin typeface="Arial" panose="020B0604020202020204" pitchFamily="34" charset="0"/>
                          <a:cs typeface="Arial" panose="020B0604020202020204" pitchFamily="34" charset="0"/>
                        </a:rPr>
                        <a:t>; </a:t>
                      </a:r>
                      <a:r>
                        <a:rPr lang="es-ES" sz="1800" dirty="0" err="1">
                          <a:latin typeface="Arial" panose="020B0604020202020204" pitchFamily="34" charset="0"/>
                          <a:cs typeface="Arial" panose="020B0604020202020204" pitchFamily="34" charset="0"/>
                        </a:rPr>
                        <a:t>unusual</a:t>
                      </a:r>
                      <a:r>
                        <a:rPr lang="es-ES" sz="1800" dirty="0">
                          <a:latin typeface="Arial" panose="020B0604020202020204" pitchFamily="34" charset="0"/>
                          <a:cs typeface="Arial" panose="020B0604020202020204" pitchFamily="34" charset="0"/>
                        </a:rPr>
                        <a:t> </a:t>
                      </a:r>
                      <a:r>
                        <a:rPr lang="es-ES" sz="1800" dirty="0" err="1">
                          <a:latin typeface="Arial" panose="020B0604020202020204" pitchFamily="34" charset="0"/>
                          <a:cs typeface="Arial" panose="020B0604020202020204" pitchFamily="34" charset="0"/>
                        </a:rPr>
                        <a:t>activities</a:t>
                      </a:r>
                      <a:endParaRPr lang="es-MX" sz="1800"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tcPr>
                </a:tc>
                <a:tc>
                  <a:txBody>
                    <a:bodyPr/>
                    <a:lstStyle/>
                    <a:p>
                      <a:r>
                        <a:rPr lang="en-US" sz="1800" kern="1200" dirty="0">
                          <a:solidFill>
                            <a:schemeClr val="dk1"/>
                          </a:solidFill>
                          <a:effectLst/>
                          <a:latin typeface="Arial" panose="020B0604020202020204" pitchFamily="34" charset="0"/>
                          <a:ea typeface="+mn-ea"/>
                          <a:cs typeface="Arial" panose="020B0604020202020204" pitchFamily="34" charset="0"/>
                        </a:rPr>
                        <a:t>Project </a:t>
                      </a:r>
                      <a:r>
                        <a:rPr lang="en-US" sz="1800" kern="1200" dirty="0">
                          <a:solidFill>
                            <a:schemeClr val="dk1"/>
                          </a:solidFill>
                          <a:effectLst/>
                          <a:latin typeface="+mn-lt"/>
                          <a:ea typeface="+mn-ea"/>
                          <a:cs typeface="+mn-cs"/>
                        </a:rPr>
                        <a:t>10:</a:t>
                      </a:r>
                      <a:r>
                        <a:rPr lang="en-US" sz="1400" kern="1200" dirty="0">
                          <a:solidFill>
                            <a:schemeClr val="dk1"/>
                          </a:solidFill>
                          <a:effectLst/>
                          <a:latin typeface="+mn-lt"/>
                          <a:ea typeface="+mn-ea"/>
                          <a:cs typeface="+mn-cs"/>
                        </a:rPr>
                        <a:t>What have they done? Ss choose a historical character and research their biography and then represent him/her using the present perfect and the simple past. Delivery grades June 11</a:t>
                      </a:r>
                      <a:r>
                        <a:rPr lang="en-US" sz="1400" kern="1200" baseline="30000" dirty="0">
                          <a:solidFill>
                            <a:schemeClr val="dk1"/>
                          </a:solidFill>
                          <a:effectLst/>
                          <a:latin typeface="+mn-lt"/>
                          <a:ea typeface="+mn-ea"/>
                          <a:cs typeface="+mn-cs"/>
                        </a:rPr>
                        <a:t>th</a:t>
                      </a:r>
                      <a:r>
                        <a:rPr lang="en-US" sz="1400" kern="1200" dirty="0">
                          <a:solidFill>
                            <a:schemeClr val="dk1"/>
                          </a:solidFill>
                          <a:effectLst/>
                          <a:latin typeface="+mn-lt"/>
                          <a:ea typeface="+mn-ea"/>
                          <a:cs typeface="+mn-cs"/>
                        </a:rPr>
                        <a:t>. </a:t>
                      </a:r>
                      <a:endParaRPr lang="es-ES" sz="1800" kern="1200" dirty="0">
                        <a:solidFill>
                          <a:schemeClr val="dk1"/>
                        </a:solidFill>
                        <a:effectLst/>
                        <a:latin typeface="Arial" panose="020B0604020202020204" pitchFamily="34" charset="0"/>
                        <a:ea typeface="+mn-ea"/>
                        <a:cs typeface="Arial" panose="020B0604020202020204" pitchFamily="34" charset="0"/>
                      </a:endParaRP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4"/>
                  </a:ext>
                </a:extLst>
              </a:tr>
              <a:tr h="1309377">
                <a:tc>
                  <a:txBody>
                    <a:bodyPr/>
                    <a:lstStyle/>
                    <a:p>
                      <a:pPr algn="ctr"/>
                      <a:r>
                        <a:rPr lang="es-MX" sz="6600" b="1" dirty="0">
                          <a:latin typeface="Arial" panose="020B0604020202020204" pitchFamily="34" charset="0"/>
                          <a:cs typeface="Arial" panose="020B0604020202020204" pitchFamily="34" charset="0"/>
                        </a:rPr>
                        <a:t>3</a:t>
                      </a:r>
                    </a:p>
                  </a:txBody>
                  <a:tcPr anchor="ctr">
                    <a:lnB w="12700" cap="flat" cmpd="sng" algn="ctr">
                      <a:solidFill>
                        <a:schemeClr val="tx1"/>
                      </a:solidFill>
                      <a:prstDash val="solid"/>
                      <a:round/>
                      <a:headEnd type="none" w="med" len="med"/>
                      <a:tailEnd type="none" w="med" len="med"/>
                    </a:lnB>
                  </a:tcPr>
                </a:tc>
                <a:tc gridSpan="3">
                  <a:txBody>
                    <a:bodyPr/>
                    <a:lstStyle/>
                    <a:p>
                      <a:r>
                        <a:rPr lang="en-US" dirty="0">
                          <a:latin typeface="Arial" panose="020B0604020202020204" pitchFamily="34" charset="0"/>
                          <a:cs typeface="Arial" panose="020B0604020202020204" pitchFamily="34" charset="0"/>
                        </a:rPr>
                        <a:t>Prepare for cross evaluation</a:t>
                      </a:r>
                    </a:p>
                    <a:p>
                      <a:r>
                        <a:rPr lang="es-ES" sz="1800" kern="1200" dirty="0" err="1">
                          <a:solidFill>
                            <a:schemeClr val="dk1"/>
                          </a:solidFill>
                          <a:effectLst/>
                          <a:latin typeface="Arial" panose="020B0604020202020204" pitchFamily="34" charset="0"/>
                          <a:ea typeface="+mn-ea"/>
                          <a:cs typeface="Arial" panose="020B0604020202020204" pitchFamily="34" charset="0"/>
                        </a:rPr>
                        <a:t>Question</a:t>
                      </a:r>
                      <a:r>
                        <a:rPr lang="es-ES" sz="1800" kern="1200" dirty="0">
                          <a:solidFill>
                            <a:schemeClr val="dk1"/>
                          </a:solidFill>
                          <a:effectLst/>
                          <a:latin typeface="Arial" panose="020B0604020202020204" pitchFamily="34" charset="0"/>
                          <a:ea typeface="+mn-ea"/>
                          <a:cs typeface="Arial" panose="020B0604020202020204" pitchFamily="34" charset="0"/>
                        </a:rPr>
                        <a:t> </a:t>
                      </a:r>
                      <a:r>
                        <a:rPr lang="es-ES" sz="1800" kern="1200" dirty="0" err="1">
                          <a:solidFill>
                            <a:schemeClr val="dk1"/>
                          </a:solidFill>
                          <a:effectLst/>
                          <a:latin typeface="Arial" panose="020B0604020202020204" pitchFamily="34" charset="0"/>
                          <a:ea typeface="+mn-ea"/>
                          <a:cs typeface="Arial" panose="020B0604020202020204" pitchFamily="34" charset="0"/>
                        </a:rPr>
                        <a:t>bank</a:t>
                      </a:r>
                      <a:r>
                        <a:rPr lang="es-ES" sz="1800" kern="1200" dirty="0">
                          <a:solidFill>
                            <a:schemeClr val="dk1"/>
                          </a:solidFill>
                          <a:effectLst/>
                          <a:latin typeface="Arial" panose="020B0604020202020204" pitchFamily="34" charset="0"/>
                          <a:ea typeface="+mn-ea"/>
                          <a:cs typeface="Arial" panose="020B0604020202020204" pitchFamily="34" charset="0"/>
                        </a:rPr>
                        <a:t> </a:t>
                      </a:r>
                      <a:r>
                        <a:rPr lang="es-ES" sz="1800" kern="1200" dirty="0" err="1">
                          <a:solidFill>
                            <a:schemeClr val="dk1"/>
                          </a:solidFill>
                          <a:effectLst/>
                          <a:latin typeface="Arial" panose="020B0604020202020204" pitchFamily="34" charset="0"/>
                          <a:ea typeface="+mn-ea"/>
                          <a:cs typeface="Arial" panose="020B0604020202020204" pitchFamily="34" charset="0"/>
                        </a:rPr>
                        <a:t>with</a:t>
                      </a:r>
                      <a:r>
                        <a:rPr lang="es-ES" sz="1800" kern="1200" dirty="0">
                          <a:solidFill>
                            <a:schemeClr val="dk1"/>
                          </a:solidFill>
                          <a:effectLst/>
                          <a:latin typeface="Arial" panose="020B0604020202020204" pitchFamily="34" charset="0"/>
                          <a:ea typeface="+mn-ea"/>
                          <a:cs typeface="Arial" panose="020B0604020202020204" pitchFamily="34" charset="0"/>
                        </a:rPr>
                        <a:t> </a:t>
                      </a:r>
                      <a:r>
                        <a:rPr lang="es-ES" sz="1800" kern="1200" dirty="0" err="1">
                          <a:solidFill>
                            <a:schemeClr val="dk1"/>
                          </a:solidFill>
                          <a:effectLst/>
                          <a:latin typeface="Arial" panose="020B0604020202020204" pitchFamily="34" charset="0"/>
                          <a:ea typeface="+mn-ea"/>
                          <a:cs typeface="Arial" panose="020B0604020202020204" pitchFamily="34" charset="0"/>
                        </a:rPr>
                        <a:t>contents</a:t>
                      </a:r>
                      <a:r>
                        <a:rPr lang="es-ES" sz="1800" kern="1200" dirty="0">
                          <a:solidFill>
                            <a:schemeClr val="dk1"/>
                          </a:solidFill>
                          <a:effectLst/>
                          <a:latin typeface="Arial" panose="020B0604020202020204" pitchFamily="34" charset="0"/>
                          <a:ea typeface="+mn-ea"/>
                          <a:cs typeface="Arial" panose="020B0604020202020204" pitchFamily="34" charset="0"/>
                        </a:rPr>
                        <a:t> </a:t>
                      </a:r>
                      <a:r>
                        <a:rPr lang="es-ES" sz="1800" kern="1200" dirty="0" err="1">
                          <a:solidFill>
                            <a:schemeClr val="dk1"/>
                          </a:solidFill>
                          <a:effectLst/>
                          <a:latin typeface="Arial" panose="020B0604020202020204" pitchFamily="34" charset="0"/>
                          <a:ea typeface="+mn-ea"/>
                          <a:cs typeface="Arial" panose="020B0604020202020204" pitchFamily="34" charset="0"/>
                        </a:rPr>
                        <a:t>from</a:t>
                      </a:r>
                      <a:r>
                        <a:rPr lang="es-ES" sz="1800" kern="1200" dirty="0">
                          <a:solidFill>
                            <a:schemeClr val="dk1"/>
                          </a:solidFill>
                          <a:effectLst/>
                          <a:latin typeface="Arial" panose="020B0604020202020204" pitchFamily="34" charset="0"/>
                          <a:ea typeface="+mn-ea"/>
                          <a:cs typeface="Arial" panose="020B0604020202020204" pitchFamily="34" charset="0"/>
                        </a:rPr>
                        <a:t> </a:t>
                      </a:r>
                      <a:r>
                        <a:rPr lang="es-ES" sz="1800" kern="1200" dirty="0" err="1">
                          <a:solidFill>
                            <a:schemeClr val="dk1"/>
                          </a:solidFill>
                          <a:effectLst/>
                          <a:latin typeface="Arial" panose="020B0604020202020204" pitchFamily="34" charset="0"/>
                          <a:ea typeface="+mn-ea"/>
                          <a:cs typeface="Arial" panose="020B0604020202020204" pitchFamily="34" charset="0"/>
                        </a:rPr>
                        <a:t>units</a:t>
                      </a:r>
                      <a:r>
                        <a:rPr lang="es-ES" sz="1800" kern="1200" dirty="0">
                          <a:solidFill>
                            <a:schemeClr val="dk1"/>
                          </a:solidFill>
                          <a:effectLst/>
                          <a:latin typeface="Arial" panose="020B0604020202020204" pitchFamily="34" charset="0"/>
                          <a:ea typeface="+mn-ea"/>
                          <a:cs typeface="Arial" panose="020B0604020202020204" pitchFamily="34" charset="0"/>
                        </a:rPr>
                        <a:t> 1 </a:t>
                      </a:r>
                      <a:r>
                        <a:rPr lang="es-ES" sz="1800" kern="1200" dirty="0" err="1">
                          <a:solidFill>
                            <a:schemeClr val="dk1"/>
                          </a:solidFill>
                          <a:effectLst/>
                          <a:latin typeface="Arial" panose="020B0604020202020204" pitchFamily="34" charset="0"/>
                          <a:ea typeface="+mn-ea"/>
                          <a:cs typeface="Arial" panose="020B0604020202020204" pitchFamily="34" charset="0"/>
                        </a:rPr>
                        <a:t>to</a:t>
                      </a:r>
                      <a:r>
                        <a:rPr lang="es-ES" sz="1800" kern="1200" dirty="0">
                          <a:solidFill>
                            <a:schemeClr val="dk1"/>
                          </a:solidFill>
                          <a:effectLst/>
                          <a:latin typeface="Arial" panose="020B0604020202020204" pitchFamily="34" charset="0"/>
                          <a:ea typeface="+mn-ea"/>
                          <a:cs typeface="Arial" panose="020B0604020202020204" pitchFamily="34" charset="0"/>
                        </a:rPr>
                        <a:t> 10</a:t>
                      </a:r>
                    </a:p>
                    <a:p>
                      <a:r>
                        <a:rPr lang="es-ES" dirty="0" err="1">
                          <a:latin typeface="Arial" panose="020B0604020202020204" pitchFamily="34" charset="0"/>
                          <a:cs typeface="Arial" panose="020B0604020202020204" pitchFamily="34" charset="0"/>
                        </a:rPr>
                        <a:t>Results</a:t>
                      </a:r>
                      <a:r>
                        <a:rPr lang="es-ES" dirty="0">
                          <a:latin typeface="Arial" panose="020B0604020202020204" pitchFamily="34" charset="0"/>
                          <a:cs typeface="Arial" panose="020B0604020202020204" pitchFamily="34" charset="0"/>
                        </a:rPr>
                        <a:t> in </a:t>
                      </a:r>
                      <a:r>
                        <a:rPr lang="es-ES" dirty="0" err="1">
                          <a:latin typeface="Arial" panose="020B0604020202020204" pitchFamily="34" charset="0"/>
                          <a:cs typeface="Arial" panose="020B0604020202020204" pitchFamily="34" charset="0"/>
                        </a:rPr>
                        <a:t>cross</a:t>
                      </a:r>
                      <a:r>
                        <a:rPr lang="es-ES" dirty="0">
                          <a:latin typeface="Arial" panose="020B0604020202020204" pitchFamily="34" charset="0"/>
                          <a:cs typeface="Arial" panose="020B0604020202020204" pitchFamily="34" charset="0"/>
                        </a:rPr>
                        <a:t> </a:t>
                      </a:r>
                      <a:r>
                        <a:rPr lang="es-ES" dirty="0" err="1">
                          <a:latin typeface="Arial" panose="020B0604020202020204" pitchFamily="34" charset="0"/>
                          <a:cs typeface="Arial" panose="020B0604020202020204" pitchFamily="34" charset="0"/>
                        </a:rPr>
                        <a:t>evaluation</a:t>
                      </a:r>
                      <a:endParaRPr lang="es-MX" dirty="0">
                        <a:latin typeface="Arial" panose="020B0604020202020204" pitchFamily="34" charset="0"/>
                        <a:cs typeface="Arial" panose="020B0604020202020204" pitchFamily="34" charset="0"/>
                      </a:endParaRPr>
                    </a:p>
                  </a:txBody>
                  <a:tcPr>
                    <a:lnB w="12700" cap="flat" cmpd="sng" algn="ctr">
                      <a:solidFill>
                        <a:schemeClr val="tx1"/>
                      </a:solidFill>
                      <a:prstDash val="solid"/>
                      <a:round/>
                      <a:headEnd type="none" w="med" len="med"/>
                      <a:tailEnd type="none" w="med" len="med"/>
                    </a:lnB>
                  </a:tcPr>
                </a:tc>
                <a:tc hMerge="1">
                  <a:txBody>
                    <a:bodyPr/>
                    <a:lstStyle/>
                    <a:p>
                      <a:endParaRPr lang="es-ES" sz="1800" kern="1200" dirty="0">
                        <a:solidFill>
                          <a:schemeClr val="dk1"/>
                        </a:solidFill>
                        <a:effectLst/>
                        <a:latin typeface="Arial" panose="020B0604020202020204" pitchFamily="34" charset="0"/>
                        <a:ea typeface="+mn-ea"/>
                        <a:cs typeface="Arial" panose="020B0604020202020204" pitchFamily="34" charset="0"/>
                      </a:endParaRPr>
                    </a:p>
                  </a:txBody>
                  <a:tcPr>
                    <a:lnB w="12700" cap="flat" cmpd="sng" algn="ctr">
                      <a:solidFill>
                        <a:schemeClr val="tx1"/>
                      </a:solidFill>
                      <a:prstDash val="solid"/>
                      <a:round/>
                      <a:headEnd type="none" w="med" len="med"/>
                      <a:tailEnd type="none" w="med" len="med"/>
                    </a:lnB>
                  </a:tcPr>
                </a:tc>
                <a:tc hMerge="1">
                  <a:txBody>
                    <a:bodyPr/>
                    <a:lstStyle/>
                    <a:p>
                      <a:endParaRPr lang="es-MX" dirty="0">
                        <a:latin typeface="Arial" panose="020B0604020202020204" pitchFamily="34" charset="0"/>
                        <a:cs typeface="Arial" panose="020B0604020202020204" pitchFamily="34" charset="0"/>
                      </a:endParaRP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5716460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txBox="1">
            <a:spLocks/>
          </p:cNvSpPr>
          <p:nvPr/>
        </p:nvSpPr>
        <p:spPr>
          <a:xfrm>
            <a:off x="838200" y="365125"/>
            <a:ext cx="10515600" cy="62187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MX" b="1" dirty="0" err="1">
                <a:solidFill>
                  <a:schemeClr val="tx2">
                    <a:lumMod val="60000"/>
                    <a:lumOff val="40000"/>
                  </a:schemeClr>
                </a:solidFill>
                <a:latin typeface="Arial" panose="020B0604020202020204" pitchFamily="34" charset="0"/>
                <a:cs typeface="Arial" panose="020B0604020202020204" pitchFamily="34" charset="0"/>
              </a:rPr>
              <a:t>Assessment</a:t>
            </a:r>
            <a:r>
              <a:rPr lang="es-MX" b="1" dirty="0">
                <a:solidFill>
                  <a:schemeClr val="tx2">
                    <a:lumMod val="60000"/>
                    <a:lumOff val="40000"/>
                  </a:schemeClr>
                </a:solidFill>
                <a:latin typeface="Arial" panose="020B0604020202020204" pitchFamily="34" charset="0"/>
                <a:cs typeface="Arial" panose="020B0604020202020204" pitchFamily="34" charset="0"/>
              </a:rPr>
              <a:t> </a:t>
            </a:r>
            <a:r>
              <a:rPr lang="es-MX" b="1" dirty="0" err="1">
                <a:solidFill>
                  <a:schemeClr val="tx2">
                    <a:lumMod val="60000"/>
                    <a:lumOff val="40000"/>
                  </a:schemeClr>
                </a:solidFill>
                <a:latin typeface="Arial" panose="020B0604020202020204" pitchFamily="34" charset="0"/>
                <a:cs typeface="Arial" panose="020B0604020202020204" pitchFamily="34" charset="0"/>
              </a:rPr>
              <a:t>Criteria</a:t>
            </a:r>
            <a:endParaRPr lang="es-MX" b="1" dirty="0">
              <a:solidFill>
                <a:schemeClr val="tx2">
                  <a:lumMod val="60000"/>
                  <a:lumOff val="40000"/>
                </a:schemeClr>
              </a:solidFill>
              <a:latin typeface="Arial" panose="020B0604020202020204" pitchFamily="34" charset="0"/>
              <a:cs typeface="Arial" panose="020B0604020202020204" pitchFamily="34" charset="0"/>
            </a:endParaRPr>
          </a:p>
        </p:txBody>
      </p:sp>
      <p:graphicFrame>
        <p:nvGraphicFramePr>
          <p:cNvPr id="6" name="5 Tabla"/>
          <p:cNvGraphicFramePr>
            <a:graphicFrameLocks noGrp="1"/>
          </p:cNvGraphicFramePr>
          <p:nvPr>
            <p:extLst>
              <p:ext uri="{D42A27DB-BD31-4B8C-83A1-F6EECF244321}">
                <p14:modId xmlns:p14="http://schemas.microsoft.com/office/powerpoint/2010/main" val="394685839"/>
              </p:ext>
            </p:extLst>
          </p:nvPr>
        </p:nvGraphicFramePr>
        <p:xfrm>
          <a:off x="3774536" y="1271748"/>
          <a:ext cx="8128000" cy="2590800"/>
        </p:xfrm>
        <a:graphic>
          <a:graphicData uri="http://schemas.openxmlformats.org/drawingml/2006/table">
            <a:tbl>
              <a:tblPr firstRow="1" bandRow="1">
                <a:tableStyleId>{5C22544A-7EE6-4342-B048-85BDC9FD1C3A}</a:tableStyleId>
              </a:tblPr>
              <a:tblGrid>
                <a:gridCol w="5093419">
                  <a:extLst>
                    <a:ext uri="{9D8B030D-6E8A-4147-A177-3AD203B41FA5}">
                      <a16:colId xmlns:a16="http://schemas.microsoft.com/office/drawing/2014/main" val="20000"/>
                    </a:ext>
                  </a:extLst>
                </a:gridCol>
                <a:gridCol w="3034581">
                  <a:extLst>
                    <a:ext uri="{9D8B030D-6E8A-4147-A177-3AD203B41FA5}">
                      <a16:colId xmlns:a16="http://schemas.microsoft.com/office/drawing/2014/main" val="20001"/>
                    </a:ext>
                  </a:extLst>
                </a:gridCol>
              </a:tblGrid>
              <a:tr h="370840">
                <a:tc gridSpan="2">
                  <a:txBody>
                    <a:bodyPr/>
                    <a:lstStyle/>
                    <a:p>
                      <a:pPr algn="ctr"/>
                      <a:r>
                        <a:rPr lang="es-MX" sz="2800" dirty="0"/>
                        <a:t>EVALUATION</a:t>
                      </a:r>
                      <a:r>
                        <a:rPr lang="es-MX" sz="2800" baseline="0" dirty="0"/>
                        <a:t> OF EACH LEARNING UNIT (1-3)</a:t>
                      </a:r>
                      <a:endParaRPr lang="es-MX" sz="2800" dirty="0"/>
                    </a:p>
                  </a:txBody>
                  <a:tcPr/>
                </a:tc>
                <a:tc hMerge="1">
                  <a:txBody>
                    <a:bodyPr/>
                    <a:lstStyle/>
                    <a:p>
                      <a:pPr algn="ctr"/>
                      <a:endParaRPr lang="es-MX" sz="2800" dirty="0"/>
                    </a:p>
                  </a:txBody>
                  <a:tcPr/>
                </a:tc>
                <a:extLst>
                  <a:ext uri="{0D108BD9-81ED-4DB2-BD59-A6C34878D82A}">
                    <a16:rowId xmlns:a16="http://schemas.microsoft.com/office/drawing/2014/main" val="10000"/>
                  </a:ext>
                </a:extLst>
              </a:tr>
              <a:tr h="370840">
                <a:tc>
                  <a:txBody>
                    <a:bodyPr/>
                    <a:lstStyle/>
                    <a:p>
                      <a:r>
                        <a:rPr lang="es-MX" sz="2800" dirty="0" err="1"/>
                        <a:t>Exam</a:t>
                      </a:r>
                      <a:endParaRPr lang="es-MX" sz="2800" dirty="0"/>
                    </a:p>
                  </a:txBody>
                  <a:tcPr/>
                </a:tc>
                <a:tc>
                  <a:txBody>
                    <a:bodyPr/>
                    <a:lstStyle/>
                    <a:p>
                      <a:pPr algn="ctr"/>
                      <a:r>
                        <a:rPr lang="es-MX" sz="2800" b="1" dirty="0"/>
                        <a:t>30%</a:t>
                      </a:r>
                    </a:p>
                  </a:txBody>
                  <a:tcPr/>
                </a:tc>
                <a:extLst>
                  <a:ext uri="{0D108BD9-81ED-4DB2-BD59-A6C34878D82A}">
                    <a16:rowId xmlns:a16="http://schemas.microsoft.com/office/drawing/2014/main" val="10001"/>
                  </a:ext>
                </a:extLst>
              </a:tr>
              <a:tr h="370840">
                <a:tc>
                  <a:txBody>
                    <a:bodyPr/>
                    <a:lstStyle/>
                    <a:p>
                      <a:r>
                        <a:rPr lang="es-MX" sz="2800" dirty="0" err="1"/>
                        <a:t>Projects</a:t>
                      </a:r>
                      <a:r>
                        <a:rPr lang="es-MX" sz="2800" baseline="0" dirty="0"/>
                        <a:t> (4) (portfolio </a:t>
                      </a:r>
                      <a:r>
                        <a:rPr lang="es-MX" sz="2800" baseline="0" dirty="0" err="1"/>
                        <a:t>included</a:t>
                      </a:r>
                      <a:r>
                        <a:rPr lang="es-MX" sz="2800" baseline="0" dirty="0"/>
                        <a:t>)</a:t>
                      </a:r>
                      <a:endParaRPr lang="es-MX" sz="2800" dirty="0"/>
                    </a:p>
                  </a:txBody>
                  <a:tcPr/>
                </a:tc>
                <a:tc>
                  <a:txBody>
                    <a:bodyPr/>
                    <a:lstStyle/>
                    <a:p>
                      <a:pPr algn="ctr"/>
                      <a:r>
                        <a:rPr lang="es-MX" sz="2800" b="1" dirty="0"/>
                        <a:t>30%</a:t>
                      </a:r>
                    </a:p>
                  </a:txBody>
                  <a:tcPr/>
                </a:tc>
                <a:extLst>
                  <a:ext uri="{0D108BD9-81ED-4DB2-BD59-A6C34878D82A}">
                    <a16:rowId xmlns:a16="http://schemas.microsoft.com/office/drawing/2014/main" val="10002"/>
                  </a:ext>
                </a:extLst>
              </a:tr>
              <a:tr h="370840">
                <a:tc>
                  <a:txBody>
                    <a:bodyPr/>
                    <a:lstStyle/>
                    <a:p>
                      <a:r>
                        <a:rPr lang="es-ES" sz="2800" dirty="0" err="1"/>
                        <a:t>Classwork</a:t>
                      </a:r>
                      <a:r>
                        <a:rPr lang="es-ES" sz="2800" dirty="0"/>
                        <a:t>,</a:t>
                      </a:r>
                      <a:r>
                        <a:rPr lang="es-ES" sz="2800" baseline="0" dirty="0"/>
                        <a:t> </a:t>
                      </a:r>
                      <a:r>
                        <a:rPr lang="es-ES" sz="2800" baseline="0" dirty="0" err="1"/>
                        <a:t>homework</a:t>
                      </a:r>
                      <a:r>
                        <a:rPr lang="es-ES" sz="2800" baseline="0" dirty="0"/>
                        <a:t>, </a:t>
                      </a:r>
                      <a:r>
                        <a:rPr lang="es-ES" sz="2800" baseline="0" dirty="0" err="1"/>
                        <a:t>platforms</a:t>
                      </a:r>
                      <a:endParaRPr lang="es-MX" sz="2800" dirty="0"/>
                    </a:p>
                  </a:txBody>
                  <a:tcPr/>
                </a:tc>
                <a:tc>
                  <a:txBody>
                    <a:bodyPr/>
                    <a:lstStyle/>
                    <a:p>
                      <a:pPr algn="ctr"/>
                      <a:r>
                        <a:rPr lang="es-MX" sz="2800" b="1" dirty="0"/>
                        <a:t>30%</a:t>
                      </a:r>
                    </a:p>
                  </a:txBody>
                  <a:tcPr/>
                </a:tc>
                <a:extLst>
                  <a:ext uri="{0D108BD9-81ED-4DB2-BD59-A6C34878D82A}">
                    <a16:rowId xmlns:a16="http://schemas.microsoft.com/office/drawing/2014/main" val="10003"/>
                  </a:ext>
                </a:extLst>
              </a:tr>
              <a:tr h="370840">
                <a:tc>
                  <a:txBody>
                    <a:bodyPr/>
                    <a:lstStyle/>
                    <a:p>
                      <a:r>
                        <a:rPr lang="es-ES" sz="2800" dirty="0" err="1"/>
                        <a:t>Participation</a:t>
                      </a:r>
                      <a:endParaRPr lang="es-MX" sz="2800" dirty="0"/>
                    </a:p>
                  </a:txBody>
                  <a:tcPr/>
                </a:tc>
                <a:tc>
                  <a:txBody>
                    <a:bodyPr/>
                    <a:lstStyle/>
                    <a:p>
                      <a:pPr algn="ctr"/>
                      <a:r>
                        <a:rPr lang="es-MX" sz="2800" b="1" dirty="0"/>
                        <a:t>10%</a:t>
                      </a:r>
                    </a:p>
                  </a:txBody>
                  <a:tcPr/>
                </a:tc>
                <a:extLst>
                  <a:ext uri="{0D108BD9-81ED-4DB2-BD59-A6C34878D82A}">
                    <a16:rowId xmlns:a16="http://schemas.microsoft.com/office/drawing/2014/main" val="10004"/>
                  </a:ext>
                </a:extLst>
              </a:tr>
            </a:tbl>
          </a:graphicData>
        </a:graphic>
      </p:graphicFrame>
      <p:sp>
        <p:nvSpPr>
          <p:cNvPr id="7" name="6 Flecha arriba"/>
          <p:cNvSpPr/>
          <p:nvPr/>
        </p:nvSpPr>
        <p:spPr>
          <a:xfrm rot="5400000">
            <a:off x="712398" y="1202660"/>
            <a:ext cx="2358604" cy="3748898"/>
          </a:xfrm>
          <a:prstGeom prst="upArrow">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 name="7 CuadroTexto"/>
          <p:cNvSpPr txBox="1"/>
          <p:nvPr/>
        </p:nvSpPr>
        <p:spPr>
          <a:xfrm>
            <a:off x="17251" y="2415386"/>
            <a:ext cx="3105511" cy="1323439"/>
          </a:xfrm>
          <a:prstGeom prst="rect">
            <a:avLst/>
          </a:prstGeom>
          <a:noFill/>
        </p:spPr>
        <p:txBody>
          <a:bodyPr wrap="square" rtlCol="0">
            <a:spAutoFit/>
          </a:bodyPr>
          <a:lstStyle/>
          <a:p>
            <a:pPr algn="ctr"/>
            <a:r>
              <a:rPr lang="es-MX" sz="2000" b="1" dirty="0" err="1"/>
              <a:t>Attendance</a:t>
            </a:r>
            <a:r>
              <a:rPr lang="es-MX" sz="2000" b="1" dirty="0"/>
              <a:t>, </a:t>
            </a:r>
            <a:r>
              <a:rPr lang="es-MX" sz="2000" b="1" dirty="0" err="1"/>
              <a:t>punctuality</a:t>
            </a:r>
            <a:r>
              <a:rPr lang="es-MX" sz="2000" b="1" dirty="0"/>
              <a:t>, </a:t>
            </a:r>
            <a:r>
              <a:rPr lang="es-MX" sz="2000" b="1" u="sng" dirty="0" err="1"/>
              <a:t>attitude</a:t>
            </a:r>
            <a:r>
              <a:rPr lang="es-MX" sz="2000" b="1" dirty="0"/>
              <a:t>, complete </a:t>
            </a:r>
            <a:r>
              <a:rPr lang="es-MX" sz="2000" b="1" dirty="0" err="1"/>
              <a:t>materials</a:t>
            </a:r>
            <a:r>
              <a:rPr lang="es-MX" sz="2000" b="1" dirty="0"/>
              <a:t>, </a:t>
            </a:r>
            <a:r>
              <a:rPr lang="es-MX" sz="2000" b="1" dirty="0" err="1"/>
              <a:t>respect</a:t>
            </a:r>
            <a:r>
              <a:rPr lang="es-MX" sz="2000" b="1" dirty="0"/>
              <a:t>, and </a:t>
            </a:r>
            <a:r>
              <a:rPr lang="es-MX" sz="2000" b="1" dirty="0" err="1"/>
              <a:t>classwork</a:t>
            </a:r>
            <a:endParaRPr lang="es-MX" sz="2000" b="1" dirty="0"/>
          </a:p>
        </p:txBody>
      </p:sp>
      <p:graphicFrame>
        <p:nvGraphicFramePr>
          <p:cNvPr id="10" name="9 Tabla"/>
          <p:cNvGraphicFramePr>
            <a:graphicFrameLocks noGrp="1"/>
          </p:cNvGraphicFramePr>
          <p:nvPr>
            <p:extLst>
              <p:ext uri="{D42A27DB-BD31-4B8C-83A1-F6EECF244321}">
                <p14:modId xmlns:p14="http://schemas.microsoft.com/office/powerpoint/2010/main" val="3152052793"/>
              </p:ext>
            </p:extLst>
          </p:nvPr>
        </p:nvGraphicFramePr>
        <p:xfrm>
          <a:off x="3766149" y="4546567"/>
          <a:ext cx="8138306" cy="1554480"/>
        </p:xfrm>
        <a:graphic>
          <a:graphicData uri="http://schemas.openxmlformats.org/drawingml/2006/table">
            <a:tbl>
              <a:tblPr firstRow="1" bandRow="1">
                <a:tableStyleId>{5C22544A-7EE6-4342-B048-85BDC9FD1C3A}</a:tableStyleId>
              </a:tblPr>
              <a:tblGrid>
                <a:gridCol w="5101807">
                  <a:extLst>
                    <a:ext uri="{9D8B030D-6E8A-4147-A177-3AD203B41FA5}">
                      <a16:colId xmlns:a16="http://schemas.microsoft.com/office/drawing/2014/main" val="20000"/>
                    </a:ext>
                  </a:extLst>
                </a:gridCol>
                <a:gridCol w="3036499">
                  <a:extLst>
                    <a:ext uri="{9D8B030D-6E8A-4147-A177-3AD203B41FA5}">
                      <a16:colId xmlns:a16="http://schemas.microsoft.com/office/drawing/2014/main" val="20001"/>
                    </a:ext>
                  </a:extLst>
                </a:gridCol>
              </a:tblGrid>
              <a:tr h="421470">
                <a:tc gridSpan="2">
                  <a:txBody>
                    <a:bodyPr/>
                    <a:lstStyle/>
                    <a:p>
                      <a:pPr algn="ctr"/>
                      <a:r>
                        <a:rPr lang="es-MX" sz="2800" dirty="0"/>
                        <a:t>EVALUATION OF THE SEMESTER</a:t>
                      </a:r>
                    </a:p>
                  </a:txBody>
                  <a:tcPr/>
                </a:tc>
                <a:tc hMerge="1">
                  <a:txBody>
                    <a:bodyPr/>
                    <a:lstStyle/>
                    <a:p>
                      <a:endParaRPr lang="es-MX" dirty="0"/>
                    </a:p>
                  </a:txBody>
                  <a:tcPr/>
                </a:tc>
                <a:extLst>
                  <a:ext uri="{0D108BD9-81ED-4DB2-BD59-A6C34878D82A}">
                    <a16:rowId xmlns:a16="http://schemas.microsoft.com/office/drawing/2014/main" val="10000"/>
                  </a:ext>
                </a:extLst>
              </a:tr>
              <a:tr h="421470">
                <a:tc>
                  <a:txBody>
                    <a:bodyPr/>
                    <a:lstStyle/>
                    <a:p>
                      <a:r>
                        <a:rPr lang="es-MX" sz="2800" dirty="0"/>
                        <a:t>AVERAGE</a:t>
                      </a:r>
                      <a:r>
                        <a:rPr lang="es-MX" sz="2800" baseline="0" dirty="0"/>
                        <a:t> OF LEARNING UNITS</a:t>
                      </a:r>
                      <a:endParaRPr lang="es-MX" sz="2800" dirty="0"/>
                    </a:p>
                  </a:txBody>
                  <a:tcPr/>
                </a:tc>
                <a:tc>
                  <a:txBody>
                    <a:bodyPr/>
                    <a:lstStyle/>
                    <a:p>
                      <a:pPr algn="ctr"/>
                      <a:r>
                        <a:rPr lang="es-MX" sz="2800" b="1" dirty="0"/>
                        <a:t>50%</a:t>
                      </a:r>
                    </a:p>
                  </a:txBody>
                  <a:tcPr/>
                </a:tc>
                <a:extLst>
                  <a:ext uri="{0D108BD9-81ED-4DB2-BD59-A6C34878D82A}">
                    <a16:rowId xmlns:a16="http://schemas.microsoft.com/office/drawing/2014/main" val="10001"/>
                  </a:ext>
                </a:extLst>
              </a:tr>
              <a:tr h="421470">
                <a:tc>
                  <a:txBody>
                    <a:bodyPr/>
                    <a:lstStyle/>
                    <a:p>
                      <a:r>
                        <a:rPr lang="es-MX" sz="2800" dirty="0"/>
                        <a:t>FINAL EVIDENCE (INTERVIEW)</a:t>
                      </a:r>
                    </a:p>
                  </a:txBody>
                  <a:tcPr/>
                </a:tc>
                <a:tc>
                  <a:txBody>
                    <a:bodyPr/>
                    <a:lstStyle/>
                    <a:p>
                      <a:pPr algn="ctr"/>
                      <a:r>
                        <a:rPr lang="es-MX" sz="2800" b="1" dirty="0"/>
                        <a:t>50%</a:t>
                      </a:r>
                    </a:p>
                  </a:txBody>
                  <a:tcPr/>
                </a:tc>
                <a:extLst>
                  <a:ext uri="{0D108BD9-81ED-4DB2-BD59-A6C34878D82A}">
                    <a16:rowId xmlns:a16="http://schemas.microsoft.com/office/drawing/2014/main" val="10002"/>
                  </a:ext>
                </a:extLst>
              </a:tr>
            </a:tbl>
          </a:graphicData>
        </a:graphic>
      </p:graphicFrame>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1824" t="30896" r="30650" b="41814"/>
          <a:stretch/>
        </p:blipFill>
        <p:spPr bwMode="auto">
          <a:xfrm>
            <a:off x="110377" y="4275110"/>
            <a:ext cx="3586760" cy="23586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Imagen 8">
            <a:extLst>
              <a:ext uri="{FF2B5EF4-FFF2-40B4-BE49-F238E27FC236}">
                <a16:creationId xmlns:a16="http://schemas.microsoft.com/office/drawing/2014/main" id="{3B63E5BF-2E56-4265-9C67-3BB88E2B2E24}"/>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720090" y="515962"/>
            <a:ext cx="1417320" cy="1226820"/>
          </a:xfrm>
          <a:prstGeom prst="rect">
            <a:avLst/>
          </a:prstGeom>
          <a:noFill/>
        </p:spPr>
      </p:pic>
    </p:spTree>
    <p:extLst>
      <p:ext uri="{BB962C8B-B14F-4D97-AF65-F5344CB8AC3E}">
        <p14:creationId xmlns:p14="http://schemas.microsoft.com/office/powerpoint/2010/main" val="1457428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Título"/>
          <p:cNvSpPr txBox="1">
            <a:spLocks/>
          </p:cNvSpPr>
          <p:nvPr/>
        </p:nvSpPr>
        <p:spPr>
          <a:xfrm>
            <a:off x="838200" y="365126"/>
            <a:ext cx="10515600" cy="76488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MX" b="1" dirty="0">
                <a:solidFill>
                  <a:schemeClr val="tx2">
                    <a:lumMod val="60000"/>
                    <a:lumOff val="40000"/>
                  </a:schemeClr>
                </a:solidFill>
                <a:latin typeface="Arial" panose="020B0604020202020204" pitchFamily="34" charset="0"/>
                <a:cs typeface="Arial" panose="020B0604020202020204" pitchFamily="34" charset="0"/>
              </a:rPr>
              <a:t>Global </a:t>
            </a:r>
            <a:r>
              <a:rPr lang="es-MX" b="1" dirty="0" err="1">
                <a:solidFill>
                  <a:schemeClr val="tx2">
                    <a:lumMod val="60000"/>
                    <a:lumOff val="40000"/>
                  </a:schemeClr>
                </a:solidFill>
                <a:latin typeface="Arial" panose="020B0604020202020204" pitchFamily="34" charset="0"/>
                <a:cs typeface="Arial" panose="020B0604020202020204" pitchFamily="34" charset="0"/>
              </a:rPr>
              <a:t>Evaluation</a:t>
            </a:r>
            <a:endParaRPr lang="es-MX" b="1" dirty="0">
              <a:solidFill>
                <a:schemeClr val="tx2">
                  <a:lumMod val="60000"/>
                  <a:lumOff val="40000"/>
                </a:schemeClr>
              </a:solidFill>
              <a:latin typeface="Arial" panose="020B0604020202020204" pitchFamily="34" charset="0"/>
              <a:cs typeface="Arial" panose="020B0604020202020204" pitchFamily="34" charset="0"/>
            </a:endParaRPr>
          </a:p>
        </p:txBody>
      </p:sp>
      <p:pic>
        <p:nvPicPr>
          <p:cNvPr id="7170" name="Picture 2" descr="Resultado de imagen para pie chart 50 5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6096" y="1338458"/>
            <a:ext cx="9005976" cy="5403587"/>
          </a:xfrm>
          <a:prstGeom prst="rect">
            <a:avLst/>
          </a:prstGeom>
          <a:noFill/>
          <a:extLst>
            <a:ext uri="{909E8E84-426E-40DD-AFC4-6F175D3DCCD1}">
              <a14:hiddenFill xmlns:a14="http://schemas.microsoft.com/office/drawing/2010/main">
                <a:solidFill>
                  <a:srgbClr val="FFFFFF"/>
                </a:solidFill>
              </a14:hiddenFill>
            </a:ext>
          </a:extLst>
        </p:spPr>
      </p:pic>
      <p:sp>
        <p:nvSpPr>
          <p:cNvPr id="5" name="4 CuadroTexto"/>
          <p:cNvSpPr txBox="1"/>
          <p:nvPr/>
        </p:nvSpPr>
        <p:spPr>
          <a:xfrm>
            <a:off x="4606511" y="2553411"/>
            <a:ext cx="1690777" cy="1015663"/>
          </a:xfrm>
          <a:prstGeom prst="rect">
            <a:avLst/>
          </a:prstGeom>
          <a:noFill/>
        </p:spPr>
        <p:txBody>
          <a:bodyPr wrap="square" rtlCol="0">
            <a:spAutoFit/>
          </a:bodyPr>
          <a:lstStyle/>
          <a:p>
            <a:pPr algn="ctr"/>
            <a:r>
              <a:rPr lang="es-MX" sz="6000" b="1" dirty="0">
                <a:solidFill>
                  <a:schemeClr val="bg1"/>
                </a:solidFill>
              </a:rPr>
              <a:t>50%</a:t>
            </a:r>
          </a:p>
        </p:txBody>
      </p:sp>
      <p:sp>
        <p:nvSpPr>
          <p:cNvPr id="7" name="6 CuadroTexto"/>
          <p:cNvSpPr txBox="1"/>
          <p:nvPr/>
        </p:nvSpPr>
        <p:spPr>
          <a:xfrm>
            <a:off x="6932769" y="2635265"/>
            <a:ext cx="1690777" cy="1015663"/>
          </a:xfrm>
          <a:prstGeom prst="rect">
            <a:avLst/>
          </a:prstGeom>
          <a:noFill/>
        </p:spPr>
        <p:txBody>
          <a:bodyPr wrap="square" rtlCol="0">
            <a:spAutoFit/>
          </a:bodyPr>
          <a:lstStyle/>
          <a:p>
            <a:pPr algn="ctr"/>
            <a:r>
              <a:rPr lang="es-MX" sz="6000" b="1" dirty="0">
                <a:solidFill>
                  <a:schemeClr val="bg1"/>
                </a:solidFill>
              </a:rPr>
              <a:t>50%</a:t>
            </a:r>
          </a:p>
        </p:txBody>
      </p:sp>
      <p:sp>
        <p:nvSpPr>
          <p:cNvPr id="6" name="5 CuadroTexto"/>
          <p:cNvSpPr txBox="1"/>
          <p:nvPr/>
        </p:nvSpPr>
        <p:spPr>
          <a:xfrm>
            <a:off x="4572007" y="3933650"/>
            <a:ext cx="1949570" cy="1384995"/>
          </a:xfrm>
          <a:prstGeom prst="rect">
            <a:avLst/>
          </a:prstGeom>
          <a:noFill/>
        </p:spPr>
        <p:txBody>
          <a:bodyPr wrap="square" rtlCol="0">
            <a:spAutoFit/>
          </a:bodyPr>
          <a:lstStyle/>
          <a:p>
            <a:pPr algn="ctr"/>
            <a:r>
              <a:rPr lang="es-MX" sz="2800" b="1" dirty="0" err="1">
                <a:solidFill>
                  <a:schemeClr val="bg1"/>
                </a:solidFill>
              </a:rPr>
              <a:t>Average</a:t>
            </a:r>
            <a:r>
              <a:rPr lang="es-MX" sz="2800" b="1" dirty="0">
                <a:solidFill>
                  <a:schemeClr val="bg1"/>
                </a:solidFill>
              </a:rPr>
              <a:t> of </a:t>
            </a:r>
            <a:r>
              <a:rPr lang="es-MX" sz="2800" b="1" dirty="0" err="1">
                <a:solidFill>
                  <a:schemeClr val="bg1"/>
                </a:solidFill>
              </a:rPr>
              <a:t>learning</a:t>
            </a:r>
            <a:r>
              <a:rPr lang="es-MX" sz="2800" b="1" dirty="0">
                <a:solidFill>
                  <a:schemeClr val="bg1"/>
                </a:solidFill>
              </a:rPr>
              <a:t> </a:t>
            </a:r>
            <a:r>
              <a:rPr lang="es-MX" sz="2800" b="1" dirty="0" err="1">
                <a:solidFill>
                  <a:schemeClr val="bg1"/>
                </a:solidFill>
              </a:rPr>
              <a:t>units</a:t>
            </a:r>
            <a:r>
              <a:rPr lang="es-MX" sz="2800" b="1" dirty="0">
                <a:solidFill>
                  <a:schemeClr val="bg1"/>
                </a:solidFill>
              </a:rPr>
              <a:t> 1-3</a:t>
            </a:r>
          </a:p>
        </p:txBody>
      </p:sp>
      <p:sp>
        <p:nvSpPr>
          <p:cNvPr id="9" name="8 CuadroTexto"/>
          <p:cNvSpPr txBox="1"/>
          <p:nvPr/>
        </p:nvSpPr>
        <p:spPr>
          <a:xfrm>
            <a:off x="6639470" y="4040251"/>
            <a:ext cx="1949570" cy="1384995"/>
          </a:xfrm>
          <a:prstGeom prst="rect">
            <a:avLst/>
          </a:prstGeom>
          <a:noFill/>
        </p:spPr>
        <p:txBody>
          <a:bodyPr wrap="square" rtlCol="0">
            <a:spAutoFit/>
          </a:bodyPr>
          <a:lstStyle/>
          <a:p>
            <a:pPr algn="ctr"/>
            <a:r>
              <a:rPr lang="es-MX" sz="2800" b="1" dirty="0">
                <a:solidFill>
                  <a:schemeClr val="bg1"/>
                </a:solidFill>
              </a:rPr>
              <a:t>Final </a:t>
            </a:r>
            <a:r>
              <a:rPr lang="es-MX" sz="2800" b="1" dirty="0" err="1">
                <a:solidFill>
                  <a:schemeClr val="bg1"/>
                </a:solidFill>
              </a:rPr>
              <a:t>Evidence</a:t>
            </a:r>
            <a:endParaRPr lang="es-MX" sz="2800" b="1" dirty="0">
              <a:solidFill>
                <a:schemeClr val="bg1"/>
              </a:solidFill>
            </a:endParaRPr>
          </a:p>
          <a:p>
            <a:pPr algn="ctr"/>
            <a:r>
              <a:rPr lang="es-MX" sz="2800" b="1" dirty="0">
                <a:solidFill>
                  <a:schemeClr val="bg1"/>
                </a:solidFill>
              </a:rPr>
              <a:t>(</a:t>
            </a:r>
            <a:r>
              <a:rPr lang="es-MX" sz="2800" b="1" dirty="0" err="1">
                <a:solidFill>
                  <a:schemeClr val="bg1"/>
                </a:solidFill>
              </a:rPr>
              <a:t>Speaking</a:t>
            </a:r>
            <a:r>
              <a:rPr lang="es-MX" sz="2800" b="1" dirty="0">
                <a:solidFill>
                  <a:schemeClr val="bg1"/>
                </a:solidFill>
              </a:rPr>
              <a:t>)</a:t>
            </a:r>
          </a:p>
        </p:txBody>
      </p:sp>
      <p:sp>
        <p:nvSpPr>
          <p:cNvPr id="8" name="7 CuadroTexto"/>
          <p:cNvSpPr txBox="1"/>
          <p:nvPr/>
        </p:nvSpPr>
        <p:spPr>
          <a:xfrm>
            <a:off x="155271" y="2001329"/>
            <a:ext cx="3899144" cy="2185214"/>
          </a:xfrm>
          <a:prstGeom prst="rect">
            <a:avLst/>
          </a:prstGeom>
          <a:noFill/>
        </p:spPr>
        <p:txBody>
          <a:bodyPr wrap="square" rtlCol="0">
            <a:spAutoFit/>
          </a:bodyPr>
          <a:lstStyle/>
          <a:p>
            <a:pPr algn="just"/>
            <a:r>
              <a:rPr lang="es-MX" sz="3600" b="1" dirty="0">
                <a:solidFill>
                  <a:srgbClr val="FF0000"/>
                </a:solidFill>
              </a:rPr>
              <a:t>NOTE:</a:t>
            </a:r>
          </a:p>
          <a:p>
            <a:pPr algn="just"/>
            <a:endParaRPr lang="es-MX" sz="2000" b="1" dirty="0"/>
          </a:p>
          <a:p>
            <a:pPr algn="just"/>
            <a:endParaRPr lang="es-MX" sz="2000" b="1" dirty="0"/>
          </a:p>
          <a:p>
            <a:pPr algn="just"/>
            <a:r>
              <a:rPr lang="es-MX" sz="2000" b="1" dirty="0"/>
              <a:t>In </a:t>
            </a:r>
            <a:r>
              <a:rPr lang="es-MX" sz="2000" b="1" dirty="0" err="1"/>
              <a:t>order</a:t>
            </a:r>
            <a:r>
              <a:rPr lang="es-MX" sz="2000" b="1" dirty="0"/>
              <a:t> to </a:t>
            </a:r>
            <a:r>
              <a:rPr lang="es-MX" sz="2000" b="1" dirty="0" err="1"/>
              <a:t>have</a:t>
            </a:r>
            <a:r>
              <a:rPr lang="es-MX" sz="2000" b="1" dirty="0"/>
              <a:t> </a:t>
            </a:r>
            <a:r>
              <a:rPr lang="es-MX" sz="2000" b="1" dirty="0" err="1"/>
              <a:t>two</a:t>
            </a:r>
            <a:r>
              <a:rPr lang="es-MX" sz="2000" b="1" dirty="0"/>
              <a:t> </a:t>
            </a:r>
            <a:r>
              <a:rPr lang="es-MX" sz="2000" b="1" dirty="0" err="1"/>
              <a:t>opportunities</a:t>
            </a:r>
            <a:r>
              <a:rPr lang="es-MX" sz="2000" b="1" dirty="0"/>
              <a:t> to </a:t>
            </a:r>
            <a:r>
              <a:rPr lang="es-MX" sz="2000" b="1" dirty="0" err="1"/>
              <a:t>regularize</a:t>
            </a:r>
            <a:r>
              <a:rPr lang="es-MX" sz="2000" b="1" dirty="0"/>
              <a:t>  </a:t>
            </a:r>
            <a:r>
              <a:rPr lang="es-MX" sz="2000" b="1" dirty="0" err="1"/>
              <a:t>your</a:t>
            </a:r>
            <a:r>
              <a:rPr lang="es-MX" sz="2000" b="1" dirty="0"/>
              <a:t> status </a:t>
            </a:r>
            <a:r>
              <a:rPr lang="es-MX" sz="2000" b="1" dirty="0" err="1"/>
              <a:t>you</a:t>
            </a:r>
            <a:r>
              <a:rPr lang="es-MX" sz="2000" b="1" dirty="0"/>
              <a:t> </a:t>
            </a:r>
            <a:r>
              <a:rPr lang="es-MX" sz="2000" b="1" dirty="0" err="1"/>
              <a:t>must</a:t>
            </a:r>
            <a:r>
              <a:rPr lang="es-MX" sz="2000" b="1" dirty="0"/>
              <a:t> </a:t>
            </a:r>
            <a:r>
              <a:rPr lang="es-MX" sz="2000" b="1" dirty="0" err="1"/>
              <a:t>attend</a:t>
            </a:r>
            <a:r>
              <a:rPr lang="es-MX" sz="2000" b="1" dirty="0"/>
              <a:t>  85% of </a:t>
            </a:r>
            <a:r>
              <a:rPr lang="es-MX" sz="2000" b="1" dirty="0" err="1"/>
              <a:t>class</a:t>
            </a:r>
            <a:r>
              <a:rPr lang="es-MX" sz="2000" b="1" dirty="0"/>
              <a:t> </a:t>
            </a:r>
            <a:r>
              <a:rPr lang="es-MX" sz="2000" b="1" dirty="0" err="1"/>
              <a:t>hours</a:t>
            </a:r>
            <a:r>
              <a:rPr lang="es-MX" sz="2000" b="1" dirty="0"/>
              <a:t>.</a:t>
            </a:r>
          </a:p>
        </p:txBody>
      </p:sp>
      <p:sp>
        <p:nvSpPr>
          <p:cNvPr id="10" name="9 Igual que"/>
          <p:cNvSpPr/>
          <p:nvPr/>
        </p:nvSpPr>
        <p:spPr>
          <a:xfrm>
            <a:off x="9178508" y="3536008"/>
            <a:ext cx="1035170" cy="642267"/>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pic>
        <p:nvPicPr>
          <p:cNvPr id="7172" name="Picture 4" descr="Resultado de imagen para 1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09209" y="3013702"/>
            <a:ext cx="1777049" cy="1777049"/>
          </a:xfrm>
          <a:prstGeom prst="rect">
            <a:avLst/>
          </a:prstGeom>
          <a:noFill/>
          <a:extLst>
            <a:ext uri="{909E8E84-426E-40DD-AFC4-6F175D3DCCD1}">
              <a14:hiddenFill xmlns:a14="http://schemas.microsoft.com/office/drawing/2010/main">
                <a:solidFill>
                  <a:srgbClr val="FFFFFF"/>
                </a:solidFill>
              </a14:hiddenFill>
            </a:ext>
          </a:extLst>
        </p:spPr>
      </p:pic>
      <p:pic>
        <p:nvPicPr>
          <p:cNvPr id="12" name="Imagen 11">
            <a:extLst>
              <a:ext uri="{FF2B5EF4-FFF2-40B4-BE49-F238E27FC236}">
                <a16:creationId xmlns:a16="http://schemas.microsoft.com/office/drawing/2014/main" id="{B885BF9A-B5B2-4777-B11E-A721B817285D}"/>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109928" y="443074"/>
            <a:ext cx="1417320" cy="1226820"/>
          </a:xfrm>
          <a:prstGeom prst="rect">
            <a:avLst/>
          </a:prstGeom>
          <a:noFill/>
        </p:spPr>
      </p:pic>
    </p:spTree>
    <p:extLst>
      <p:ext uri="{BB962C8B-B14F-4D97-AF65-F5344CB8AC3E}">
        <p14:creationId xmlns:p14="http://schemas.microsoft.com/office/powerpoint/2010/main" val="5840217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730949" y="1404920"/>
            <a:ext cx="10962092" cy="5262979"/>
          </a:xfrm>
          <a:prstGeom prst="rect">
            <a:avLst/>
          </a:prstGeom>
        </p:spPr>
        <p:txBody>
          <a:bodyPr wrap="square">
            <a:spAutoFit/>
          </a:bodyPr>
          <a:lstStyle/>
          <a:p>
            <a:pPr algn="just"/>
            <a:r>
              <a:rPr lang="es-MX" sz="2800" dirty="0">
                <a:latin typeface="Arial" panose="020B0604020202020204" pitchFamily="34" charset="0"/>
                <a:cs typeface="Arial" panose="020B0604020202020204" pitchFamily="34" charset="0"/>
              </a:rPr>
              <a:t>El estudiante </a:t>
            </a:r>
            <a:r>
              <a:rPr lang="es-MX" sz="2800" b="1" u="sng" dirty="0">
                <a:latin typeface="Arial" panose="020B0604020202020204" pitchFamily="34" charset="0"/>
                <a:cs typeface="Arial" panose="020B0604020202020204" pitchFamily="34" charset="0"/>
              </a:rPr>
              <a:t>acreditará el curso</a:t>
            </a:r>
            <a:r>
              <a:rPr lang="es-MX" sz="2800" u="sng" dirty="0">
                <a:latin typeface="Arial" panose="020B0604020202020204" pitchFamily="34" charset="0"/>
                <a:cs typeface="Arial" panose="020B0604020202020204" pitchFamily="34" charset="0"/>
              </a:rPr>
              <a:t> cuando obtenga como mínimo en la evaluación global del nivel de desempeño, su equivalencia numérica de 6.</a:t>
            </a:r>
          </a:p>
          <a:p>
            <a:pPr algn="just"/>
            <a:endParaRPr lang="es-MX" sz="2800" dirty="0">
              <a:latin typeface="Arial" panose="020B0604020202020204" pitchFamily="34" charset="0"/>
              <a:cs typeface="Arial" panose="020B0604020202020204" pitchFamily="34" charset="0"/>
            </a:endParaRPr>
          </a:p>
          <a:p>
            <a:pPr algn="just"/>
            <a:r>
              <a:rPr lang="es-MX" sz="2800" dirty="0">
                <a:latin typeface="Arial" panose="020B0604020202020204" pitchFamily="34" charset="0"/>
                <a:cs typeface="Arial" panose="020B0604020202020204" pitchFamily="34" charset="0"/>
              </a:rPr>
              <a:t>El estudiante </a:t>
            </a:r>
            <a:r>
              <a:rPr lang="es-MX" sz="2800" b="1" u="sng" dirty="0">
                <a:latin typeface="Arial" panose="020B0604020202020204" pitchFamily="34" charset="0"/>
                <a:cs typeface="Arial" panose="020B0604020202020204" pitchFamily="34" charset="0"/>
              </a:rPr>
              <a:t>acreditará el nivel</a:t>
            </a:r>
            <a:r>
              <a:rPr lang="es-MX" sz="2800" u="sng" dirty="0">
                <a:latin typeface="Arial" panose="020B0604020202020204" pitchFamily="34" charset="0"/>
                <a:cs typeface="Arial" panose="020B0604020202020204" pitchFamily="34" charset="0"/>
              </a:rPr>
              <a:t> una vez que evidencie el desarrollo de las habilidades propias del nivel de inglés con base en el CEFR mediante una entrevista realizada al final del ciclo escolar</a:t>
            </a:r>
            <a:r>
              <a:rPr lang="es-MX" sz="2800" dirty="0">
                <a:latin typeface="Arial" panose="020B0604020202020204" pitchFamily="34" charset="0"/>
                <a:cs typeface="Arial" panose="020B0604020202020204" pitchFamily="34" charset="0"/>
              </a:rPr>
              <a:t>.</a:t>
            </a:r>
          </a:p>
          <a:p>
            <a:pPr algn="just"/>
            <a:endParaRPr lang="es-MX" sz="2800" dirty="0">
              <a:latin typeface="Arial" panose="020B0604020202020204" pitchFamily="34" charset="0"/>
              <a:cs typeface="Arial" panose="020B0604020202020204" pitchFamily="34" charset="0"/>
            </a:endParaRPr>
          </a:p>
          <a:p>
            <a:pPr algn="just"/>
            <a:r>
              <a:rPr lang="es-MX" sz="2800" dirty="0">
                <a:latin typeface="Arial" panose="020B0604020202020204" pitchFamily="34" charset="0"/>
                <a:cs typeface="Arial" panose="020B0604020202020204" pitchFamily="34" charset="0"/>
              </a:rPr>
              <a:t>En caso de que el estudiante no logre el desarrollo de las habilidades necesarias para obtener el nivel de inglés que esté cursando, se evaluará con base en el desempeño del estudiante, sin embargo, tendrá que cursar nuevamente el nivel.</a:t>
            </a:r>
          </a:p>
        </p:txBody>
      </p:sp>
      <p:sp>
        <p:nvSpPr>
          <p:cNvPr id="4" name="1 Título"/>
          <p:cNvSpPr txBox="1">
            <a:spLocks/>
          </p:cNvSpPr>
          <p:nvPr/>
        </p:nvSpPr>
        <p:spPr>
          <a:xfrm>
            <a:off x="838200" y="365125"/>
            <a:ext cx="10515600" cy="67210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MX" b="1" dirty="0">
                <a:solidFill>
                  <a:schemeClr val="tx2">
                    <a:lumMod val="60000"/>
                    <a:lumOff val="40000"/>
                  </a:schemeClr>
                </a:solidFill>
                <a:latin typeface="Arial" panose="020B0604020202020204" pitchFamily="34" charset="0"/>
                <a:cs typeface="Arial" panose="020B0604020202020204" pitchFamily="34" charset="0"/>
              </a:rPr>
              <a:t>NOTA IMPORTANTE</a:t>
            </a:r>
          </a:p>
        </p:txBody>
      </p:sp>
      <p:pic>
        <p:nvPicPr>
          <p:cNvPr id="5" name="Imagen 4">
            <a:extLst>
              <a:ext uri="{FF2B5EF4-FFF2-40B4-BE49-F238E27FC236}">
                <a16:creationId xmlns:a16="http://schemas.microsoft.com/office/drawing/2014/main" id="{651AE45B-1ACB-45D2-A7D7-64AC608CFB24}"/>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730949" y="262890"/>
            <a:ext cx="1417320" cy="1226820"/>
          </a:xfrm>
          <a:prstGeom prst="rect">
            <a:avLst/>
          </a:prstGeom>
          <a:noFill/>
        </p:spPr>
      </p:pic>
    </p:spTree>
    <p:extLst>
      <p:ext uri="{BB962C8B-B14F-4D97-AF65-F5344CB8AC3E}">
        <p14:creationId xmlns:p14="http://schemas.microsoft.com/office/powerpoint/2010/main" val="11034074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s-MX" b="1" dirty="0">
              <a:solidFill>
                <a:schemeClr val="tx2">
                  <a:lumMod val="60000"/>
                  <a:lumOff val="40000"/>
                </a:schemeClr>
              </a:solidFill>
            </a:endParaRPr>
          </a:p>
        </p:txBody>
      </p:sp>
      <p:sp>
        <p:nvSpPr>
          <p:cNvPr id="3" name="1 Título"/>
          <p:cNvSpPr txBox="1">
            <a:spLocks/>
          </p:cNvSpPr>
          <p:nvPr/>
        </p:nvSpPr>
        <p:spPr>
          <a:xfrm>
            <a:off x="990600" y="517525"/>
            <a:ext cx="10515600" cy="64253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MX" b="1" dirty="0" err="1">
                <a:solidFill>
                  <a:schemeClr val="tx2">
                    <a:lumMod val="60000"/>
                    <a:lumOff val="40000"/>
                  </a:schemeClr>
                </a:solidFill>
                <a:latin typeface="Arial" panose="020B0604020202020204" pitchFamily="34" charset="0"/>
                <a:cs typeface="Arial" panose="020B0604020202020204" pitchFamily="34" charset="0"/>
              </a:rPr>
              <a:t>Course</a:t>
            </a:r>
            <a:r>
              <a:rPr lang="es-MX" b="1" dirty="0">
                <a:solidFill>
                  <a:schemeClr val="tx2">
                    <a:lumMod val="60000"/>
                    <a:lumOff val="40000"/>
                  </a:schemeClr>
                </a:solidFill>
                <a:latin typeface="Arial" panose="020B0604020202020204" pitchFamily="34" charset="0"/>
                <a:cs typeface="Arial" panose="020B0604020202020204" pitchFamily="34" charset="0"/>
              </a:rPr>
              <a:t> </a:t>
            </a:r>
            <a:r>
              <a:rPr lang="es-MX" b="1" dirty="0" err="1">
                <a:solidFill>
                  <a:schemeClr val="tx2">
                    <a:lumMod val="60000"/>
                    <a:lumOff val="40000"/>
                  </a:schemeClr>
                </a:solidFill>
                <a:latin typeface="Arial" panose="020B0604020202020204" pitchFamily="34" charset="0"/>
                <a:cs typeface="Arial" panose="020B0604020202020204" pitchFamily="34" charset="0"/>
              </a:rPr>
              <a:t>policies</a:t>
            </a:r>
            <a:endParaRPr lang="es-MX" b="1" dirty="0">
              <a:solidFill>
                <a:schemeClr val="tx2">
                  <a:lumMod val="60000"/>
                  <a:lumOff val="40000"/>
                </a:schemeClr>
              </a:solidFill>
              <a:latin typeface="Arial" panose="020B0604020202020204" pitchFamily="34" charset="0"/>
              <a:cs typeface="Arial" panose="020B0604020202020204" pitchFamily="34" charset="0"/>
            </a:endParaRPr>
          </a:p>
        </p:txBody>
      </p:sp>
      <p:sp>
        <p:nvSpPr>
          <p:cNvPr id="5" name="Marcador de contenido 2"/>
          <p:cNvSpPr txBox="1">
            <a:spLocks/>
          </p:cNvSpPr>
          <p:nvPr/>
        </p:nvSpPr>
        <p:spPr>
          <a:xfrm>
            <a:off x="668740" y="1690688"/>
            <a:ext cx="10837460" cy="4408207"/>
          </a:xfrm>
          <a:prstGeom prst="rect">
            <a:avLst/>
          </a:prstGeom>
          <a:solidFill>
            <a:schemeClr val="tx1"/>
          </a:solidFill>
        </p:spPr>
        <p:txBody>
          <a:bodyPr>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60000"/>
              </a:lnSpc>
            </a:pPr>
            <a:r>
              <a:rPr lang="en-US" b="1" dirty="0">
                <a:solidFill>
                  <a:schemeClr val="bg1"/>
                </a:solidFill>
                <a:latin typeface="Arial" panose="020B0604020202020204" pitchFamily="34" charset="0"/>
                <a:cs typeface="Arial" panose="020B0604020202020204" pitchFamily="34" charset="0"/>
              </a:rPr>
              <a:t>Course Materials: </a:t>
            </a:r>
            <a:r>
              <a:rPr lang="en-US" dirty="0">
                <a:solidFill>
                  <a:schemeClr val="bg1"/>
                </a:solidFill>
                <a:latin typeface="Arial" panose="020B0604020202020204" pitchFamily="34" charset="0"/>
                <a:cs typeface="Arial" panose="020B0604020202020204" pitchFamily="34" charset="0"/>
              </a:rPr>
              <a:t>Failure to bring the book results in losing points per day.</a:t>
            </a:r>
          </a:p>
          <a:p>
            <a:pPr algn="just">
              <a:lnSpc>
                <a:spcPct val="160000"/>
              </a:lnSpc>
            </a:pPr>
            <a:r>
              <a:rPr lang="en-US" b="1" dirty="0">
                <a:solidFill>
                  <a:schemeClr val="bg1"/>
                </a:solidFill>
                <a:latin typeface="Arial" panose="020B0604020202020204" pitchFamily="34" charset="0"/>
                <a:cs typeface="Arial" panose="020B0604020202020204" pitchFamily="34" charset="0"/>
              </a:rPr>
              <a:t>Homework:</a:t>
            </a:r>
            <a:r>
              <a:rPr lang="en-US" dirty="0">
                <a:solidFill>
                  <a:schemeClr val="bg1"/>
                </a:solidFill>
                <a:latin typeface="Arial" panose="020B0604020202020204" pitchFamily="34" charset="0"/>
                <a:cs typeface="Arial" panose="020B0604020202020204" pitchFamily="34" charset="0"/>
              </a:rPr>
              <a:t> There will be regular online homework tasks, as well as homework related to textbook material. If you are absent for any reason, it is your responsibility to find out the homework assigned. </a:t>
            </a:r>
          </a:p>
          <a:p>
            <a:pPr algn="just">
              <a:lnSpc>
                <a:spcPct val="160000"/>
              </a:lnSpc>
            </a:pPr>
            <a:r>
              <a:rPr lang="en-US" b="1" dirty="0">
                <a:solidFill>
                  <a:schemeClr val="bg1"/>
                </a:solidFill>
                <a:latin typeface="Arial" panose="020B0604020202020204" pitchFamily="34" charset="0"/>
                <a:cs typeface="Arial" panose="020B0604020202020204" pitchFamily="34" charset="0"/>
              </a:rPr>
              <a:t>Late homework: </a:t>
            </a:r>
            <a:r>
              <a:rPr lang="en-US" dirty="0">
                <a:solidFill>
                  <a:schemeClr val="bg1"/>
                </a:solidFill>
                <a:latin typeface="Arial" panose="020B0604020202020204" pitchFamily="34" charset="0"/>
                <a:cs typeface="Arial" panose="020B0604020202020204" pitchFamily="34" charset="0"/>
              </a:rPr>
              <a:t>It is your responsibility to turn in homework assignments on time. In case you present homework assignments or projects after the stablished due date, The maximum grade will be 70</a:t>
            </a:r>
            <a:endParaRPr lang="en-US" b="1" dirty="0">
              <a:solidFill>
                <a:schemeClr val="bg1"/>
              </a:solidFill>
              <a:latin typeface="Arial" panose="020B0604020202020204" pitchFamily="34" charset="0"/>
              <a:cs typeface="Arial" panose="020B0604020202020204" pitchFamily="34" charset="0"/>
            </a:endParaRPr>
          </a:p>
          <a:p>
            <a:pPr algn="just">
              <a:lnSpc>
                <a:spcPct val="160000"/>
              </a:lnSpc>
            </a:pPr>
            <a:r>
              <a:rPr lang="en-US" b="1" dirty="0">
                <a:solidFill>
                  <a:schemeClr val="bg1"/>
                </a:solidFill>
                <a:latin typeface="Arial" panose="020B0604020202020204" pitchFamily="34" charset="0"/>
                <a:cs typeface="Arial" panose="020B0604020202020204" pitchFamily="34" charset="0"/>
              </a:rPr>
              <a:t>Grading: </a:t>
            </a:r>
            <a:r>
              <a:rPr lang="en-US" dirty="0">
                <a:solidFill>
                  <a:schemeClr val="bg1"/>
                </a:solidFill>
                <a:latin typeface="Arial" panose="020B0604020202020204" pitchFamily="34" charset="0"/>
                <a:cs typeface="Arial" panose="020B0604020202020204" pitchFamily="34" charset="0"/>
              </a:rPr>
              <a:t>Your course grade will depend on performance on tests, speeches given, and participation. Satisfactory participation means completing the tasks assigned in class and </a:t>
            </a:r>
            <a:r>
              <a:rPr lang="en-US" b="1" dirty="0">
                <a:solidFill>
                  <a:schemeClr val="bg1"/>
                </a:solidFill>
                <a:latin typeface="Arial" panose="020B0604020202020204" pitchFamily="34" charset="0"/>
                <a:cs typeface="Arial" panose="020B0604020202020204" pitchFamily="34" charset="0"/>
              </a:rPr>
              <a:t>interacting with your classmates in English at all times</a:t>
            </a:r>
            <a:r>
              <a:rPr lang="en-US" dirty="0">
                <a:solidFill>
                  <a:schemeClr val="bg1"/>
                </a:solidFill>
                <a:latin typeface="Arial" panose="020B0604020202020204" pitchFamily="34" charset="0"/>
                <a:cs typeface="Arial" panose="020B0604020202020204" pitchFamily="34" charset="0"/>
              </a:rPr>
              <a:t>. Quizzes, tests, speeches, and other presentations cannot be made up unless the student has an excuse absence by ENRE. This means that if a student is not in class for this work, he or she will receive a grade of 0 for the missed work.</a:t>
            </a:r>
          </a:p>
        </p:txBody>
      </p:sp>
      <p:pic>
        <p:nvPicPr>
          <p:cNvPr id="6" name="Imagen 5">
            <a:extLst>
              <a:ext uri="{FF2B5EF4-FFF2-40B4-BE49-F238E27FC236}">
                <a16:creationId xmlns:a16="http://schemas.microsoft.com/office/drawing/2014/main" id="{B00708A6-1D12-4560-B2F1-181E6563DB76}"/>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263015" y="225382"/>
            <a:ext cx="1417320" cy="1226820"/>
          </a:xfrm>
          <a:prstGeom prst="rect">
            <a:avLst/>
          </a:prstGeom>
          <a:noFill/>
        </p:spPr>
      </p:pic>
    </p:spTree>
    <p:extLst>
      <p:ext uri="{BB962C8B-B14F-4D97-AF65-F5344CB8AC3E}">
        <p14:creationId xmlns:p14="http://schemas.microsoft.com/office/powerpoint/2010/main" val="2154083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804672" y="4007335"/>
            <a:ext cx="6455833" cy="1497998"/>
          </a:xfrm>
        </p:spPr>
        <p:txBody>
          <a:bodyPr anchor="t">
            <a:normAutofit/>
          </a:bodyPr>
          <a:lstStyle/>
          <a:p>
            <a:pPr algn="l"/>
            <a:r>
              <a:rPr lang="es-ES" sz="1900" b="1">
                <a:latin typeface="Arial" panose="020B0604020202020204" pitchFamily="34" charset="0"/>
                <a:cs typeface="Arial" panose="020B0604020202020204" pitchFamily="34" charset="0"/>
              </a:rPr>
              <a:t>Escuela Normal de Preescolar</a:t>
            </a:r>
            <a:br>
              <a:rPr lang="es-ES" sz="1900" b="1"/>
            </a:br>
            <a:r>
              <a:rPr lang="es-ES" sz="1900" b="1">
                <a:latin typeface="Arial" panose="020B0604020202020204" pitchFamily="34" charset="0"/>
                <a:cs typeface="Arial" panose="020B0604020202020204" pitchFamily="34" charset="0"/>
              </a:rPr>
              <a:t>English III. </a:t>
            </a:r>
            <a:br>
              <a:rPr lang="es-ES" sz="1900" b="1">
                <a:latin typeface="Arial" panose="020B0604020202020204" pitchFamily="34" charset="0"/>
                <a:cs typeface="Arial" panose="020B0604020202020204" pitchFamily="34" charset="0"/>
              </a:rPr>
            </a:br>
            <a:r>
              <a:rPr lang="es-ES" sz="1900" b="1">
                <a:latin typeface="Arial" panose="020B0604020202020204" pitchFamily="34" charset="0"/>
                <a:cs typeface="Arial" panose="020B0604020202020204" pitchFamily="34" charset="0"/>
              </a:rPr>
              <a:t>Sharing information and ideas</a:t>
            </a:r>
            <a:br>
              <a:rPr lang="es-MX" sz="1900" b="1">
                <a:latin typeface="Arial" panose="020B0604020202020204" pitchFamily="34" charset="0"/>
                <a:cs typeface="Arial" panose="020B0604020202020204" pitchFamily="34" charset="0"/>
              </a:rPr>
            </a:br>
            <a:br>
              <a:rPr lang="es-MX" sz="1900" b="1">
                <a:latin typeface="Arial" panose="020B0604020202020204" pitchFamily="34" charset="0"/>
                <a:cs typeface="Arial" panose="020B0604020202020204" pitchFamily="34" charset="0"/>
              </a:rPr>
            </a:br>
            <a:r>
              <a:rPr lang="es-MX" sz="1900" b="1">
                <a:latin typeface="Arial" panose="020B0604020202020204" pitchFamily="34" charset="0"/>
                <a:cs typeface="Arial" panose="020B0604020202020204" pitchFamily="34" charset="0"/>
              </a:rPr>
              <a:t>CEFR Level A2.2</a:t>
            </a:r>
            <a:endParaRPr lang="es-ES" sz="1900" b="1">
              <a:latin typeface="Arial" panose="020B0604020202020204" pitchFamily="34" charset="0"/>
              <a:cs typeface="Arial" panose="020B0604020202020204" pitchFamily="34" charset="0"/>
            </a:endParaRPr>
          </a:p>
        </p:txBody>
      </p:sp>
      <p:sp>
        <p:nvSpPr>
          <p:cNvPr id="3" name="Subtítulo 2"/>
          <p:cNvSpPr>
            <a:spLocks noGrp="1"/>
          </p:cNvSpPr>
          <p:nvPr>
            <p:ph type="subTitle" idx="1"/>
          </p:nvPr>
        </p:nvSpPr>
        <p:spPr>
          <a:xfrm>
            <a:off x="804672" y="3288965"/>
            <a:ext cx="6455833" cy="665853"/>
          </a:xfrm>
        </p:spPr>
        <p:txBody>
          <a:bodyPr anchor="b">
            <a:normAutofit/>
          </a:bodyPr>
          <a:lstStyle/>
          <a:p>
            <a:pPr algn="l"/>
            <a:r>
              <a:rPr lang="en-US" sz="2000" b="1">
                <a:latin typeface="Arial" panose="020B0604020202020204" pitchFamily="34" charset="0"/>
                <a:cs typeface="Arial" panose="020B0604020202020204" pitchFamily="34" charset="0"/>
              </a:rPr>
              <a:t>Teacher: Beatriz Eugenia Valdés Rodríguez</a:t>
            </a:r>
            <a:endParaRPr lang="es-ES" sz="2000" b="1">
              <a:latin typeface="Arial" panose="020B0604020202020204" pitchFamily="34" charset="0"/>
              <a:cs typeface="Arial" panose="020B0604020202020204" pitchFamily="34" charset="0"/>
            </a:endParaRPr>
          </a:p>
        </p:txBody>
      </p:sp>
      <p:sp>
        <p:nvSpPr>
          <p:cNvPr id="31" name="Freeform: Shape 30">
            <a:extLst>
              <a:ext uri="{FF2B5EF4-FFF2-40B4-BE49-F238E27FC236}">
                <a16:creationId xmlns:a16="http://schemas.microsoft.com/office/drawing/2014/main" id="{E26B9EF5-5D92-4AC7-BC55-FC5C4C98ED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6199" y="548"/>
            <a:ext cx="4349752" cy="3142889"/>
          </a:xfrm>
          <a:custGeom>
            <a:avLst/>
            <a:gdLst>
              <a:gd name="connsiteX0" fmla="*/ 229420 w 4349752"/>
              <a:gd name="connsiteY0" fmla="*/ 0 h 3142889"/>
              <a:gd name="connsiteX1" fmla="*/ 4120333 w 4349752"/>
              <a:gd name="connsiteY1" fmla="*/ 0 h 3142889"/>
              <a:gd name="connsiteX2" fmla="*/ 4178840 w 4349752"/>
              <a:gd name="connsiteY2" fmla="*/ 121453 h 3142889"/>
              <a:gd name="connsiteX3" fmla="*/ 4349752 w 4349752"/>
              <a:gd name="connsiteY3" fmla="*/ 968013 h 3142889"/>
              <a:gd name="connsiteX4" fmla="*/ 2174876 w 4349752"/>
              <a:gd name="connsiteY4" fmla="*/ 3142889 h 3142889"/>
              <a:gd name="connsiteX5" fmla="*/ 0 w 4349752"/>
              <a:gd name="connsiteY5" fmla="*/ 968013 h 3142889"/>
              <a:gd name="connsiteX6" fmla="*/ 170913 w 4349752"/>
              <a:gd name="connsiteY6" fmla="*/ 121453 h 3142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49752" h="3142889">
                <a:moveTo>
                  <a:pt x="229420" y="0"/>
                </a:moveTo>
                <a:lnTo>
                  <a:pt x="4120333" y="0"/>
                </a:lnTo>
                <a:lnTo>
                  <a:pt x="4178840" y="121453"/>
                </a:lnTo>
                <a:cubicBezTo>
                  <a:pt x="4288894" y="381652"/>
                  <a:pt x="4349752" y="667725"/>
                  <a:pt x="4349752" y="968013"/>
                </a:cubicBezTo>
                <a:cubicBezTo>
                  <a:pt x="4349752" y="2169164"/>
                  <a:pt x="3376027" y="3142889"/>
                  <a:pt x="2174876" y="3142889"/>
                </a:cubicBezTo>
                <a:cubicBezTo>
                  <a:pt x="973725" y="3142889"/>
                  <a:pt x="0" y="2169164"/>
                  <a:pt x="0" y="968013"/>
                </a:cubicBezTo>
                <a:cubicBezTo>
                  <a:pt x="0" y="667725"/>
                  <a:pt x="60858" y="381652"/>
                  <a:pt x="170913" y="12145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3" name="Freeform: Shape 32">
            <a:extLst>
              <a:ext uri="{FF2B5EF4-FFF2-40B4-BE49-F238E27FC236}">
                <a16:creationId xmlns:a16="http://schemas.microsoft.com/office/drawing/2014/main" id="{F05C5575-0F07-43D0-AE78-81EAA8E67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53759" y="1421356"/>
            <a:ext cx="4538241" cy="5436644"/>
          </a:xfrm>
          <a:custGeom>
            <a:avLst/>
            <a:gdLst>
              <a:gd name="connsiteX0" fmla="*/ 3084645 w 4538241"/>
              <a:gd name="connsiteY0" fmla="*/ 0 h 5436644"/>
              <a:gd name="connsiteX1" fmla="*/ 4285328 w 4538241"/>
              <a:gd name="connsiteY1" fmla="*/ 242407 h 5436644"/>
              <a:gd name="connsiteX2" fmla="*/ 4538241 w 4538241"/>
              <a:gd name="connsiteY2" fmla="*/ 364242 h 5436644"/>
              <a:gd name="connsiteX3" fmla="*/ 4538241 w 4538241"/>
              <a:gd name="connsiteY3" fmla="*/ 5436644 h 5436644"/>
              <a:gd name="connsiteX4" fmla="*/ 1091428 w 4538241"/>
              <a:gd name="connsiteY4" fmla="*/ 5436644 h 5436644"/>
              <a:gd name="connsiteX5" fmla="*/ 903472 w 4538241"/>
              <a:gd name="connsiteY5" fmla="*/ 5265818 h 5436644"/>
              <a:gd name="connsiteX6" fmla="*/ 0 w 4538241"/>
              <a:gd name="connsiteY6" fmla="*/ 3084645 h 5436644"/>
              <a:gd name="connsiteX7" fmla="*/ 3084645 w 4538241"/>
              <a:gd name="connsiteY7" fmla="*/ 0 h 5436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38241" h="5436644">
                <a:moveTo>
                  <a:pt x="3084645" y="0"/>
                </a:moveTo>
                <a:cubicBezTo>
                  <a:pt x="3510546" y="0"/>
                  <a:pt x="3916286" y="86315"/>
                  <a:pt x="4285328" y="242407"/>
                </a:cubicBezTo>
                <a:lnTo>
                  <a:pt x="4538241" y="364242"/>
                </a:lnTo>
                <a:lnTo>
                  <a:pt x="4538241" y="5436644"/>
                </a:lnTo>
                <a:lnTo>
                  <a:pt x="1091428" y="5436644"/>
                </a:lnTo>
                <a:lnTo>
                  <a:pt x="903472" y="5265818"/>
                </a:lnTo>
                <a:cubicBezTo>
                  <a:pt x="345261" y="4707608"/>
                  <a:pt x="0" y="3936446"/>
                  <a:pt x="0" y="3084645"/>
                </a:cubicBezTo>
                <a:cubicBezTo>
                  <a:pt x="0" y="1381043"/>
                  <a:pt x="1381043" y="0"/>
                  <a:pt x="3084645"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8" name="Imagen 7">
            <a:extLst>
              <a:ext uri="{FF2B5EF4-FFF2-40B4-BE49-F238E27FC236}">
                <a16:creationId xmlns:a16="http://schemas.microsoft.com/office/drawing/2014/main" id="{B6095940-FED8-4CE7-8723-63895DA2FF65}"/>
              </a:ext>
            </a:extLst>
          </p:cNvPr>
          <p:cNvPicPr/>
          <p:nvPr/>
        </p:nvPicPr>
        <p:blipFill rotWithShape="1">
          <a:blip r:embed="rId2">
            <a:extLst>
              <a:ext uri="{28A0092B-C50C-407E-A947-70E740481C1C}">
                <a14:useLocalDpi xmlns:a14="http://schemas.microsoft.com/office/drawing/2010/main" val="0"/>
              </a:ext>
            </a:extLst>
          </a:blip>
          <a:srcRect t="24075" r="-1" b="1851"/>
          <a:stretch/>
        </p:blipFill>
        <p:spPr bwMode="auto">
          <a:xfrm>
            <a:off x="3639395" y="10"/>
            <a:ext cx="4023360" cy="2980230"/>
          </a:xfrm>
          <a:custGeom>
            <a:avLst/>
            <a:gdLst/>
            <a:ahLst/>
            <a:cxnLst/>
            <a:rect l="l" t="t" r="r" b="b"/>
            <a:pathLst>
              <a:path w="4023360" h="2980240">
                <a:moveTo>
                  <a:pt x="248676" y="0"/>
                </a:moveTo>
                <a:lnTo>
                  <a:pt x="3774684" y="0"/>
                </a:lnTo>
                <a:lnTo>
                  <a:pt x="3780561" y="9674"/>
                </a:lnTo>
                <a:cubicBezTo>
                  <a:pt x="3935405" y="294716"/>
                  <a:pt x="4023360" y="621366"/>
                  <a:pt x="4023360" y="968560"/>
                </a:cubicBezTo>
                <a:cubicBezTo>
                  <a:pt x="4023360" y="2079580"/>
                  <a:pt x="3122700" y="2980240"/>
                  <a:pt x="2011680" y="2980240"/>
                </a:cubicBezTo>
                <a:cubicBezTo>
                  <a:pt x="900660" y="2980240"/>
                  <a:pt x="0" y="2079580"/>
                  <a:pt x="0" y="968560"/>
                </a:cubicBezTo>
                <a:cubicBezTo>
                  <a:pt x="0" y="621366"/>
                  <a:pt x="87955" y="294716"/>
                  <a:pt x="242799" y="9674"/>
                </a:cubicBezTo>
                <a:close/>
              </a:path>
            </a:pathLst>
          </a:custGeom>
          <a:noFill/>
        </p:spPr>
      </p:pic>
      <p:pic>
        <p:nvPicPr>
          <p:cNvPr id="10" name="Imagen 9" descr="Una mujer sonriendo&#10;&#10;Descripción generada automáticamente">
            <a:extLst>
              <a:ext uri="{FF2B5EF4-FFF2-40B4-BE49-F238E27FC236}">
                <a16:creationId xmlns:a16="http://schemas.microsoft.com/office/drawing/2014/main" id="{ECA277E5-57D5-4F41-9CC2-492EBB78B229}"/>
              </a:ext>
            </a:extLst>
          </p:cNvPr>
          <p:cNvPicPr>
            <a:picLocks noChangeAspect="1"/>
          </p:cNvPicPr>
          <p:nvPr/>
        </p:nvPicPr>
        <p:blipFill rotWithShape="1">
          <a:blip r:embed="rId3">
            <a:extLst>
              <a:ext uri="{28A0092B-C50C-407E-A947-70E740481C1C}">
                <a14:useLocalDpi xmlns:a14="http://schemas.microsoft.com/office/drawing/2010/main" val="0"/>
              </a:ext>
            </a:extLst>
          </a:blip>
          <a:srcRect t="25350" b="6850"/>
          <a:stretch/>
        </p:blipFill>
        <p:spPr>
          <a:xfrm>
            <a:off x="7816897" y="1584494"/>
            <a:ext cx="4375105" cy="5273507"/>
          </a:xfrm>
          <a:custGeom>
            <a:avLst/>
            <a:gdLst/>
            <a:ahLst/>
            <a:cxnLst/>
            <a:rect l="l" t="t" r="r" b="b"/>
            <a:pathLst>
              <a:path w="4375105" h="5273507">
                <a:moveTo>
                  <a:pt x="2921508" y="0"/>
                </a:moveTo>
                <a:cubicBezTo>
                  <a:pt x="3425728" y="0"/>
                  <a:pt x="3900114" y="127735"/>
                  <a:pt x="4314072" y="352611"/>
                </a:cubicBezTo>
                <a:lnTo>
                  <a:pt x="4375105" y="389689"/>
                </a:lnTo>
                <a:lnTo>
                  <a:pt x="4375105" y="5273507"/>
                </a:lnTo>
                <a:lnTo>
                  <a:pt x="1193705" y="5273507"/>
                </a:lnTo>
                <a:lnTo>
                  <a:pt x="1063158" y="5175886"/>
                </a:lnTo>
                <a:cubicBezTo>
                  <a:pt x="413861" y="4640038"/>
                  <a:pt x="0" y="3829104"/>
                  <a:pt x="0" y="2921508"/>
                </a:cubicBezTo>
                <a:cubicBezTo>
                  <a:pt x="0" y="1308004"/>
                  <a:pt x="1308004" y="0"/>
                  <a:pt x="2921508" y="0"/>
                </a:cubicBezTo>
                <a:close/>
              </a:path>
            </a:pathLst>
          </a:custGeom>
        </p:spPr>
      </p:pic>
      <p:sp>
        <p:nvSpPr>
          <p:cNvPr id="4" name="3 Rectángulo"/>
          <p:cNvSpPr/>
          <p:nvPr/>
        </p:nvSpPr>
        <p:spPr>
          <a:xfrm>
            <a:off x="3953099" y="5149162"/>
            <a:ext cx="4213013" cy="400110"/>
          </a:xfrm>
          <a:prstGeom prst="rect">
            <a:avLst/>
          </a:prstGeom>
        </p:spPr>
        <p:txBody>
          <a:bodyPr wrap="none">
            <a:spAutoFit/>
          </a:bodyPr>
          <a:lstStyle/>
          <a:p>
            <a:pPr lvl="0" algn="just">
              <a:spcAft>
                <a:spcPts val="600"/>
              </a:spcAft>
            </a:pPr>
            <a:r>
              <a:rPr lang="es-MX" altLang="es-ES" sz="2000" b="1" dirty="0" err="1">
                <a:latin typeface="Arial" panose="020B0604020202020204" pitchFamily="34" charset="0"/>
                <a:cs typeface="Arial" panose="020B0604020202020204" pitchFamily="34" charset="0"/>
              </a:rPr>
              <a:t>Number</a:t>
            </a:r>
            <a:r>
              <a:rPr lang="es-MX" altLang="es-ES" sz="2000" b="1" dirty="0">
                <a:latin typeface="Arial" panose="020B0604020202020204" pitchFamily="34" charset="0"/>
                <a:cs typeface="Arial" panose="020B0604020202020204" pitchFamily="34" charset="0"/>
              </a:rPr>
              <a:t> </a:t>
            </a:r>
            <a:r>
              <a:rPr lang="es-MX" altLang="es-ES" sz="2000" b="1" dirty="0" err="1">
                <a:latin typeface="Arial" panose="020B0604020202020204" pitchFamily="34" charset="0"/>
                <a:cs typeface="Arial" panose="020B0604020202020204" pitchFamily="34" charset="0"/>
              </a:rPr>
              <a:t>of</a:t>
            </a:r>
            <a:r>
              <a:rPr lang="es-MX" altLang="es-ES" sz="2000" b="1" dirty="0">
                <a:latin typeface="Arial" panose="020B0604020202020204" pitchFamily="34" charset="0"/>
                <a:cs typeface="Arial" panose="020B0604020202020204" pitchFamily="34" charset="0"/>
              </a:rPr>
              <a:t> </a:t>
            </a:r>
            <a:r>
              <a:rPr lang="es-MX" altLang="es-ES" sz="2000" b="1" dirty="0" err="1">
                <a:latin typeface="Arial" panose="020B0604020202020204" pitchFamily="34" charset="0"/>
                <a:cs typeface="Arial" panose="020B0604020202020204" pitchFamily="34" charset="0"/>
              </a:rPr>
              <a:t>hours</a:t>
            </a:r>
            <a:r>
              <a:rPr lang="es-MX" altLang="es-ES" sz="2000" b="1" dirty="0">
                <a:latin typeface="Arial" panose="020B0604020202020204" pitchFamily="34" charset="0"/>
                <a:cs typeface="Arial" panose="020B0604020202020204" pitchFamily="34" charset="0"/>
              </a:rPr>
              <a:t>/ </a:t>
            </a:r>
            <a:r>
              <a:rPr lang="es-MX" altLang="es-ES" sz="2000" b="1" dirty="0" err="1">
                <a:latin typeface="Arial" panose="020B0604020202020204" pitchFamily="34" charset="0"/>
                <a:cs typeface="Arial" panose="020B0604020202020204" pitchFamily="34" charset="0"/>
              </a:rPr>
              <a:t>Credits</a:t>
            </a:r>
            <a:r>
              <a:rPr lang="es-MX" altLang="es-ES" sz="2000" b="1" dirty="0">
                <a:latin typeface="Arial" panose="020B0604020202020204" pitchFamily="34" charset="0"/>
                <a:cs typeface="Arial" panose="020B0604020202020204" pitchFamily="34" charset="0"/>
              </a:rPr>
              <a:t>: </a:t>
            </a:r>
            <a:r>
              <a:rPr lang="es-MX" altLang="es-ES" sz="2000" dirty="0">
                <a:latin typeface="Arial" panose="020B0604020202020204" pitchFamily="34" charset="0"/>
                <a:cs typeface="Arial" panose="020B0604020202020204" pitchFamily="34" charset="0"/>
              </a:rPr>
              <a:t>6/ 6.75</a:t>
            </a:r>
          </a:p>
        </p:txBody>
      </p:sp>
      <p:sp>
        <p:nvSpPr>
          <p:cNvPr id="5" name="Rectángulo 4"/>
          <p:cNvSpPr/>
          <p:nvPr/>
        </p:nvSpPr>
        <p:spPr>
          <a:xfrm>
            <a:off x="2292825" y="5501401"/>
            <a:ext cx="8134066" cy="400110"/>
          </a:xfrm>
          <a:prstGeom prst="rect">
            <a:avLst/>
          </a:prstGeom>
        </p:spPr>
        <p:txBody>
          <a:bodyPr wrap="square">
            <a:spAutoFit/>
          </a:bodyPr>
          <a:lstStyle/>
          <a:p>
            <a:pPr algn="just">
              <a:spcAft>
                <a:spcPts val="600"/>
              </a:spcAft>
            </a:pPr>
            <a:r>
              <a:rPr lang="en-US" sz="2000" b="1">
                <a:latin typeface="Arial" panose="020B0604020202020204" pitchFamily="34" charset="0"/>
                <a:cs typeface="Arial" panose="020B0604020202020204" pitchFamily="34" charset="0"/>
              </a:rPr>
              <a:t>Class schedule: 3 sessions of 2 hours each weekly</a:t>
            </a:r>
            <a:endParaRPr lang="en-US" sz="2000">
              <a:latin typeface="Arial" panose="020B0604020202020204" pitchFamily="34" charset="0"/>
              <a:cs typeface="Arial" panose="020B0604020202020204" pitchFamily="34" charset="0"/>
            </a:endParaRPr>
          </a:p>
        </p:txBody>
      </p:sp>
      <p:sp>
        <p:nvSpPr>
          <p:cNvPr id="6" name="Rectángulo 5"/>
          <p:cNvSpPr/>
          <p:nvPr/>
        </p:nvSpPr>
        <p:spPr>
          <a:xfrm>
            <a:off x="5393023" y="4779830"/>
            <a:ext cx="933461" cy="400110"/>
          </a:xfrm>
          <a:prstGeom prst="rect">
            <a:avLst/>
          </a:prstGeom>
        </p:spPr>
        <p:txBody>
          <a:bodyPr wrap="none">
            <a:spAutoFit/>
          </a:bodyPr>
          <a:lstStyle/>
          <a:p>
            <a:pPr>
              <a:spcAft>
                <a:spcPts val="600"/>
              </a:spcAft>
            </a:pPr>
            <a:r>
              <a:rPr lang="es-ES" sz="2000" b="1">
                <a:latin typeface="Arial" panose="020B0604020202020204" pitchFamily="34" charset="0"/>
                <a:cs typeface="Arial" panose="020B0604020202020204" pitchFamily="34" charset="0"/>
              </a:rPr>
              <a:t>Term I</a:t>
            </a:r>
            <a:endParaRPr lang="es-ES" sz="2000"/>
          </a:p>
        </p:txBody>
      </p:sp>
    </p:spTree>
    <p:extLst>
      <p:ext uri="{BB962C8B-B14F-4D97-AF65-F5344CB8AC3E}">
        <p14:creationId xmlns:p14="http://schemas.microsoft.com/office/powerpoint/2010/main" val="4106616532"/>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C92ECD8C-D629-4572-B802-44A1DAB13796}"/>
              </a:ext>
            </a:extLst>
          </p:cNvPr>
          <p:cNvPicPr>
            <a:picLocks noChangeAspect="1"/>
          </p:cNvPicPr>
          <p:nvPr/>
        </p:nvPicPr>
        <p:blipFill rotWithShape="1">
          <a:blip r:embed="rId2"/>
          <a:srcRect l="16406" t="8471" r="2265" b="9861"/>
          <a:stretch/>
        </p:blipFill>
        <p:spPr>
          <a:xfrm>
            <a:off x="228600" y="213227"/>
            <a:ext cx="11689303" cy="6273298"/>
          </a:xfrm>
          <a:prstGeom prst="rect">
            <a:avLst/>
          </a:prstGeom>
        </p:spPr>
      </p:pic>
    </p:spTree>
    <p:extLst>
      <p:ext uri="{BB962C8B-B14F-4D97-AF65-F5344CB8AC3E}">
        <p14:creationId xmlns:p14="http://schemas.microsoft.com/office/powerpoint/2010/main" val="13984839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7146388" y="1908948"/>
            <a:ext cx="4375052" cy="4708981"/>
          </a:xfrm>
          <a:prstGeom prst="rect">
            <a:avLst/>
          </a:prstGeom>
          <a:solidFill>
            <a:schemeClr val="tx1"/>
          </a:solidFill>
        </p:spPr>
        <p:txBody>
          <a:bodyPr wrap="square">
            <a:spAutoFit/>
          </a:bodyPr>
          <a:lstStyle/>
          <a:p>
            <a:pPr algn="just">
              <a:lnSpc>
                <a:spcPct val="150000"/>
              </a:lnSpc>
            </a:pPr>
            <a:r>
              <a:rPr lang="en-US" sz="2000" b="1" dirty="0">
                <a:solidFill>
                  <a:schemeClr val="bg1"/>
                </a:solidFill>
                <a:latin typeface="Arial" panose="020B0604020202020204" pitchFamily="34" charset="0"/>
                <a:cs typeface="Arial" panose="020B0604020202020204" pitchFamily="34" charset="0"/>
              </a:rPr>
              <a:t>Please turn off cell phones during class!</a:t>
            </a:r>
          </a:p>
          <a:p>
            <a:pPr lvl="0" algn="just">
              <a:lnSpc>
                <a:spcPct val="150000"/>
              </a:lnSpc>
            </a:pPr>
            <a:r>
              <a:rPr lang="en-US" sz="2000" dirty="0">
                <a:solidFill>
                  <a:schemeClr val="bg1"/>
                </a:solidFill>
                <a:latin typeface="Arial" panose="020B0604020202020204" pitchFamily="34" charset="0"/>
                <a:cs typeface="Arial" panose="020B0604020202020204" pitchFamily="34" charset="0"/>
              </a:rPr>
              <a:t>Cell phones should be turned on in class; no texting may be done in class. In addition, students may not use electronic devices with earphones in class nor may they do recreational activities on computers. Electronic dictionaries may be used in class but not during tests.</a:t>
            </a:r>
          </a:p>
        </p:txBody>
      </p:sp>
      <p:sp>
        <p:nvSpPr>
          <p:cNvPr id="5" name="1 Rectángulo"/>
          <p:cNvSpPr/>
          <p:nvPr/>
        </p:nvSpPr>
        <p:spPr>
          <a:xfrm>
            <a:off x="731520" y="1908949"/>
            <a:ext cx="5950634" cy="4247317"/>
          </a:xfrm>
          <a:prstGeom prst="rect">
            <a:avLst/>
          </a:prstGeom>
          <a:solidFill>
            <a:schemeClr val="tx1"/>
          </a:solidFill>
        </p:spPr>
        <p:txBody>
          <a:bodyPr wrap="square">
            <a:spAutoFit/>
          </a:bodyPr>
          <a:lstStyle/>
          <a:p>
            <a:pPr lvl="0" algn="just">
              <a:lnSpc>
                <a:spcPct val="150000"/>
              </a:lnSpc>
            </a:pPr>
            <a:r>
              <a:rPr lang="en-US" sz="2000" b="1" dirty="0">
                <a:solidFill>
                  <a:schemeClr val="bg1"/>
                </a:solidFill>
                <a:latin typeface="Arial" panose="020B0604020202020204" pitchFamily="34" charset="0"/>
                <a:cs typeface="Arial" panose="020B0604020202020204" pitchFamily="34" charset="0"/>
              </a:rPr>
              <a:t>Class participation grade will be affected if you:</a:t>
            </a:r>
          </a:p>
          <a:p>
            <a:pPr marL="342900" lvl="0" indent="-342900" algn="just">
              <a:lnSpc>
                <a:spcPct val="150000"/>
              </a:lnSpc>
              <a:buFont typeface="Arial" panose="020B0604020202020204" pitchFamily="34" charset="0"/>
              <a:buChar char="•"/>
            </a:pPr>
            <a:r>
              <a:rPr lang="en-US" sz="2000" dirty="0">
                <a:solidFill>
                  <a:schemeClr val="bg1"/>
                </a:solidFill>
                <a:latin typeface="Arial" panose="020B0604020202020204" pitchFamily="34" charset="0"/>
                <a:cs typeface="Arial" panose="020B0604020202020204" pitchFamily="34" charset="0"/>
              </a:rPr>
              <a:t>Arrive late or leave early.</a:t>
            </a:r>
          </a:p>
          <a:p>
            <a:pPr marL="342900" lvl="0" indent="-342900" algn="just">
              <a:lnSpc>
                <a:spcPct val="150000"/>
              </a:lnSpc>
              <a:buFont typeface="Arial" panose="020B0604020202020204" pitchFamily="34" charset="0"/>
              <a:buChar char="•"/>
            </a:pPr>
            <a:r>
              <a:rPr lang="en-US" sz="2000" dirty="0">
                <a:solidFill>
                  <a:schemeClr val="bg1"/>
                </a:solidFill>
                <a:latin typeface="Arial" panose="020B0604020202020204" pitchFamily="34" charset="0"/>
                <a:cs typeface="Arial" panose="020B0604020202020204" pitchFamily="34" charset="0"/>
              </a:rPr>
              <a:t>Miss class.</a:t>
            </a:r>
          </a:p>
          <a:p>
            <a:pPr marL="342900" lvl="0" indent="-342900" algn="just">
              <a:lnSpc>
                <a:spcPct val="150000"/>
              </a:lnSpc>
              <a:buFont typeface="Arial" panose="020B0604020202020204" pitchFamily="34" charset="0"/>
              <a:buChar char="•"/>
            </a:pPr>
            <a:r>
              <a:rPr lang="en-US" sz="2000" dirty="0">
                <a:solidFill>
                  <a:schemeClr val="bg1"/>
                </a:solidFill>
                <a:latin typeface="Arial" panose="020B0604020202020204" pitchFamily="34" charset="0"/>
                <a:cs typeface="Arial" panose="020B0604020202020204" pitchFamily="34" charset="0"/>
              </a:rPr>
              <a:t>Sleep during a class.</a:t>
            </a:r>
          </a:p>
          <a:p>
            <a:pPr marL="342900" lvl="0" indent="-342900" algn="just">
              <a:lnSpc>
                <a:spcPct val="150000"/>
              </a:lnSpc>
              <a:buFont typeface="Arial" panose="020B0604020202020204" pitchFamily="34" charset="0"/>
              <a:buChar char="•"/>
            </a:pPr>
            <a:r>
              <a:rPr lang="en-US" sz="2000" dirty="0">
                <a:solidFill>
                  <a:schemeClr val="bg1"/>
                </a:solidFill>
                <a:latin typeface="Arial" panose="020B0604020202020204" pitchFamily="34" charset="0"/>
                <a:cs typeface="Arial" panose="020B0604020202020204" pitchFamily="34" charset="0"/>
              </a:rPr>
              <a:t>Read anything during class which is not related to class activities.</a:t>
            </a:r>
          </a:p>
          <a:p>
            <a:pPr marL="342900" lvl="0" indent="-342900" algn="just">
              <a:lnSpc>
                <a:spcPct val="150000"/>
              </a:lnSpc>
              <a:buFont typeface="Arial" panose="020B0604020202020204" pitchFamily="34" charset="0"/>
              <a:buChar char="•"/>
            </a:pPr>
            <a:r>
              <a:rPr lang="en-US" sz="2000" dirty="0">
                <a:solidFill>
                  <a:schemeClr val="bg1"/>
                </a:solidFill>
                <a:latin typeface="Arial" panose="020B0604020202020204" pitchFamily="34" charset="0"/>
                <a:cs typeface="Arial" panose="020B0604020202020204" pitchFamily="34" charset="0"/>
              </a:rPr>
              <a:t>Speak Spanish in class.</a:t>
            </a:r>
          </a:p>
          <a:p>
            <a:pPr marL="342900" lvl="0" indent="-342900" algn="just">
              <a:lnSpc>
                <a:spcPct val="150000"/>
              </a:lnSpc>
              <a:buFont typeface="Arial" panose="020B0604020202020204" pitchFamily="34" charset="0"/>
              <a:buChar char="•"/>
            </a:pPr>
            <a:r>
              <a:rPr lang="en-US" sz="2000" dirty="0">
                <a:solidFill>
                  <a:schemeClr val="bg1"/>
                </a:solidFill>
                <a:latin typeface="Arial" panose="020B0604020202020204" pitchFamily="34" charset="0"/>
                <a:cs typeface="Arial" panose="020B0604020202020204" pitchFamily="34" charset="0"/>
              </a:rPr>
              <a:t>Disrespect teacher or classmates during the class or in social media such as </a:t>
            </a:r>
            <a:r>
              <a:rPr lang="en-US" sz="2000" dirty="0" err="1">
                <a:solidFill>
                  <a:schemeClr val="bg1"/>
                </a:solidFill>
                <a:latin typeface="Arial" panose="020B0604020202020204" pitchFamily="34" charset="0"/>
                <a:cs typeface="Arial" panose="020B0604020202020204" pitchFamily="34" charset="0"/>
              </a:rPr>
              <a:t>whatsapp</a:t>
            </a:r>
            <a:r>
              <a:rPr lang="en-US" sz="2000" dirty="0">
                <a:solidFill>
                  <a:schemeClr val="bg1"/>
                </a:solidFill>
                <a:latin typeface="Arial" panose="020B0604020202020204" pitchFamily="34" charset="0"/>
                <a:cs typeface="Arial" panose="020B0604020202020204" pitchFamily="34" charset="0"/>
              </a:rPr>
              <a:t>.</a:t>
            </a:r>
            <a:endParaRPr lang="es-ES" sz="2000" dirty="0">
              <a:solidFill>
                <a:schemeClr val="bg1"/>
              </a:solidFill>
            </a:endParaRPr>
          </a:p>
        </p:txBody>
      </p:sp>
      <p:sp>
        <p:nvSpPr>
          <p:cNvPr id="6" name="1 Rectángulo"/>
          <p:cNvSpPr/>
          <p:nvPr/>
        </p:nvSpPr>
        <p:spPr>
          <a:xfrm>
            <a:off x="2630484" y="605524"/>
            <a:ext cx="8890956" cy="958660"/>
          </a:xfrm>
          <a:prstGeom prst="rect">
            <a:avLst/>
          </a:prstGeom>
          <a:solidFill>
            <a:schemeClr val="tx1"/>
          </a:solidFill>
        </p:spPr>
        <p:txBody>
          <a:bodyPr wrap="square">
            <a:spAutoFit/>
          </a:bodyPr>
          <a:lstStyle/>
          <a:p>
            <a:pPr lvl="0" algn="just">
              <a:lnSpc>
                <a:spcPct val="150000"/>
              </a:lnSpc>
            </a:pPr>
            <a:r>
              <a:rPr lang="en-US" sz="2000" b="1" dirty="0">
                <a:solidFill>
                  <a:schemeClr val="bg1"/>
                </a:solidFill>
                <a:latin typeface="Arial" panose="020B0604020202020204" pitchFamily="34" charset="0"/>
                <a:cs typeface="Arial" panose="020B0604020202020204" pitchFamily="34" charset="0"/>
              </a:rPr>
              <a:t>Policies about being late and being absent.</a:t>
            </a:r>
          </a:p>
          <a:p>
            <a:pPr lvl="0" algn="just">
              <a:lnSpc>
                <a:spcPct val="150000"/>
              </a:lnSpc>
            </a:pPr>
            <a:r>
              <a:rPr lang="en-US" sz="2000" dirty="0">
                <a:solidFill>
                  <a:schemeClr val="bg1"/>
                </a:solidFill>
                <a:latin typeface="Arial" panose="020B0604020202020204" pitchFamily="34" charset="0"/>
                <a:cs typeface="Arial" panose="020B0604020202020204" pitchFamily="34" charset="0"/>
              </a:rPr>
              <a:t>In accordance to ENEP‘s policies, you must attend 85% of class time hours. </a:t>
            </a:r>
          </a:p>
        </p:txBody>
      </p:sp>
      <p:pic>
        <p:nvPicPr>
          <p:cNvPr id="8" name="Imagen 7">
            <a:extLst>
              <a:ext uri="{FF2B5EF4-FFF2-40B4-BE49-F238E27FC236}">
                <a16:creationId xmlns:a16="http://schemas.microsoft.com/office/drawing/2014/main" id="{B3A24191-7B0F-4285-BB3A-1A2A492D6C23}"/>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731520" y="337364"/>
            <a:ext cx="1417320" cy="1226820"/>
          </a:xfrm>
          <a:prstGeom prst="rect">
            <a:avLst/>
          </a:prstGeom>
          <a:noFill/>
        </p:spPr>
      </p:pic>
    </p:spTree>
    <p:extLst>
      <p:ext uri="{BB962C8B-B14F-4D97-AF65-F5344CB8AC3E}">
        <p14:creationId xmlns:p14="http://schemas.microsoft.com/office/powerpoint/2010/main" val="4187952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44CE4FAB-DDBA-45BA-98CC-22864CB9B804}"/>
              </a:ext>
            </a:extLst>
          </p:cNvPr>
          <p:cNvPicPr>
            <a:picLocks noChangeAspect="1"/>
          </p:cNvPicPr>
          <p:nvPr/>
        </p:nvPicPr>
        <p:blipFill rotWithShape="1">
          <a:blip r:embed="rId3"/>
          <a:srcRect l="23425" t="19028" r="25637" b="6665"/>
          <a:stretch/>
        </p:blipFill>
        <p:spPr>
          <a:xfrm>
            <a:off x="104775" y="167481"/>
            <a:ext cx="6210300" cy="5095875"/>
          </a:xfrm>
          <a:prstGeom prst="rect">
            <a:avLst/>
          </a:prstGeom>
        </p:spPr>
      </p:pic>
      <p:pic>
        <p:nvPicPr>
          <p:cNvPr id="6" name="Imagen 5">
            <a:extLst>
              <a:ext uri="{FF2B5EF4-FFF2-40B4-BE49-F238E27FC236}">
                <a16:creationId xmlns:a16="http://schemas.microsoft.com/office/drawing/2014/main" id="{3DD34ECA-1023-4E44-8AE2-00E3FA6B5633}"/>
              </a:ext>
            </a:extLst>
          </p:cNvPr>
          <p:cNvPicPr>
            <a:picLocks noChangeAspect="1"/>
          </p:cNvPicPr>
          <p:nvPr/>
        </p:nvPicPr>
        <p:blipFill rotWithShape="1">
          <a:blip r:embed="rId4"/>
          <a:srcRect l="22813" t="19120" r="24453" b="6574"/>
          <a:stretch/>
        </p:blipFill>
        <p:spPr>
          <a:xfrm>
            <a:off x="5972175" y="495300"/>
            <a:ext cx="6429375" cy="5095875"/>
          </a:xfrm>
          <a:prstGeom prst="rect">
            <a:avLst/>
          </a:prstGeom>
        </p:spPr>
      </p:pic>
    </p:spTree>
    <p:extLst>
      <p:ext uri="{BB962C8B-B14F-4D97-AF65-F5344CB8AC3E}">
        <p14:creationId xmlns:p14="http://schemas.microsoft.com/office/powerpoint/2010/main" val="12039782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EDC464C6-6AF7-440D-AA8C-3642B5F0254E}"/>
              </a:ext>
            </a:extLst>
          </p:cNvPr>
          <p:cNvPicPr>
            <a:picLocks noChangeAspect="1"/>
          </p:cNvPicPr>
          <p:nvPr/>
        </p:nvPicPr>
        <p:blipFill rotWithShape="1">
          <a:blip r:embed="rId2"/>
          <a:srcRect l="22813" t="18611" r="27422" b="8195"/>
          <a:stretch/>
        </p:blipFill>
        <p:spPr>
          <a:xfrm>
            <a:off x="285750" y="457200"/>
            <a:ext cx="6067425" cy="5019675"/>
          </a:xfrm>
          <a:prstGeom prst="rect">
            <a:avLst/>
          </a:prstGeom>
        </p:spPr>
      </p:pic>
      <p:pic>
        <p:nvPicPr>
          <p:cNvPr id="5" name="Imagen 4">
            <a:extLst>
              <a:ext uri="{FF2B5EF4-FFF2-40B4-BE49-F238E27FC236}">
                <a16:creationId xmlns:a16="http://schemas.microsoft.com/office/drawing/2014/main" id="{8867B0C4-21AE-449F-A133-06B2C0E9DEB2}"/>
              </a:ext>
            </a:extLst>
          </p:cNvPr>
          <p:cNvPicPr>
            <a:picLocks noChangeAspect="1"/>
          </p:cNvPicPr>
          <p:nvPr/>
        </p:nvPicPr>
        <p:blipFill rotWithShape="1">
          <a:blip r:embed="rId3"/>
          <a:srcRect l="23594" t="36528" r="26016" b="40833"/>
          <a:stretch/>
        </p:blipFill>
        <p:spPr>
          <a:xfrm>
            <a:off x="409575" y="5305424"/>
            <a:ext cx="6143625" cy="1552576"/>
          </a:xfrm>
          <a:prstGeom prst="rect">
            <a:avLst/>
          </a:prstGeom>
        </p:spPr>
      </p:pic>
    </p:spTree>
    <p:extLst>
      <p:ext uri="{BB962C8B-B14F-4D97-AF65-F5344CB8AC3E}">
        <p14:creationId xmlns:p14="http://schemas.microsoft.com/office/powerpoint/2010/main" val="28321723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35049" y="5123082"/>
            <a:ext cx="11004476" cy="1245775"/>
          </a:xfrm>
          <a:solidFill>
            <a:srgbClr val="FF0000"/>
          </a:solidFill>
          <a:ln w="38100">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rmAutofit fontScale="90000"/>
          </a:bodyPr>
          <a:lstStyle/>
          <a:p>
            <a:pPr algn="ctr">
              <a:defRPr/>
            </a:pPr>
            <a:r>
              <a:rPr lang="es-ES" dirty="0">
                <a:latin typeface="Arial" panose="020B0604020202020204" pitchFamily="34" charset="0"/>
                <a:cs typeface="Arial" panose="020B0604020202020204" pitchFamily="34" charset="0"/>
              </a:rPr>
              <a:t>Golden rule: </a:t>
            </a:r>
            <a:r>
              <a:rPr lang="es-ES" dirty="0" err="1">
                <a:latin typeface="Arial" panose="020B0604020202020204" pitchFamily="34" charset="0"/>
                <a:cs typeface="Arial" panose="020B0604020202020204" pitchFamily="34" charset="0"/>
              </a:rPr>
              <a:t>Treat</a:t>
            </a:r>
            <a:r>
              <a:rPr lang="es-ES" dirty="0">
                <a:latin typeface="Arial" panose="020B0604020202020204" pitchFamily="34" charset="0"/>
                <a:cs typeface="Arial" panose="020B0604020202020204" pitchFamily="34" charset="0"/>
              </a:rPr>
              <a:t> </a:t>
            </a:r>
            <a:r>
              <a:rPr lang="es-ES" dirty="0" err="1">
                <a:latin typeface="Arial" panose="020B0604020202020204" pitchFamily="34" charset="0"/>
                <a:cs typeface="Arial" panose="020B0604020202020204" pitchFamily="34" charset="0"/>
              </a:rPr>
              <a:t>others</a:t>
            </a:r>
            <a:r>
              <a:rPr lang="es-ES" dirty="0">
                <a:latin typeface="Arial" panose="020B0604020202020204" pitchFamily="34" charset="0"/>
                <a:cs typeface="Arial" panose="020B0604020202020204" pitchFamily="34" charset="0"/>
              </a:rPr>
              <a:t> as </a:t>
            </a:r>
            <a:r>
              <a:rPr lang="es-ES" dirty="0" err="1">
                <a:latin typeface="Arial" panose="020B0604020202020204" pitchFamily="34" charset="0"/>
                <a:cs typeface="Arial" panose="020B0604020202020204" pitchFamily="34" charset="0"/>
              </a:rPr>
              <a:t>you</a:t>
            </a:r>
            <a:r>
              <a:rPr lang="es-ES" dirty="0">
                <a:latin typeface="Arial" panose="020B0604020202020204" pitchFamily="34" charset="0"/>
                <a:cs typeface="Arial" panose="020B0604020202020204" pitchFamily="34" charset="0"/>
              </a:rPr>
              <a:t> </a:t>
            </a:r>
            <a:r>
              <a:rPr lang="es-ES" dirty="0" err="1">
                <a:latin typeface="Arial" panose="020B0604020202020204" pitchFamily="34" charset="0"/>
                <a:cs typeface="Arial" panose="020B0604020202020204" pitchFamily="34" charset="0"/>
              </a:rPr>
              <a:t>want</a:t>
            </a:r>
            <a:r>
              <a:rPr lang="es-ES" dirty="0">
                <a:latin typeface="Arial" panose="020B0604020202020204" pitchFamily="34" charset="0"/>
                <a:cs typeface="Arial" panose="020B0604020202020204" pitchFamily="34" charset="0"/>
              </a:rPr>
              <a:t> </a:t>
            </a:r>
            <a:r>
              <a:rPr lang="es-ES" dirty="0" err="1">
                <a:latin typeface="Arial" panose="020B0604020202020204" pitchFamily="34" charset="0"/>
                <a:cs typeface="Arial" panose="020B0604020202020204" pitchFamily="34" charset="0"/>
              </a:rPr>
              <a:t>to</a:t>
            </a:r>
            <a:r>
              <a:rPr lang="es-ES" dirty="0">
                <a:latin typeface="Arial" panose="020B0604020202020204" pitchFamily="34" charset="0"/>
                <a:cs typeface="Arial" panose="020B0604020202020204" pitchFamily="34" charset="0"/>
              </a:rPr>
              <a:t> be </a:t>
            </a:r>
            <a:r>
              <a:rPr lang="es-ES" dirty="0" err="1">
                <a:latin typeface="Arial" panose="020B0604020202020204" pitchFamily="34" charset="0"/>
                <a:cs typeface="Arial" panose="020B0604020202020204" pitchFamily="34" charset="0"/>
              </a:rPr>
              <a:t>treated</a:t>
            </a:r>
            <a:r>
              <a:rPr lang="es-ES" dirty="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p:txBody>
      </p:sp>
      <p:sp>
        <p:nvSpPr>
          <p:cNvPr id="13314" name="Content Placeholder 1"/>
          <p:cNvSpPr>
            <a:spLocks noGrp="1"/>
          </p:cNvSpPr>
          <p:nvPr>
            <p:ph sz="half" idx="1"/>
          </p:nvPr>
        </p:nvSpPr>
        <p:spPr>
          <a:xfrm>
            <a:off x="653414" y="525193"/>
            <a:ext cx="3086686" cy="3154338"/>
          </a:xfrm>
          <a:solidFill>
            <a:schemeClr val="accent6">
              <a:lumMod val="75000"/>
            </a:schemeClr>
          </a:solidFill>
          <a:ln w="38100">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rmAutofit/>
          </a:bodyPr>
          <a:lstStyle/>
          <a:p>
            <a:pPr>
              <a:buFont typeface="Wingdings" panose="05000000000000000000" pitchFamily="2" charset="2"/>
              <a:buChar char="ü"/>
            </a:pPr>
            <a:r>
              <a:rPr lang="es-ES" altLang="es-ES" sz="3600" dirty="0" err="1">
                <a:solidFill>
                  <a:schemeClr val="bg1"/>
                </a:solidFill>
                <a:latin typeface="Arial" panose="020B0604020202020204" pitchFamily="34" charset="0"/>
                <a:cs typeface="Arial" panose="020B0604020202020204" pitchFamily="34" charset="0"/>
              </a:rPr>
              <a:t>Respectful</a:t>
            </a:r>
            <a:endParaRPr lang="es-ES" altLang="es-ES" sz="3600" dirty="0">
              <a:solidFill>
                <a:schemeClr val="bg1"/>
              </a:solidFill>
              <a:latin typeface="Arial" panose="020B0604020202020204" pitchFamily="34" charset="0"/>
              <a:cs typeface="Arial" panose="020B0604020202020204" pitchFamily="34" charset="0"/>
            </a:endParaRPr>
          </a:p>
          <a:p>
            <a:pPr eaLnBrk="1" hangingPunct="1">
              <a:buFont typeface="Wingdings" panose="05000000000000000000" pitchFamily="2" charset="2"/>
              <a:buChar char="ü"/>
            </a:pPr>
            <a:r>
              <a:rPr lang="es-ES" altLang="es-ES" sz="3600" dirty="0" err="1">
                <a:solidFill>
                  <a:schemeClr val="bg1"/>
                </a:solidFill>
                <a:latin typeface="Arial" panose="020B0604020202020204" pitchFamily="34" charset="0"/>
                <a:cs typeface="Arial" panose="020B0604020202020204" pitchFamily="34" charset="0"/>
              </a:rPr>
              <a:t>Honest</a:t>
            </a:r>
            <a:endParaRPr lang="es-ES" altLang="es-ES" sz="3600" dirty="0">
              <a:solidFill>
                <a:schemeClr val="bg1"/>
              </a:solidFill>
              <a:latin typeface="Arial" panose="020B0604020202020204" pitchFamily="34" charset="0"/>
              <a:cs typeface="Arial" panose="020B0604020202020204" pitchFamily="34" charset="0"/>
            </a:endParaRPr>
          </a:p>
          <a:p>
            <a:pPr eaLnBrk="1" hangingPunct="1">
              <a:buFont typeface="Wingdings" panose="05000000000000000000" pitchFamily="2" charset="2"/>
              <a:buChar char="ü"/>
            </a:pPr>
            <a:r>
              <a:rPr lang="es-ES" altLang="es-ES" sz="3600" dirty="0" err="1">
                <a:solidFill>
                  <a:schemeClr val="bg1"/>
                </a:solidFill>
                <a:latin typeface="Arial" panose="020B0604020202020204" pitchFamily="34" charset="0"/>
                <a:cs typeface="Arial" panose="020B0604020202020204" pitchFamily="34" charset="0"/>
              </a:rPr>
              <a:t>Patient</a:t>
            </a:r>
            <a:r>
              <a:rPr lang="es-ES" altLang="es-ES" sz="3600" dirty="0">
                <a:solidFill>
                  <a:schemeClr val="bg1"/>
                </a:solidFill>
                <a:latin typeface="Arial" panose="020B0604020202020204" pitchFamily="34" charset="0"/>
                <a:cs typeface="Arial" panose="020B0604020202020204" pitchFamily="34" charset="0"/>
              </a:rPr>
              <a:t> </a:t>
            </a:r>
            <a:r>
              <a:rPr lang="es-ES" altLang="es-ES" sz="3600" dirty="0" err="1">
                <a:solidFill>
                  <a:schemeClr val="bg1"/>
                </a:solidFill>
                <a:latin typeface="Arial" panose="020B0604020202020204" pitchFamily="34" charset="0"/>
                <a:cs typeface="Arial" panose="020B0604020202020204" pitchFamily="34" charset="0"/>
              </a:rPr>
              <a:t>Neat</a:t>
            </a:r>
            <a:endParaRPr lang="es-ES" altLang="es-ES" sz="3600" dirty="0">
              <a:solidFill>
                <a:schemeClr val="bg1"/>
              </a:solidFill>
              <a:latin typeface="Arial" panose="020B0604020202020204" pitchFamily="34" charset="0"/>
              <a:cs typeface="Arial" panose="020B0604020202020204" pitchFamily="34" charset="0"/>
            </a:endParaRPr>
          </a:p>
          <a:p>
            <a:pPr eaLnBrk="1" hangingPunct="1">
              <a:buFont typeface="Wingdings" panose="05000000000000000000" pitchFamily="2" charset="2"/>
              <a:buChar char="ü"/>
            </a:pPr>
            <a:r>
              <a:rPr lang="es-ES" altLang="es-ES" sz="3600" dirty="0" err="1">
                <a:solidFill>
                  <a:schemeClr val="bg1"/>
                </a:solidFill>
                <a:latin typeface="Arial" panose="020B0604020202020204" pitchFamily="34" charset="0"/>
                <a:cs typeface="Arial" panose="020B0604020202020204" pitchFamily="34" charset="0"/>
              </a:rPr>
              <a:t>Tolerant</a:t>
            </a:r>
            <a:endParaRPr lang="es-ES" altLang="es-ES" sz="3600" dirty="0">
              <a:solidFill>
                <a:schemeClr val="bg1"/>
              </a:solidFill>
              <a:latin typeface="Arial" panose="020B0604020202020204" pitchFamily="34" charset="0"/>
              <a:cs typeface="Arial" panose="020B0604020202020204" pitchFamily="34" charset="0"/>
            </a:endParaRPr>
          </a:p>
          <a:p>
            <a:pPr>
              <a:buFont typeface="Wingdings" panose="05000000000000000000" pitchFamily="2" charset="2"/>
              <a:buChar char="ü"/>
            </a:pPr>
            <a:r>
              <a:rPr lang="es-ES" altLang="es-ES" sz="3600" dirty="0" err="1">
                <a:solidFill>
                  <a:schemeClr val="bg1"/>
                </a:solidFill>
                <a:latin typeface="Arial" panose="020B0604020202020204" pitchFamily="34" charset="0"/>
                <a:cs typeface="Arial" panose="020B0604020202020204" pitchFamily="34" charset="0"/>
              </a:rPr>
              <a:t>Participative</a:t>
            </a:r>
            <a:endParaRPr lang="es-ES" altLang="es-ES" sz="3600" dirty="0">
              <a:solidFill>
                <a:schemeClr val="bg1"/>
              </a:solidFill>
              <a:latin typeface="Arial" panose="020B0604020202020204" pitchFamily="34" charset="0"/>
              <a:cs typeface="Arial" panose="020B0604020202020204" pitchFamily="34" charset="0"/>
            </a:endParaRPr>
          </a:p>
          <a:p>
            <a:pPr marL="0" indent="0" eaLnBrk="1" hangingPunct="1">
              <a:buNone/>
            </a:pPr>
            <a:endParaRPr lang="es-ES" altLang="es-ES" sz="3600" dirty="0">
              <a:latin typeface="Arial" panose="020B0604020202020204" pitchFamily="34" charset="0"/>
              <a:cs typeface="Arial" panose="020B0604020202020204" pitchFamily="34" charset="0"/>
            </a:endParaRPr>
          </a:p>
          <a:p>
            <a:endParaRPr lang="es-ES" altLang="es-ES" sz="3600" dirty="0">
              <a:latin typeface="Arial" panose="020B0604020202020204" pitchFamily="34" charset="0"/>
              <a:cs typeface="Arial" panose="020B0604020202020204" pitchFamily="34" charset="0"/>
            </a:endParaRPr>
          </a:p>
          <a:p>
            <a:endParaRPr lang="es-ES" altLang="es-ES" sz="3600" dirty="0">
              <a:latin typeface="Arial" panose="020B0604020202020204" pitchFamily="34" charset="0"/>
              <a:cs typeface="Arial" panose="020B0604020202020204" pitchFamily="34" charset="0"/>
            </a:endParaRPr>
          </a:p>
          <a:p>
            <a:endParaRPr lang="es-ES" altLang="es-ES" sz="3600" dirty="0">
              <a:latin typeface="Arial" panose="020B0604020202020204" pitchFamily="34" charset="0"/>
              <a:cs typeface="Arial" panose="020B0604020202020204" pitchFamily="34" charset="0"/>
            </a:endParaRPr>
          </a:p>
          <a:p>
            <a:endParaRPr lang="es-ES" altLang="es-ES" sz="3600" dirty="0">
              <a:latin typeface="Arial" panose="020B0604020202020204" pitchFamily="34" charset="0"/>
              <a:cs typeface="Arial" panose="020B0604020202020204" pitchFamily="34" charset="0"/>
            </a:endParaRPr>
          </a:p>
          <a:p>
            <a:pPr eaLnBrk="1" hangingPunct="1">
              <a:buFont typeface="Wingdings 3" panose="05040102010807070707" pitchFamily="18" charset="2"/>
              <a:buNone/>
            </a:pPr>
            <a:endParaRPr lang="es-ES" altLang="es-ES" dirty="0">
              <a:latin typeface="Arial" panose="020B0604020202020204" pitchFamily="34" charset="0"/>
              <a:cs typeface="Arial" panose="020B0604020202020204" pitchFamily="34" charset="0"/>
            </a:endParaRPr>
          </a:p>
          <a:p>
            <a:pPr eaLnBrk="1" hangingPunct="1">
              <a:buFont typeface="Wingdings 3" panose="05040102010807070707" pitchFamily="18" charset="2"/>
              <a:buNone/>
            </a:pPr>
            <a:endParaRPr lang="es-ES" altLang="es-ES" dirty="0">
              <a:latin typeface="Arial" panose="020B0604020202020204" pitchFamily="34" charset="0"/>
              <a:cs typeface="Arial" panose="020B0604020202020204" pitchFamily="34" charset="0"/>
            </a:endParaRPr>
          </a:p>
          <a:p>
            <a:pPr eaLnBrk="1" hangingPunct="1">
              <a:buFont typeface="Wingdings 3" panose="05040102010807070707" pitchFamily="18" charset="2"/>
              <a:buNone/>
            </a:pPr>
            <a:endParaRPr lang="en-US" altLang="es-ES" dirty="0">
              <a:latin typeface="Arial" panose="020B0604020202020204" pitchFamily="34" charset="0"/>
              <a:cs typeface="Arial" panose="020B0604020202020204" pitchFamily="34" charset="0"/>
            </a:endParaRPr>
          </a:p>
        </p:txBody>
      </p:sp>
      <p:sp>
        <p:nvSpPr>
          <p:cNvPr id="2" name="Marcador de contenido 1"/>
          <p:cNvSpPr>
            <a:spLocks noGrp="1"/>
          </p:cNvSpPr>
          <p:nvPr>
            <p:ph sz="half" idx="2"/>
          </p:nvPr>
        </p:nvSpPr>
        <p:spPr>
          <a:xfrm>
            <a:off x="8136847" y="525193"/>
            <a:ext cx="3560290" cy="2609897"/>
          </a:xfrm>
          <a:solidFill>
            <a:schemeClr val="accent6">
              <a:lumMod val="75000"/>
            </a:schemeClr>
          </a:solidFill>
          <a:ln w="38100">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rmAutofit/>
          </a:bodyPr>
          <a:lstStyle/>
          <a:p>
            <a:pPr>
              <a:buFont typeface="Wingdings" panose="05000000000000000000" pitchFamily="2" charset="2"/>
              <a:buChar char="ü"/>
            </a:pPr>
            <a:r>
              <a:rPr lang="es-ES" altLang="es-ES" sz="3600" dirty="0" err="1">
                <a:solidFill>
                  <a:schemeClr val="bg1"/>
                </a:solidFill>
                <a:latin typeface="Arial" panose="020B0604020202020204" pitchFamily="34" charset="0"/>
                <a:cs typeface="Arial" panose="020B0604020202020204" pitchFamily="34" charset="0"/>
              </a:rPr>
              <a:t>Receptive</a:t>
            </a:r>
            <a:endParaRPr lang="es-ES" altLang="es-ES" sz="3600" dirty="0">
              <a:solidFill>
                <a:schemeClr val="bg1"/>
              </a:solidFill>
              <a:latin typeface="Arial" panose="020B0604020202020204" pitchFamily="34" charset="0"/>
              <a:cs typeface="Arial" panose="020B0604020202020204" pitchFamily="34" charset="0"/>
            </a:endParaRPr>
          </a:p>
          <a:p>
            <a:pPr>
              <a:buFont typeface="Wingdings" panose="05000000000000000000" pitchFamily="2" charset="2"/>
              <a:buChar char="ü"/>
            </a:pPr>
            <a:r>
              <a:rPr lang="es-ES" altLang="es-ES" sz="3600" dirty="0" err="1">
                <a:solidFill>
                  <a:schemeClr val="bg1"/>
                </a:solidFill>
                <a:latin typeface="Arial" panose="020B0604020202020204" pitchFamily="34" charset="0"/>
                <a:cs typeface="Arial" panose="020B0604020202020204" pitchFamily="34" charset="0"/>
              </a:rPr>
              <a:t>Confident</a:t>
            </a:r>
            <a:endParaRPr lang="es-ES" altLang="es-ES" sz="3600" dirty="0">
              <a:solidFill>
                <a:schemeClr val="bg1"/>
              </a:solidFill>
              <a:latin typeface="Arial" panose="020B0604020202020204" pitchFamily="34" charset="0"/>
              <a:cs typeface="Arial" panose="020B0604020202020204" pitchFamily="34" charset="0"/>
            </a:endParaRPr>
          </a:p>
          <a:p>
            <a:pPr>
              <a:buFont typeface="Wingdings" panose="05000000000000000000" pitchFamily="2" charset="2"/>
              <a:buChar char="ü"/>
            </a:pPr>
            <a:r>
              <a:rPr lang="es-ES" altLang="es-ES" sz="3600" dirty="0">
                <a:solidFill>
                  <a:schemeClr val="bg1"/>
                </a:solidFill>
                <a:latin typeface="Arial" panose="020B0604020202020204" pitchFamily="34" charset="0"/>
                <a:cs typeface="Arial" panose="020B0604020202020204" pitchFamily="34" charset="0"/>
              </a:rPr>
              <a:t>Positive</a:t>
            </a:r>
          </a:p>
          <a:p>
            <a:pPr>
              <a:buFont typeface="Wingdings" panose="05000000000000000000" pitchFamily="2" charset="2"/>
              <a:buChar char="ü"/>
            </a:pPr>
            <a:r>
              <a:rPr lang="es-ES" altLang="es-ES" sz="3600" dirty="0">
                <a:solidFill>
                  <a:schemeClr val="bg1"/>
                </a:solidFill>
                <a:latin typeface="Arial" panose="020B0604020202020204" pitchFamily="34" charset="0"/>
                <a:cs typeface="Arial" panose="020B0604020202020204" pitchFamily="34" charset="0"/>
              </a:rPr>
              <a:t>INTERESTED</a:t>
            </a:r>
          </a:p>
          <a:p>
            <a:pPr marL="0" indent="0">
              <a:buNone/>
            </a:pPr>
            <a:endParaRPr lang="es-ES" sz="3600" dirty="0">
              <a:solidFill>
                <a:schemeClr val="bg1"/>
              </a:solidFill>
              <a:latin typeface="Arial" panose="020B0604020202020204" pitchFamily="34" charset="0"/>
              <a:cs typeface="Arial" panose="020B0604020202020204" pitchFamily="34" charset="0"/>
            </a:endParaRPr>
          </a:p>
        </p:txBody>
      </p:sp>
      <p:pic>
        <p:nvPicPr>
          <p:cNvPr id="1026" name="Picture 2" descr="Resultado de imagen para concentrate"/>
          <p:cNvPicPr>
            <a:picLocks noChangeAspect="1" noChangeArrowheads="1"/>
          </p:cNvPicPr>
          <p:nvPr/>
        </p:nvPicPr>
        <p:blipFill rotWithShape="1">
          <a:blip r:embed="rId2">
            <a:extLst>
              <a:ext uri="{28A0092B-C50C-407E-A947-70E740481C1C}">
                <a14:useLocalDpi xmlns:a14="http://schemas.microsoft.com/office/drawing/2010/main" val="0"/>
              </a:ext>
            </a:extLst>
          </a:blip>
          <a:srcRect b="8016"/>
          <a:stretch/>
        </p:blipFill>
        <p:spPr bwMode="auto">
          <a:xfrm>
            <a:off x="3938121" y="1415846"/>
            <a:ext cx="4000705" cy="264207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8" name="Title 2"/>
          <p:cNvSpPr txBox="1">
            <a:spLocks/>
          </p:cNvSpPr>
          <p:nvPr/>
        </p:nvSpPr>
        <p:spPr>
          <a:xfrm>
            <a:off x="5234071" y="289416"/>
            <a:ext cx="1769107" cy="754488"/>
          </a:xfrm>
          <a:prstGeom prst="rect">
            <a:avLst/>
          </a:prstGeom>
          <a:solidFill>
            <a:srgbClr val="7030A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s-ES" altLang="es-ES" dirty="0">
                <a:latin typeface="Arial" panose="020B0604020202020204" pitchFamily="34" charset="0"/>
                <a:cs typeface="Arial" panose="020B0604020202020204" pitchFamily="34" charset="0"/>
              </a:rPr>
              <a:t>BE….</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346603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srcRect l="24133" t="12808" r="23208" b="34551"/>
          <a:stretch/>
        </p:blipFill>
        <p:spPr>
          <a:xfrm>
            <a:off x="434714" y="284813"/>
            <a:ext cx="5199056" cy="2922025"/>
          </a:xfrm>
          <a:prstGeom prst="rect">
            <a:avLst/>
          </a:prstGeom>
        </p:spPr>
      </p:pic>
      <p:pic>
        <p:nvPicPr>
          <p:cNvPr id="5" name="Imagen 4"/>
          <p:cNvPicPr>
            <a:picLocks noChangeAspect="1"/>
          </p:cNvPicPr>
          <p:nvPr/>
        </p:nvPicPr>
        <p:blipFill rotWithShape="1">
          <a:blip r:embed="rId3"/>
          <a:srcRect l="23935" t="18794" r="23307" b="38164"/>
          <a:stretch/>
        </p:blipFill>
        <p:spPr>
          <a:xfrm>
            <a:off x="434714" y="3307633"/>
            <a:ext cx="5676537" cy="2603770"/>
          </a:xfrm>
          <a:prstGeom prst="rect">
            <a:avLst/>
          </a:prstGeom>
        </p:spPr>
      </p:pic>
      <p:pic>
        <p:nvPicPr>
          <p:cNvPr id="6" name="Imagen 5"/>
          <p:cNvPicPr>
            <a:picLocks noChangeAspect="1"/>
          </p:cNvPicPr>
          <p:nvPr/>
        </p:nvPicPr>
        <p:blipFill rotWithShape="1">
          <a:blip r:embed="rId4"/>
          <a:srcRect l="24116" t="20833" r="23579" b="27203"/>
          <a:stretch/>
        </p:blipFill>
        <p:spPr>
          <a:xfrm>
            <a:off x="6318360" y="2620296"/>
            <a:ext cx="5292696" cy="2956255"/>
          </a:xfrm>
          <a:prstGeom prst="rect">
            <a:avLst/>
          </a:prstGeom>
        </p:spPr>
      </p:pic>
      <p:pic>
        <p:nvPicPr>
          <p:cNvPr id="7" name="Marcador de contenido 6"/>
          <p:cNvPicPr>
            <a:picLocks noGrp="1" noChangeAspect="1"/>
          </p:cNvPicPr>
          <p:nvPr>
            <p:ph idx="1"/>
          </p:nvPr>
        </p:nvPicPr>
        <p:blipFill rotWithShape="1">
          <a:blip r:embed="rId3"/>
          <a:srcRect l="23935" t="60675" r="23307" b="6382"/>
          <a:stretch/>
        </p:blipFill>
        <p:spPr>
          <a:xfrm>
            <a:off x="6238188" y="618186"/>
            <a:ext cx="5372868" cy="1886201"/>
          </a:xfrm>
          <a:prstGeom prst="rect">
            <a:avLst/>
          </a:prstGeom>
        </p:spPr>
      </p:pic>
    </p:spTree>
    <p:extLst>
      <p:ext uri="{BB962C8B-B14F-4D97-AF65-F5344CB8AC3E}">
        <p14:creationId xmlns:p14="http://schemas.microsoft.com/office/powerpoint/2010/main" val="11258015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sz="half" idx="1"/>
          </p:nvPr>
        </p:nvSpPr>
        <p:spPr>
          <a:xfrm>
            <a:off x="344773" y="584616"/>
            <a:ext cx="7600013" cy="6022246"/>
          </a:xfrm>
        </p:spPr>
        <p:txBody>
          <a:bodyPr>
            <a:normAutofit fontScale="62500" lnSpcReduction="20000"/>
          </a:bodyPr>
          <a:lstStyle/>
          <a:p>
            <a:pPr marL="0" lvl="0" indent="0" algn="ctr">
              <a:buNone/>
            </a:pPr>
            <a:r>
              <a:rPr lang="en-US" altLang="es-ES" b="1" dirty="0">
                <a:solidFill>
                  <a:prstClr val="black"/>
                </a:solidFill>
                <a:latin typeface="Arial" panose="020B0604020202020204" pitchFamily="34" charset="0"/>
                <a:ea typeface="Calibri" panose="020F0502020204030204" pitchFamily="34" charset="0"/>
                <a:cs typeface="Arial" panose="020B0604020202020204" pitchFamily="34" charset="0"/>
              </a:rPr>
              <a:t>Additional online references and resources</a:t>
            </a:r>
          </a:p>
          <a:p>
            <a:pPr marL="0" lvl="0" indent="0">
              <a:buNone/>
            </a:pPr>
            <a:endParaRPr lang="es-MX" altLang="es-ES"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marL="0" lvl="0" indent="0">
              <a:lnSpc>
                <a:spcPct val="120000"/>
              </a:lnSpc>
              <a:buNone/>
            </a:pPr>
            <a:r>
              <a:rPr lang="es-MX" altLang="es-ES" dirty="0">
                <a:solidFill>
                  <a:prstClr val="black"/>
                </a:solidFill>
                <a:latin typeface="Arial" panose="020B0604020202020204" pitchFamily="34" charset="0"/>
                <a:ea typeface="Calibri" panose="020F0502020204030204" pitchFamily="34" charset="0"/>
                <a:cs typeface="Arial" panose="020B0604020202020204" pitchFamily="34" charset="0"/>
              </a:rPr>
              <a:t>L</a:t>
            </a:r>
            <a:r>
              <a:rPr lang="en-US" altLang="es-ES" dirty="0">
                <a:solidFill>
                  <a:prstClr val="black"/>
                </a:solidFill>
                <a:latin typeface="Arial" panose="020B0604020202020204" pitchFamily="34" charset="0"/>
                <a:ea typeface="Calibri" panose="020F0502020204030204" pitchFamily="34" charset="0"/>
                <a:cs typeface="Arial" panose="020B0604020202020204" pitchFamily="34" charset="0"/>
              </a:rPr>
              <a:t>earning English. </a:t>
            </a:r>
            <a:r>
              <a:rPr lang="en-US" altLang="es-ES" dirty="0">
                <a:solidFill>
                  <a:prstClr val="black"/>
                </a:solidFill>
                <a:latin typeface="Arial" panose="020B0604020202020204" pitchFamily="34" charset="0"/>
                <a:ea typeface="Calibri" panose="020F0502020204030204" pitchFamily="34" charset="0"/>
                <a:cs typeface="Arial" panose="020B0604020202020204" pitchFamily="34" charset="0"/>
                <a:hlinkClick r:id="rId2"/>
              </a:rPr>
              <a:t>http://www.bbc.co.uk/learningenglish</a:t>
            </a:r>
            <a:endParaRPr lang="en-US" altLang="es-ES"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marL="0" lvl="0" indent="0">
              <a:lnSpc>
                <a:spcPct val="120000"/>
              </a:lnSpc>
              <a:buNone/>
            </a:pPr>
            <a:r>
              <a:rPr lang="en-US" altLang="es-ES" dirty="0">
                <a:solidFill>
                  <a:prstClr val="black"/>
                </a:solidFill>
                <a:latin typeface="Arial" panose="020B0604020202020204" pitchFamily="34" charset="0"/>
                <a:ea typeface="Calibri" panose="020F0502020204030204" pitchFamily="34" charset="0"/>
                <a:cs typeface="Arial" panose="020B0604020202020204" pitchFamily="34" charset="0"/>
              </a:rPr>
              <a:t>Teaching adults. </a:t>
            </a:r>
            <a:r>
              <a:rPr lang="en-US" altLang="es-ES" dirty="0">
                <a:solidFill>
                  <a:prstClr val="black"/>
                </a:solidFill>
                <a:latin typeface="Arial" panose="020B0604020202020204" pitchFamily="34" charset="0"/>
                <a:ea typeface="Calibri" panose="020F0502020204030204" pitchFamily="34" charset="0"/>
                <a:cs typeface="Arial" panose="020B0604020202020204" pitchFamily="34" charset="0"/>
                <a:hlinkClick r:id="rId3"/>
              </a:rPr>
              <a:t>https://www.teachingenglish.org.uk/teaching-adults</a:t>
            </a:r>
            <a:endParaRPr lang="en-US" altLang="es-ES"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marL="0" lvl="0" indent="0">
              <a:lnSpc>
                <a:spcPct val="120000"/>
              </a:lnSpc>
              <a:buNone/>
            </a:pPr>
            <a:r>
              <a:rPr lang="en-US" altLang="es-ES" dirty="0">
                <a:solidFill>
                  <a:prstClr val="black"/>
                </a:solidFill>
                <a:latin typeface="Arial" panose="020B0604020202020204" pitchFamily="34" charset="0"/>
                <a:ea typeface="Calibri" panose="020F0502020204030204" pitchFamily="34" charset="0"/>
                <a:cs typeface="Arial" panose="020B0604020202020204" pitchFamily="34" charset="0"/>
              </a:rPr>
              <a:t>Adult learners. </a:t>
            </a:r>
            <a:r>
              <a:rPr lang="en-US" altLang="es-ES" dirty="0">
                <a:solidFill>
                  <a:prstClr val="black"/>
                </a:solidFill>
                <a:latin typeface="Arial" panose="020B0604020202020204" pitchFamily="34" charset="0"/>
                <a:ea typeface="Calibri" panose="020F0502020204030204" pitchFamily="34" charset="0"/>
                <a:cs typeface="Arial" panose="020B0604020202020204" pitchFamily="34" charset="0"/>
                <a:hlinkClick r:id="rId4"/>
              </a:rPr>
              <a:t>https://elt.oup.com/learning_resources/courses/adultlearners/?cc=mx&amp;selLanguage=en</a:t>
            </a:r>
            <a:endParaRPr lang="en-US" altLang="es-ES"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marL="0" lvl="0" indent="0">
              <a:lnSpc>
                <a:spcPct val="120000"/>
              </a:lnSpc>
              <a:buNone/>
            </a:pPr>
            <a:r>
              <a:rPr lang="en-US" altLang="es-ES" dirty="0">
                <a:solidFill>
                  <a:prstClr val="black"/>
                </a:solidFill>
                <a:latin typeface="Arial" panose="020B0604020202020204" pitchFamily="34" charset="0"/>
                <a:ea typeface="Calibri" panose="020F0502020204030204" pitchFamily="34" charset="0"/>
                <a:cs typeface="Arial" panose="020B0604020202020204" pitchFamily="34" charset="0"/>
              </a:rPr>
              <a:t>Learning English. </a:t>
            </a:r>
            <a:r>
              <a:rPr lang="en-US" altLang="es-ES" dirty="0">
                <a:solidFill>
                  <a:prstClr val="black"/>
                </a:solidFill>
                <a:latin typeface="Arial" panose="020B0604020202020204" pitchFamily="34" charset="0"/>
                <a:ea typeface="Calibri" panose="020F0502020204030204" pitchFamily="34" charset="0"/>
                <a:cs typeface="Arial" panose="020B0604020202020204" pitchFamily="34" charset="0"/>
                <a:hlinkClick r:id="rId5"/>
              </a:rPr>
              <a:t>https://www.cambridgeenglish.org/learning-english/</a:t>
            </a:r>
            <a:endParaRPr lang="en-US" altLang="es-ES"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marL="0" lvl="0" indent="0">
              <a:lnSpc>
                <a:spcPct val="120000"/>
              </a:lnSpc>
              <a:buNone/>
            </a:pPr>
            <a:r>
              <a:rPr lang="en-US" altLang="es-ES" dirty="0">
                <a:solidFill>
                  <a:prstClr val="black"/>
                </a:solidFill>
                <a:latin typeface="Arial" panose="020B0604020202020204" pitchFamily="34" charset="0"/>
                <a:ea typeface="Calibri" panose="020F0502020204030204" pitchFamily="34" charset="0"/>
                <a:cs typeface="Arial" panose="020B0604020202020204" pitchFamily="34" charset="0"/>
              </a:rPr>
              <a:t>Teacher’s corner. </a:t>
            </a:r>
            <a:r>
              <a:rPr lang="en-US" altLang="es-ES" dirty="0">
                <a:solidFill>
                  <a:prstClr val="black"/>
                </a:solidFill>
                <a:latin typeface="Arial" panose="020B0604020202020204" pitchFamily="34" charset="0"/>
                <a:ea typeface="Calibri" panose="020F0502020204030204" pitchFamily="34" charset="0"/>
                <a:cs typeface="Arial" panose="020B0604020202020204" pitchFamily="34" charset="0"/>
                <a:hlinkClick r:id="rId6"/>
              </a:rPr>
              <a:t>https://americanenglish.state.gov/teachers-corner</a:t>
            </a:r>
            <a:endParaRPr lang="en-US" altLang="es-ES"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marL="0" lvl="0" indent="0">
              <a:lnSpc>
                <a:spcPct val="120000"/>
              </a:lnSpc>
              <a:buNone/>
            </a:pPr>
            <a:r>
              <a:rPr lang="en-US" altLang="es-ES" dirty="0">
                <a:solidFill>
                  <a:prstClr val="black"/>
                </a:solidFill>
                <a:latin typeface="Arial" panose="020B0604020202020204" pitchFamily="34" charset="0"/>
                <a:ea typeface="Calibri" panose="020F0502020204030204" pitchFamily="34" charset="0"/>
                <a:cs typeface="Arial" panose="020B0604020202020204" pitchFamily="34" charset="0"/>
              </a:rPr>
              <a:t>Classroom resources. Pearson. </a:t>
            </a:r>
            <a:r>
              <a:rPr lang="en-US" altLang="es-ES" dirty="0">
                <a:solidFill>
                  <a:prstClr val="black"/>
                </a:solidFill>
                <a:latin typeface="Arial" panose="020B0604020202020204" pitchFamily="34" charset="0"/>
                <a:ea typeface="Calibri" panose="020F0502020204030204" pitchFamily="34" charset="0"/>
                <a:cs typeface="Arial" panose="020B0604020202020204" pitchFamily="34" charset="0"/>
                <a:hlinkClick r:id="rId7"/>
              </a:rPr>
              <a:t>https://www.pearsonelt.com/professional-development/resources.html</a:t>
            </a:r>
            <a:endParaRPr lang="en-US" altLang="es-ES"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marL="0" lvl="0" indent="0">
              <a:lnSpc>
                <a:spcPct val="120000"/>
              </a:lnSpc>
              <a:buNone/>
            </a:pPr>
            <a:r>
              <a:rPr lang="en-US" altLang="es-ES" dirty="0">
                <a:solidFill>
                  <a:prstClr val="black"/>
                </a:solidFill>
                <a:latin typeface="Arial" panose="020B0604020202020204" pitchFamily="34" charset="0"/>
                <a:ea typeface="Calibri" panose="020F0502020204030204" pitchFamily="34" charset="0"/>
                <a:cs typeface="Arial" panose="020B0604020202020204" pitchFamily="34" charset="0"/>
              </a:rPr>
              <a:t>Teaching adults. Oxford. </a:t>
            </a:r>
            <a:r>
              <a:rPr lang="en-US" altLang="es-ES" dirty="0">
                <a:solidFill>
                  <a:prstClr val="black"/>
                </a:solidFill>
                <a:latin typeface="Arial" panose="020B0604020202020204" pitchFamily="34" charset="0"/>
                <a:ea typeface="Calibri" panose="020F0502020204030204" pitchFamily="34" charset="0"/>
                <a:cs typeface="Arial" panose="020B0604020202020204" pitchFamily="34" charset="0"/>
                <a:hlinkClick r:id="rId8"/>
              </a:rPr>
              <a:t>https://elt.oup.com/teachersclub/courses/teachingadults/?cc=mx&amp;selLanguage=en</a:t>
            </a:r>
            <a:endParaRPr lang="en-US" altLang="es-ES"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marL="0" lvl="0" indent="0">
              <a:lnSpc>
                <a:spcPct val="120000"/>
              </a:lnSpc>
              <a:buNone/>
            </a:pPr>
            <a:r>
              <a:rPr lang="en-US" dirty="0"/>
              <a:t>For teachers. BBC. </a:t>
            </a:r>
            <a:r>
              <a:rPr lang="en-US" dirty="0">
                <a:hlinkClick r:id="rId9"/>
              </a:rPr>
              <a:t>http://www.bbc.co.uk/worldservice/learningenglish/teach/</a:t>
            </a:r>
            <a:endParaRPr lang="en-US" dirty="0"/>
          </a:p>
          <a:p>
            <a:pPr marL="0" lvl="0" indent="0">
              <a:lnSpc>
                <a:spcPct val="120000"/>
              </a:lnSpc>
              <a:buNone/>
            </a:pPr>
            <a:r>
              <a:rPr lang="en-US" dirty="0" err="1"/>
              <a:t>Onestop</a:t>
            </a:r>
            <a:r>
              <a:rPr lang="en-US" dirty="0"/>
              <a:t> English. </a:t>
            </a:r>
            <a:r>
              <a:rPr lang="en-US" dirty="0">
                <a:hlinkClick r:id="rId10"/>
              </a:rPr>
              <a:t>http://www.onestopenglish.com/</a:t>
            </a:r>
            <a:endParaRPr lang="en-US" dirty="0"/>
          </a:p>
          <a:p>
            <a:pPr marL="0" lvl="0" indent="0">
              <a:lnSpc>
                <a:spcPct val="120000"/>
              </a:lnSpc>
              <a:buNone/>
            </a:pPr>
            <a:r>
              <a:rPr lang="en-US" dirty="0"/>
              <a:t>The digital teacher. </a:t>
            </a:r>
            <a:r>
              <a:rPr lang="en-US" dirty="0">
                <a:hlinkClick r:id="rId11"/>
              </a:rPr>
              <a:t>https://thedigitalteacher.com/</a:t>
            </a:r>
            <a:endParaRPr lang="en-US" dirty="0"/>
          </a:p>
          <a:p>
            <a:pPr marL="0" lvl="0" indent="0">
              <a:buNone/>
            </a:pPr>
            <a:endParaRPr lang="es-ES" dirty="0"/>
          </a:p>
        </p:txBody>
      </p:sp>
      <p:sp>
        <p:nvSpPr>
          <p:cNvPr id="5" name="Marcador de contenido 4"/>
          <p:cNvSpPr>
            <a:spLocks noGrp="1"/>
          </p:cNvSpPr>
          <p:nvPr>
            <p:ph sz="half" idx="2"/>
          </p:nvPr>
        </p:nvSpPr>
        <p:spPr>
          <a:xfrm>
            <a:off x="8094913" y="1348892"/>
            <a:ext cx="3882452" cy="4915432"/>
          </a:xfrm>
        </p:spPr>
        <p:txBody>
          <a:bodyPr>
            <a:normAutofit fontScale="62500" lnSpcReduction="20000"/>
          </a:bodyPr>
          <a:lstStyle/>
          <a:p>
            <a:pPr marL="0" lvl="0" indent="0">
              <a:lnSpc>
                <a:spcPct val="120000"/>
              </a:lnSpc>
              <a:buNone/>
            </a:pPr>
            <a:r>
              <a:rPr lang="es-ES" dirty="0">
                <a:hlinkClick r:id="rId12"/>
              </a:rPr>
              <a:t>https://visuwords.com/</a:t>
            </a:r>
            <a:endParaRPr lang="es-ES" dirty="0"/>
          </a:p>
          <a:p>
            <a:pPr marL="0" lvl="0" indent="0">
              <a:lnSpc>
                <a:spcPct val="120000"/>
              </a:lnSpc>
              <a:buNone/>
            </a:pPr>
            <a:r>
              <a:rPr lang="es-ES" dirty="0">
                <a:hlinkClick r:id="rId13"/>
              </a:rPr>
              <a:t>https://www.eslvideo.com/</a:t>
            </a:r>
            <a:endParaRPr lang="es-ES" dirty="0"/>
          </a:p>
          <a:p>
            <a:pPr marL="0" lvl="0" indent="0">
              <a:lnSpc>
                <a:spcPct val="120000"/>
              </a:lnSpc>
              <a:buNone/>
            </a:pPr>
            <a:r>
              <a:rPr lang="es-ES" dirty="0">
                <a:hlinkClick r:id="rId14"/>
              </a:rPr>
              <a:t>https://es.lyricstraining.com/</a:t>
            </a:r>
            <a:endParaRPr lang="es-ES" dirty="0"/>
          </a:p>
          <a:p>
            <a:pPr marL="0" lvl="0" indent="0">
              <a:lnSpc>
                <a:spcPct val="120000"/>
              </a:lnSpc>
              <a:buNone/>
            </a:pPr>
            <a:r>
              <a:rPr lang="es-ES" dirty="0">
                <a:hlinkClick r:id="rId15"/>
              </a:rPr>
              <a:t>https://www.busuu.com/es</a:t>
            </a:r>
            <a:endParaRPr lang="es-ES" dirty="0"/>
          </a:p>
          <a:p>
            <a:pPr marL="0" lvl="0" indent="0">
              <a:lnSpc>
                <a:spcPct val="120000"/>
              </a:lnSpc>
              <a:buNone/>
            </a:pPr>
            <a:r>
              <a:rPr lang="es-ES" dirty="0">
                <a:hlinkClick r:id="rId16"/>
              </a:rPr>
              <a:t>http://intermediatelow.blogspot.com/</a:t>
            </a:r>
            <a:endParaRPr lang="es-ES" dirty="0"/>
          </a:p>
          <a:p>
            <a:pPr marL="0" lvl="0" indent="0">
              <a:lnSpc>
                <a:spcPct val="120000"/>
              </a:lnSpc>
              <a:buNone/>
            </a:pPr>
            <a:r>
              <a:rPr lang="es-ES" dirty="0">
                <a:hlinkClick r:id="rId17"/>
              </a:rPr>
              <a:t>https://www.englishclub.com/</a:t>
            </a:r>
            <a:endParaRPr lang="es-ES" dirty="0"/>
          </a:p>
          <a:p>
            <a:pPr marL="0" lvl="0" indent="0">
              <a:lnSpc>
                <a:spcPct val="120000"/>
              </a:lnSpc>
              <a:buNone/>
            </a:pPr>
            <a:r>
              <a:rPr lang="es-ES" dirty="0">
                <a:hlinkClick r:id="rId18"/>
              </a:rPr>
              <a:t>http://www.topics-mag.com/</a:t>
            </a:r>
            <a:endParaRPr lang="es-ES" dirty="0"/>
          </a:p>
          <a:p>
            <a:pPr marL="0" lvl="0" indent="0">
              <a:lnSpc>
                <a:spcPct val="120000"/>
              </a:lnSpc>
              <a:buNone/>
            </a:pPr>
            <a:r>
              <a:rPr lang="es-ES" dirty="0">
                <a:hlinkClick r:id="rId19"/>
              </a:rPr>
              <a:t>http://www.readableblog.com/</a:t>
            </a:r>
            <a:endParaRPr lang="es-ES" dirty="0"/>
          </a:p>
          <a:p>
            <a:pPr marL="0" lvl="0" indent="0">
              <a:lnSpc>
                <a:spcPct val="120000"/>
              </a:lnSpc>
              <a:buNone/>
            </a:pPr>
            <a:r>
              <a:rPr lang="es-ES" dirty="0">
                <a:hlinkClick r:id="rId20"/>
              </a:rPr>
              <a:t>https://dictionary.cambridge.org/es/</a:t>
            </a:r>
            <a:endParaRPr lang="es-ES" dirty="0"/>
          </a:p>
          <a:p>
            <a:pPr marL="0" lvl="0" indent="0">
              <a:lnSpc>
                <a:spcPct val="120000"/>
              </a:lnSpc>
              <a:buNone/>
            </a:pPr>
            <a:r>
              <a:rPr lang="es-ES" dirty="0">
                <a:hlinkClick r:id="rId2"/>
              </a:rPr>
              <a:t>http://www.bbc.co.uk/learningenglish</a:t>
            </a:r>
            <a:endParaRPr lang="es-ES" dirty="0"/>
          </a:p>
          <a:p>
            <a:pPr marL="0" lvl="0" indent="0">
              <a:lnSpc>
                <a:spcPct val="120000"/>
              </a:lnSpc>
              <a:buNone/>
            </a:pPr>
            <a:r>
              <a:rPr lang="es-ES" dirty="0">
                <a:hlinkClick r:id="rId21"/>
              </a:rPr>
              <a:t>https://www.tefl.net/</a:t>
            </a:r>
            <a:endParaRPr lang="es-ES" dirty="0"/>
          </a:p>
          <a:p>
            <a:pPr marL="0" lvl="0" indent="0">
              <a:lnSpc>
                <a:spcPct val="120000"/>
              </a:lnSpc>
              <a:buNone/>
            </a:pPr>
            <a:r>
              <a:rPr lang="es-ES" dirty="0">
                <a:hlinkClick r:id="rId22"/>
              </a:rPr>
              <a:t>http://www.elllo.org/</a:t>
            </a:r>
            <a:endParaRPr lang="es-ES" dirty="0"/>
          </a:p>
          <a:p>
            <a:pPr marL="0" indent="0">
              <a:buNone/>
            </a:pPr>
            <a:endParaRPr lang="es-ES" dirty="0"/>
          </a:p>
        </p:txBody>
      </p:sp>
    </p:spTree>
    <p:extLst>
      <p:ext uri="{BB962C8B-B14F-4D97-AF65-F5344CB8AC3E}">
        <p14:creationId xmlns:p14="http://schemas.microsoft.com/office/powerpoint/2010/main" val="27661938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38200" y="365125"/>
            <a:ext cx="10515600" cy="890469"/>
          </a:xfrm>
        </p:spPr>
        <p:txBody>
          <a:bodyPr/>
          <a:lstStyle/>
          <a:p>
            <a:pPr algn="ctr"/>
            <a:r>
              <a:rPr lang="es-MX" b="1" dirty="0" err="1">
                <a:solidFill>
                  <a:schemeClr val="tx2">
                    <a:lumMod val="60000"/>
                    <a:lumOff val="40000"/>
                  </a:schemeClr>
                </a:solidFill>
                <a:latin typeface="Arial" panose="020B0604020202020204" pitchFamily="34" charset="0"/>
                <a:cs typeface="Arial" panose="020B0604020202020204" pitchFamily="34" charset="0"/>
              </a:rPr>
              <a:t>Course</a:t>
            </a:r>
            <a:r>
              <a:rPr lang="es-MX" b="1" dirty="0">
                <a:solidFill>
                  <a:schemeClr val="tx2">
                    <a:lumMod val="60000"/>
                    <a:lumOff val="40000"/>
                  </a:schemeClr>
                </a:solidFill>
                <a:latin typeface="Arial" panose="020B0604020202020204" pitchFamily="34" charset="0"/>
                <a:cs typeface="Arial" panose="020B0604020202020204" pitchFamily="34" charset="0"/>
              </a:rPr>
              <a:t> </a:t>
            </a:r>
            <a:r>
              <a:rPr lang="es-MX" b="1" dirty="0" err="1">
                <a:solidFill>
                  <a:schemeClr val="tx2">
                    <a:lumMod val="60000"/>
                    <a:lumOff val="40000"/>
                  </a:schemeClr>
                </a:solidFill>
                <a:latin typeface="Arial" panose="020B0604020202020204" pitchFamily="34" charset="0"/>
                <a:cs typeface="Arial" panose="020B0604020202020204" pitchFamily="34" charset="0"/>
              </a:rPr>
              <a:t>purpose</a:t>
            </a:r>
            <a:endParaRPr lang="es-MX" b="1" dirty="0">
              <a:solidFill>
                <a:schemeClr val="tx2">
                  <a:lumMod val="60000"/>
                  <a:lumOff val="40000"/>
                </a:schemeClr>
              </a:solidFill>
              <a:latin typeface="Arial" panose="020B0604020202020204" pitchFamily="34" charset="0"/>
              <a:cs typeface="Arial" panose="020B0604020202020204" pitchFamily="34" charset="0"/>
            </a:endParaRPr>
          </a:p>
        </p:txBody>
      </p:sp>
      <p:sp>
        <p:nvSpPr>
          <p:cNvPr id="3" name="Rectángulo 2"/>
          <p:cNvSpPr/>
          <p:nvPr/>
        </p:nvSpPr>
        <p:spPr>
          <a:xfrm>
            <a:off x="993126" y="1621187"/>
            <a:ext cx="10360674" cy="4409669"/>
          </a:xfrm>
          <a:prstGeom prst="rect">
            <a:avLst/>
          </a:prstGeom>
        </p:spPr>
        <p:txBody>
          <a:bodyPr wrap="square">
            <a:spAutoFit/>
          </a:bodyPr>
          <a:lstStyle/>
          <a:p>
            <a:pPr algn="just">
              <a:lnSpc>
                <a:spcPct val="200000"/>
              </a:lnSpc>
            </a:pPr>
            <a:r>
              <a:rPr lang="en-US" sz="2400" dirty="0">
                <a:latin typeface="Arial" panose="020B0604020202020204" pitchFamily="34" charset="0"/>
                <a:cs typeface="Arial" panose="020B0604020202020204" pitchFamily="34" charset="0"/>
              </a:rPr>
              <a:t>The English Language Course for </a:t>
            </a:r>
            <a:r>
              <a:rPr lang="en-US" sz="2400" dirty="0" err="1">
                <a:latin typeface="Arial" panose="020B0604020202020204" pitchFamily="34" charset="0"/>
                <a:cs typeface="Arial" panose="020B0604020202020204" pitchFamily="34" charset="0"/>
              </a:rPr>
              <a:t>Escuelas</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Normales</a:t>
            </a:r>
            <a:r>
              <a:rPr lang="en-US" sz="2400" dirty="0">
                <a:latin typeface="Arial" panose="020B0604020202020204" pitchFamily="34" charset="0"/>
                <a:cs typeface="Arial" panose="020B0604020202020204" pitchFamily="34" charset="0"/>
              </a:rPr>
              <a:t> is designed to develop students’ ability to communicate effectively in English contexts that will be important for them. As future teachers in a society where English is increasingly important for engaging successfully with professional and social activities, it is essential that all students develop a good level of proficiency in English. </a:t>
            </a:r>
          </a:p>
        </p:txBody>
      </p:sp>
      <p:pic>
        <p:nvPicPr>
          <p:cNvPr id="5" name="Imagen 4">
            <a:extLst>
              <a:ext uri="{FF2B5EF4-FFF2-40B4-BE49-F238E27FC236}">
                <a16:creationId xmlns:a16="http://schemas.microsoft.com/office/drawing/2014/main" id="{FA93D195-180D-4D5B-BBB9-B28A9C3B9CD8}"/>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624965" y="394367"/>
            <a:ext cx="1417320" cy="1226820"/>
          </a:xfrm>
          <a:prstGeom prst="rect">
            <a:avLst/>
          </a:prstGeom>
          <a:noFill/>
        </p:spPr>
      </p:pic>
    </p:spTree>
    <p:extLst>
      <p:ext uri="{BB962C8B-B14F-4D97-AF65-F5344CB8AC3E}">
        <p14:creationId xmlns:p14="http://schemas.microsoft.com/office/powerpoint/2010/main" val="18243720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1667019" y="244165"/>
            <a:ext cx="9769805" cy="2106154"/>
          </a:xfrm>
          <a:prstGeom prst="rect">
            <a:avLst/>
          </a:prstGeom>
        </p:spPr>
        <p:txBody>
          <a:bodyPr wrap="square">
            <a:spAutoFit/>
          </a:bodyPr>
          <a:lstStyle/>
          <a:p>
            <a:pPr algn="just">
              <a:lnSpc>
                <a:spcPct val="200000"/>
              </a:lnSpc>
            </a:pPr>
            <a:r>
              <a:rPr lang="en-US" sz="2300" dirty="0">
                <a:latin typeface="Arial" panose="020B0604020202020204" pitchFamily="34" charset="0"/>
                <a:cs typeface="Arial" panose="020B0604020202020204" pitchFamily="34" charset="0"/>
              </a:rPr>
              <a:t>English is growing in importance for accessing information, making useful contacts, understanding other cultures and participating in cultural activities. </a:t>
            </a:r>
          </a:p>
        </p:txBody>
      </p:sp>
      <p:sp>
        <p:nvSpPr>
          <p:cNvPr id="5" name="Rectángulo 4"/>
          <p:cNvSpPr/>
          <p:nvPr/>
        </p:nvSpPr>
        <p:spPr>
          <a:xfrm>
            <a:off x="534596" y="2325177"/>
            <a:ext cx="11011409" cy="3521926"/>
          </a:xfrm>
          <a:prstGeom prst="rect">
            <a:avLst/>
          </a:prstGeom>
        </p:spPr>
        <p:txBody>
          <a:bodyPr wrap="square">
            <a:spAutoFit/>
          </a:bodyPr>
          <a:lstStyle/>
          <a:p>
            <a:pPr algn="just">
              <a:lnSpc>
                <a:spcPct val="200000"/>
              </a:lnSpc>
            </a:pPr>
            <a:r>
              <a:rPr lang="en-US" sz="2300" dirty="0">
                <a:latin typeface="Arial" panose="020B0604020202020204" pitchFamily="34" charset="0"/>
                <a:cs typeface="Arial" panose="020B0604020202020204" pitchFamily="34" charset="0"/>
              </a:rPr>
              <a:t>As UNESCO has said: Linguistic competencies are fundamental for the empowerment of the individual in democratic and plural societies, as they condition school achievement, promote access to other cultures and encourage openness to cultural exchanges (UNESCO 2007:13). English is particularly important for students because of its role un multinational communicative settings (Hyland 2011).</a:t>
            </a:r>
          </a:p>
        </p:txBody>
      </p:sp>
      <p:pic>
        <p:nvPicPr>
          <p:cNvPr id="6" name="Imagen 5">
            <a:extLst>
              <a:ext uri="{FF2B5EF4-FFF2-40B4-BE49-F238E27FC236}">
                <a16:creationId xmlns:a16="http://schemas.microsoft.com/office/drawing/2014/main" id="{C7921296-0BBB-4898-B3D8-1F7193D6E069}"/>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49699" y="671261"/>
            <a:ext cx="1417320" cy="1226820"/>
          </a:xfrm>
          <a:prstGeom prst="rect">
            <a:avLst/>
          </a:prstGeom>
          <a:noFill/>
        </p:spPr>
      </p:pic>
    </p:spTree>
    <p:extLst>
      <p:ext uri="{BB962C8B-B14F-4D97-AF65-F5344CB8AC3E}">
        <p14:creationId xmlns:p14="http://schemas.microsoft.com/office/powerpoint/2010/main" val="13466136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rotWithShape="1">
          <a:blip r:embed="rId2"/>
          <a:srcRect l="25182" t="37283" r="25008" b="10812"/>
          <a:stretch/>
        </p:blipFill>
        <p:spPr>
          <a:xfrm>
            <a:off x="1085178" y="1338268"/>
            <a:ext cx="9379215" cy="5495027"/>
          </a:xfrm>
          <a:prstGeom prst="rect">
            <a:avLst/>
          </a:prstGeom>
        </p:spPr>
      </p:pic>
      <p:sp>
        <p:nvSpPr>
          <p:cNvPr id="5" name="1 Título"/>
          <p:cNvSpPr>
            <a:spLocks noGrp="1"/>
          </p:cNvSpPr>
          <p:nvPr>
            <p:ph type="title"/>
          </p:nvPr>
        </p:nvSpPr>
        <p:spPr>
          <a:xfrm>
            <a:off x="1208008" y="355871"/>
            <a:ext cx="10515600" cy="997848"/>
          </a:xfrm>
        </p:spPr>
        <p:txBody>
          <a:bodyPr/>
          <a:lstStyle/>
          <a:p>
            <a:pPr algn="ctr"/>
            <a:r>
              <a:rPr lang="es-MX" b="1" dirty="0" err="1">
                <a:solidFill>
                  <a:schemeClr val="tx2">
                    <a:lumMod val="60000"/>
                    <a:lumOff val="40000"/>
                  </a:schemeClr>
                </a:solidFill>
                <a:latin typeface="Arial" panose="020B0604020202020204" pitchFamily="34" charset="0"/>
                <a:cs typeface="Arial" panose="020B0604020202020204" pitchFamily="34" charset="0"/>
              </a:rPr>
              <a:t>Course</a:t>
            </a:r>
            <a:r>
              <a:rPr lang="es-MX" b="1" dirty="0">
                <a:solidFill>
                  <a:schemeClr val="tx2">
                    <a:lumMod val="60000"/>
                    <a:lumOff val="40000"/>
                  </a:schemeClr>
                </a:solidFill>
                <a:latin typeface="Arial" panose="020B0604020202020204" pitchFamily="34" charset="0"/>
                <a:cs typeface="Arial" panose="020B0604020202020204" pitchFamily="34" charset="0"/>
              </a:rPr>
              <a:t> </a:t>
            </a:r>
            <a:r>
              <a:rPr lang="es-MX" b="1" dirty="0" err="1">
                <a:solidFill>
                  <a:schemeClr val="tx2">
                    <a:lumMod val="60000"/>
                    <a:lumOff val="40000"/>
                  </a:schemeClr>
                </a:solidFill>
                <a:latin typeface="Arial" panose="020B0604020202020204" pitchFamily="34" charset="0"/>
                <a:cs typeface="Arial" panose="020B0604020202020204" pitchFamily="34" charset="0"/>
              </a:rPr>
              <a:t>Progression</a:t>
            </a:r>
            <a:endParaRPr lang="es-MX" b="1" dirty="0">
              <a:solidFill>
                <a:schemeClr val="tx2">
                  <a:lumMod val="60000"/>
                  <a:lumOff val="40000"/>
                </a:schemeClr>
              </a:solidFill>
              <a:latin typeface="Arial" panose="020B0604020202020204" pitchFamily="34" charset="0"/>
              <a:cs typeface="Arial" panose="020B0604020202020204" pitchFamily="34" charset="0"/>
            </a:endParaRPr>
          </a:p>
        </p:txBody>
      </p:sp>
      <p:sp>
        <p:nvSpPr>
          <p:cNvPr id="3" name="2 Flecha izquierda"/>
          <p:cNvSpPr/>
          <p:nvPr/>
        </p:nvSpPr>
        <p:spPr>
          <a:xfrm>
            <a:off x="9730754" y="3521017"/>
            <a:ext cx="1581509" cy="9144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 name="2 Flecha izquierda"/>
          <p:cNvSpPr/>
          <p:nvPr/>
        </p:nvSpPr>
        <p:spPr>
          <a:xfrm>
            <a:off x="9983228" y="2775894"/>
            <a:ext cx="1581509" cy="914400"/>
          </a:xfrm>
          <a:prstGeom prst="left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 name="2 Flecha izquierda"/>
          <p:cNvSpPr/>
          <p:nvPr/>
        </p:nvSpPr>
        <p:spPr>
          <a:xfrm>
            <a:off x="9856991" y="4245280"/>
            <a:ext cx="1581509" cy="914400"/>
          </a:xfrm>
          <a:prstGeom prst="left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 name="CuadroTexto 1"/>
          <p:cNvSpPr txBox="1"/>
          <p:nvPr/>
        </p:nvSpPr>
        <p:spPr>
          <a:xfrm>
            <a:off x="10010756" y="3063817"/>
            <a:ext cx="1806455" cy="338554"/>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Previous course</a:t>
            </a:r>
            <a:endParaRPr lang="es-ES" sz="1600" dirty="0">
              <a:latin typeface="Arial" panose="020B0604020202020204" pitchFamily="34" charset="0"/>
              <a:cs typeface="Arial" panose="020B0604020202020204" pitchFamily="34" charset="0"/>
            </a:endParaRPr>
          </a:p>
        </p:txBody>
      </p:sp>
      <p:sp>
        <p:nvSpPr>
          <p:cNvPr id="9" name="CuadroTexto 8"/>
          <p:cNvSpPr txBox="1"/>
          <p:nvPr/>
        </p:nvSpPr>
        <p:spPr>
          <a:xfrm>
            <a:off x="10150762" y="4384768"/>
            <a:ext cx="1727607" cy="584775"/>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Subsequent course</a:t>
            </a:r>
            <a:endParaRPr lang="es-ES" sz="1600" dirty="0">
              <a:latin typeface="Arial" panose="020B0604020202020204" pitchFamily="34" charset="0"/>
              <a:cs typeface="Arial" panose="020B0604020202020204" pitchFamily="34" charset="0"/>
            </a:endParaRPr>
          </a:p>
        </p:txBody>
      </p:sp>
      <p:pic>
        <p:nvPicPr>
          <p:cNvPr id="11" name="Imagen 10">
            <a:extLst>
              <a:ext uri="{FF2B5EF4-FFF2-40B4-BE49-F238E27FC236}">
                <a16:creationId xmlns:a16="http://schemas.microsoft.com/office/drawing/2014/main" id="{DA8E1317-DB48-4335-98A1-6BF62E689071}"/>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315103" y="126899"/>
            <a:ext cx="1417320" cy="1226820"/>
          </a:xfrm>
          <a:prstGeom prst="rect">
            <a:avLst/>
          </a:prstGeom>
          <a:noFill/>
        </p:spPr>
      </p:pic>
    </p:spTree>
    <p:extLst>
      <p:ext uri="{BB962C8B-B14F-4D97-AF65-F5344CB8AC3E}">
        <p14:creationId xmlns:p14="http://schemas.microsoft.com/office/powerpoint/2010/main" val="8512533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rotWithShape="1">
          <a:blip r:embed="rId2"/>
          <a:srcRect l="27646" t="19015" r="24429" b="22381"/>
          <a:stretch/>
        </p:blipFill>
        <p:spPr>
          <a:xfrm>
            <a:off x="2252351" y="399246"/>
            <a:ext cx="9080775" cy="6243034"/>
          </a:xfrm>
          <a:prstGeom prst="rect">
            <a:avLst/>
          </a:prstGeom>
        </p:spPr>
      </p:pic>
      <p:pic>
        <p:nvPicPr>
          <p:cNvPr id="5" name="Imagen 4">
            <a:extLst>
              <a:ext uri="{FF2B5EF4-FFF2-40B4-BE49-F238E27FC236}">
                <a16:creationId xmlns:a16="http://schemas.microsoft.com/office/drawing/2014/main" id="{F4D524D0-DBFF-42D6-AA4C-5C08487CBF22}"/>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548640" y="605790"/>
            <a:ext cx="1417320" cy="1226820"/>
          </a:xfrm>
          <a:prstGeom prst="rect">
            <a:avLst/>
          </a:prstGeom>
          <a:noFill/>
        </p:spPr>
      </p:pic>
    </p:spTree>
    <p:extLst>
      <p:ext uri="{BB962C8B-B14F-4D97-AF65-F5344CB8AC3E}">
        <p14:creationId xmlns:p14="http://schemas.microsoft.com/office/powerpoint/2010/main" val="29974266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rotWithShape="1">
          <a:blip r:embed="rId2"/>
          <a:srcRect l="26981" t="64088" r="30505" b="22872"/>
          <a:stretch/>
        </p:blipFill>
        <p:spPr>
          <a:xfrm>
            <a:off x="2647665" y="2681859"/>
            <a:ext cx="9005237" cy="1297399"/>
          </a:xfrm>
          <a:prstGeom prst="rect">
            <a:avLst/>
          </a:prstGeom>
        </p:spPr>
      </p:pic>
      <p:sp>
        <p:nvSpPr>
          <p:cNvPr id="2" name="CuadroTexto 1"/>
          <p:cNvSpPr txBox="1"/>
          <p:nvPr/>
        </p:nvSpPr>
        <p:spPr>
          <a:xfrm>
            <a:off x="504966" y="2155964"/>
            <a:ext cx="2142699" cy="2677656"/>
          </a:xfrm>
          <a:prstGeom prst="rect">
            <a:avLst/>
          </a:prstGeom>
          <a:noFill/>
        </p:spPr>
        <p:txBody>
          <a:bodyPr wrap="square" rtlCol="0">
            <a:spAutoFit/>
          </a:bodyPr>
          <a:lstStyle/>
          <a:p>
            <a:r>
              <a:rPr lang="en-US" sz="2400" b="1" dirty="0">
                <a:latin typeface="Arial" panose="020B0604020202020204" pitchFamily="34" charset="0"/>
                <a:cs typeface="Arial" panose="020B0604020202020204" pitchFamily="34" charset="0"/>
              </a:rPr>
              <a:t>Common European Framework of Reference (CEFR</a:t>
            </a:r>
            <a:r>
              <a:rPr lang="es-ES" sz="2400" b="1" dirty="0">
                <a:latin typeface="Arial" panose="020B0604020202020204" pitchFamily="34" charset="0"/>
                <a:cs typeface="Arial" panose="020B0604020202020204" pitchFamily="34" charset="0"/>
              </a:rPr>
              <a:t>)</a:t>
            </a:r>
          </a:p>
          <a:p>
            <a:r>
              <a:rPr lang="es-ES" sz="2400" b="1" dirty="0">
                <a:latin typeface="Arial" panose="020B0604020202020204" pitchFamily="34" charset="0"/>
                <a:cs typeface="Arial" panose="020B0604020202020204" pitchFamily="34" charset="0"/>
              </a:rPr>
              <a:t>BASIC USER</a:t>
            </a:r>
          </a:p>
          <a:p>
            <a:endParaRPr lang="en-US" sz="2400" b="1" dirty="0">
              <a:latin typeface="Arial" panose="020B0604020202020204" pitchFamily="34" charset="0"/>
              <a:cs typeface="Arial" panose="020B0604020202020204" pitchFamily="34" charset="0"/>
            </a:endParaRPr>
          </a:p>
        </p:txBody>
      </p:sp>
      <p:pic>
        <p:nvPicPr>
          <p:cNvPr id="6" name="Imagen 5">
            <a:extLst>
              <a:ext uri="{FF2B5EF4-FFF2-40B4-BE49-F238E27FC236}">
                <a16:creationId xmlns:a16="http://schemas.microsoft.com/office/drawing/2014/main" id="{6D849D27-3F22-45EC-8F7E-AB04D06BA79B}"/>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662940" y="510540"/>
            <a:ext cx="1417320" cy="1226820"/>
          </a:xfrm>
          <a:prstGeom prst="rect">
            <a:avLst/>
          </a:prstGeom>
          <a:noFill/>
        </p:spPr>
      </p:pic>
    </p:spTree>
    <p:extLst>
      <p:ext uri="{BB962C8B-B14F-4D97-AF65-F5344CB8AC3E}">
        <p14:creationId xmlns:p14="http://schemas.microsoft.com/office/powerpoint/2010/main" val="6852496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0A7FB92E-32F8-4A65-AEBC-0B249CF9FD1E}"/>
              </a:ext>
            </a:extLst>
          </p:cNvPr>
          <p:cNvPicPr>
            <a:picLocks noChangeAspect="1"/>
          </p:cNvPicPr>
          <p:nvPr/>
        </p:nvPicPr>
        <p:blipFill rotWithShape="1">
          <a:blip r:embed="rId2"/>
          <a:srcRect l="18437" t="18472" r="8750" b="9028"/>
          <a:stretch/>
        </p:blipFill>
        <p:spPr>
          <a:xfrm>
            <a:off x="853382" y="485775"/>
            <a:ext cx="10918058" cy="6115050"/>
          </a:xfrm>
          <a:prstGeom prst="rect">
            <a:avLst/>
          </a:prstGeom>
        </p:spPr>
      </p:pic>
      <p:pic>
        <p:nvPicPr>
          <p:cNvPr id="4" name="Imagen 3">
            <a:extLst>
              <a:ext uri="{FF2B5EF4-FFF2-40B4-BE49-F238E27FC236}">
                <a16:creationId xmlns:a16="http://schemas.microsoft.com/office/drawing/2014/main" id="{3D031C77-22EC-4CCF-964E-32FE38967BD2}"/>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929640" y="796290"/>
            <a:ext cx="1417320" cy="1226820"/>
          </a:xfrm>
          <a:prstGeom prst="rect">
            <a:avLst/>
          </a:prstGeom>
          <a:noFill/>
        </p:spPr>
      </p:pic>
    </p:spTree>
    <p:extLst>
      <p:ext uri="{BB962C8B-B14F-4D97-AF65-F5344CB8AC3E}">
        <p14:creationId xmlns:p14="http://schemas.microsoft.com/office/powerpoint/2010/main" val="27035092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859808" y="1471648"/>
            <a:ext cx="10718042" cy="4952061"/>
          </a:xfrm>
          <a:prstGeom prst="rect">
            <a:avLst/>
          </a:prstGeom>
        </p:spPr>
        <p:txBody>
          <a:bodyPr wrap="square">
            <a:spAutoFit/>
          </a:bodyPr>
          <a:lstStyle/>
          <a:p>
            <a:pPr algn="just">
              <a:lnSpc>
                <a:spcPct val="160000"/>
              </a:lnSpc>
              <a:buFont typeface="Wingdings" panose="05000000000000000000" pitchFamily="2" charset="2"/>
              <a:buChar char="q"/>
            </a:pPr>
            <a:r>
              <a:rPr lang="en-US" sz="2000" dirty="0">
                <a:latin typeface="Arial" panose="020B0604020202020204" pitchFamily="34" charset="0"/>
                <a:cs typeface="Arial" panose="020B0604020202020204" pitchFamily="34" charset="0"/>
              </a:rPr>
              <a:t>Develop their ability to use English in personal and social communications, to develop relationships, complete transactions and meet everyday needs.</a:t>
            </a:r>
          </a:p>
          <a:p>
            <a:pPr algn="just">
              <a:lnSpc>
                <a:spcPct val="160000"/>
              </a:lnSpc>
              <a:buFont typeface="Wingdings" panose="05000000000000000000" pitchFamily="2" charset="2"/>
              <a:buChar char="q"/>
            </a:pPr>
            <a:endParaRPr lang="en-US" sz="2000" dirty="0">
              <a:latin typeface="Arial" panose="020B0604020202020204" pitchFamily="34" charset="0"/>
              <a:cs typeface="Arial" panose="020B0604020202020204" pitchFamily="34" charset="0"/>
            </a:endParaRPr>
          </a:p>
          <a:p>
            <a:pPr algn="just">
              <a:lnSpc>
                <a:spcPct val="160000"/>
              </a:lnSpc>
              <a:buFont typeface="Wingdings" panose="05000000000000000000" pitchFamily="2" charset="2"/>
              <a:buChar char="q"/>
            </a:pPr>
            <a:r>
              <a:rPr lang="en-US" sz="2000" dirty="0">
                <a:latin typeface="Arial" panose="020B0604020202020204" pitchFamily="34" charset="0"/>
                <a:cs typeface="Arial" panose="020B0604020202020204" pitchFamily="34" charset="0"/>
              </a:rPr>
              <a:t>Increase their engagement with cultural and intercultural activities in English, in order to develop a better understanding of their own culture as well as other cultures around the world.</a:t>
            </a:r>
          </a:p>
          <a:p>
            <a:pPr algn="just">
              <a:lnSpc>
                <a:spcPct val="160000"/>
              </a:lnSpc>
            </a:pPr>
            <a:endParaRPr lang="en-US" sz="2000" dirty="0">
              <a:latin typeface="Arial" panose="020B0604020202020204" pitchFamily="34" charset="0"/>
              <a:cs typeface="Arial" panose="020B0604020202020204" pitchFamily="34" charset="0"/>
            </a:endParaRPr>
          </a:p>
          <a:p>
            <a:pPr algn="just">
              <a:lnSpc>
                <a:spcPct val="160000"/>
              </a:lnSpc>
              <a:buFont typeface="Wingdings" panose="05000000000000000000" pitchFamily="2" charset="2"/>
              <a:buChar char="q"/>
            </a:pPr>
            <a:r>
              <a:rPr lang="en-US" sz="2000" dirty="0">
                <a:latin typeface="Arial" panose="020B0604020202020204" pitchFamily="34" charset="0"/>
                <a:cs typeface="Arial" panose="020B0604020202020204" pitchFamily="34" charset="0"/>
              </a:rPr>
              <a:t>Develop their ability to teach in a school environment where English is an important aspect of the school’s approach. Schools are expected to use English increasingly for various teaching and learning activities, and future teachers need to be confident in using English in the school environment.</a:t>
            </a:r>
            <a:endParaRPr lang="es-ES" sz="2000" dirty="0">
              <a:latin typeface="Arial" panose="020B0604020202020204" pitchFamily="34" charset="0"/>
              <a:cs typeface="Arial" panose="020B0604020202020204" pitchFamily="34" charset="0"/>
            </a:endParaRPr>
          </a:p>
        </p:txBody>
      </p:sp>
      <p:sp>
        <p:nvSpPr>
          <p:cNvPr id="6" name="Rectángulo 5"/>
          <p:cNvSpPr/>
          <p:nvPr/>
        </p:nvSpPr>
        <p:spPr>
          <a:xfrm>
            <a:off x="1933041" y="397725"/>
            <a:ext cx="8571577" cy="862224"/>
          </a:xfrm>
          <a:prstGeom prst="rect">
            <a:avLst/>
          </a:prstGeom>
        </p:spPr>
        <p:txBody>
          <a:bodyPr wrap="none">
            <a:spAutoFit/>
          </a:bodyPr>
          <a:lstStyle/>
          <a:p>
            <a:pPr algn="just">
              <a:lnSpc>
                <a:spcPct val="160000"/>
              </a:lnSpc>
            </a:pPr>
            <a:r>
              <a:rPr lang="en-US" sz="3600" b="1" dirty="0">
                <a:solidFill>
                  <a:schemeClr val="accent1"/>
                </a:solidFill>
                <a:latin typeface="Arial" panose="020B0604020202020204" pitchFamily="34" charset="0"/>
                <a:cs typeface="Arial" panose="020B0604020202020204" pitchFamily="34" charset="0"/>
              </a:rPr>
              <a:t>The course has three main objectives:</a:t>
            </a:r>
          </a:p>
        </p:txBody>
      </p:sp>
      <p:pic>
        <p:nvPicPr>
          <p:cNvPr id="5" name="Imagen 4">
            <a:extLst>
              <a:ext uri="{FF2B5EF4-FFF2-40B4-BE49-F238E27FC236}">
                <a16:creationId xmlns:a16="http://schemas.microsoft.com/office/drawing/2014/main" id="{B3207B17-8DAA-44BA-AB12-4B7619CCE52F}"/>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396240" y="397725"/>
            <a:ext cx="1417320" cy="1226820"/>
          </a:xfrm>
          <a:prstGeom prst="rect">
            <a:avLst/>
          </a:prstGeom>
          <a:noFill/>
        </p:spPr>
      </p:pic>
    </p:spTree>
    <p:extLst>
      <p:ext uri="{BB962C8B-B14F-4D97-AF65-F5344CB8AC3E}">
        <p14:creationId xmlns:p14="http://schemas.microsoft.com/office/powerpoint/2010/main" val="3798039250"/>
      </p:ext>
    </p:extLst>
  </p:cSld>
  <p:clrMapOvr>
    <a:masterClrMapping/>
  </p:clrMapOvr>
</p:sld>
</file>

<file path=ppt/theme/theme1.xml><?xml version="1.0" encoding="utf-8"?>
<a:theme xmlns:a="http://schemas.openxmlformats.org/drawingml/2006/main" name="Office Them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74</TotalTime>
  <Words>1594</Words>
  <Application>Microsoft Office PowerPoint</Application>
  <PresentationFormat>Panorámica</PresentationFormat>
  <Paragraphs>154</Paragraphs>
  <Slides>26</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26</vt:i4>
      </vt:variant>
    </vt:vector>
  </HeadingPairs>
  <TitlesOfParts>
    <vt:vector size="32" baseType="lpstr">
      <vt:lpstr>Arial</vt:lpstr>
      <vt:lpstr>Calibri</vt:lpstr>
      <vt:lpstr>Calibri Light</vt:lpstr>
      <vt:lpstr>Wingdings</vt:lpstr>
      <vt:lpstr>Wingdings 3</vt:lpstr>
      <vt:lpstr>Office Theme</vt:lpstr>
      <vt:lpstr>Presentación de PowerPoint</vt:lpstr>
      <vt:lpstr>Escuela Normal de Preescolar English III.  Sharing information and ideas  CEFR Level A2.2</vt:lpstr>
      <vt:lpstr>Course purpose</vt:lpstr>
      <vt:lpstr>Presentación de PowerPoint</vt:lpstr>
      <vt:lpstr>Course Progression</vt:lpstr>
      <vt:lpstr>Presentación de PowerPoint</vt:lpstr>
      <vt:lpstr>Presentación de PowerPoint</vt:lpstr>
      <vt:lpstr>Presentación de PowerPoint</vt:lpstr>
      <vt:lpstr>Presentación de PowerPoint</vt:lpstr>
      <vt:lpstr>Presentación de PowerPoint</vt:lpstr>
      <vt:lpstr>Course Description</vt:lpstr>
      <vt:lpstr>Competences of the degree profile developed by the course</vt:lpstr>
      <vt:lpstr>Presentación de PowerPoint</vt:lpstr>
      <vt:lpstr>Presentación de PowerPoint</vt:lpstr>
      <vt:lpstr>Course structure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Golden rule: Treat others as you want to be treated.</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Beatriz Eugenia Valdés Rodríguez</dc:creator>
  <cp:lastModifiedBy>Beatriz Eugenia Valdés Rodríguez</cp:lastModifiedBy>
  <cp:revision>5</cp:revision>
  <dcterms:created xsi:type="dcterms:W3CDTF">2021-03-06T21:52:44Z</dcterms:created>
  <dcterms:modified xsi:type="dcterms:W3CDTF">2021-03-17T23:18:28Z</dcterms:modified>
</cp:coreProperties>
</file>