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80" r:id="rId3"/>
    <p:sldId id="281" r:id="rId4"/>
    <p:sldId id="282" r:id="rId5"/>
    <p:sldId id="283" r:id="rId6"/>
    <p:sldId id="284" r:id="rId7"/>
    <p:sldId id="298" r:id="rId8"/>
    <p:sldId id="299" r:id="rId9"/>
    <p:sldId id="300" r:id="rId10"/>
    <p:sldId id="285" r:id="rId11"/>
    <p:sldId id="286" r:id="rId12"/>
    <p:sldId id="297" r:id="rId13"/>
    <p:sldId id="293" r:id="rId14"/>
    <p:sldId id="294" r:id="rId15"/>
    <p:sldId id="301" r:id="rId16"/>
    <p:sldId id="295" r:id="rId17"/>
    <p:sldId id="296" r:id="rId1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1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43F14-65F2-4D9D-B968-ED60BADB8462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1E9C4-AA76-464A-AB1A-FD626D640B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0186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84533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31898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06440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08920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86156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91E9C4-AA76-464A-AB1A-FD626D640B8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02546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03240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3613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7845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57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0638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53219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49368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91E9C4-AA76-464A-AB1A-FD626D640B8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27814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91E9C4-AA76-464A-AB1A-FD626D640B8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50538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91E9C4-AA76-464A-AB1A-FD626D640B8F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2645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093296"/>
            <a:ext cx="469900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683568" y="6021288"/>
            <a:ext cx="1143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ENEP-F-ST-19</a:t>
            </a:r>
            <a:endParaRPr kumimoji="0" lang="es-E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V01/122012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2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0016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20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4808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072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3844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141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567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81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318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1331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A25EE-BD30-4536-8BF5-A3535E04FF35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726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comie.org.mx/documentos/rmie/v23/n076/pdf/76012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www.planeacion.sep.gob.mx/Doc/estadistica_e_indicadores/principales_cifras/principales_cifras_2017_2018_bolsillo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8EFC17-14C6-435F-8C16-E535A7B52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1500" y="818393"/>
            <a:ext cx="7471573" cy="4525963"/>
          </a:xfrm>
        </p:spPr>
        <p:txBody>
          <a:bodyPr/>
          <a:lstStyle/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lang="es-ES_tradnl" altLang="es-ES" sz="1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ES_tradnl" altLang="es-ES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es-ES" altLang="es-ES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DEL CURSO: </a:t>
            </a:r>
            <a:r>
              <a:rPr lang="es-ES" altLang="es-ES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MX" altLang="es-ES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BASES LEGALES Y NORMATIVAS DE LA EDUCACIÓN </a:t>
            </a:r>
            <a:r>
              <a:rPr lang="es-MX" altLang="es-ES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BÁSICA</a:t>
            </a:r>
            <a:r>
              <a:rPr lang="es-ES" altLang="es-ES" sz="1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altLang="es-ES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12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SEMESTRE: I. </a:t>
            </a: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200" b="1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200" b="1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12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DOCENTES: ARTURO FLORES RODRÍGUEZ.</a:t>
            </a: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200" b="1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200" b="1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TRAYECTO FORMATIVO: BASES TEÓRICOS METODOLÓGICOS PARA LA ENSEÑANZA.</a:t>
            </a: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200" b="1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200" b="1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200" b="1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12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HORAS: 4 POR SEMANA.</a:t>
            </a: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A473A38-DB4D-48F6-86AD-500508A1C0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818393"/>
            <a:ext cx="969348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282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8EFC17-14C6-435F-8C16-E535A7B52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942" y="128288"/>
            <a:ext cx="8424936" cy="5904656"/>
          </a:xfrm>
        </p:spPr>
        <p:txBody>
          <a:bodyPr>
            <a:normAutofit/>
          </a:bodyPr>
          <a:lstStyle/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lang="es-ES_tradnl" altLang="es-ES" sz="1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ES_tradnl" altLang="es-ES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b="1" dirty="0" smtClean="0"/>
          </a:p>
          <a:p>
            <a:pPr marL="0" indent="0">
              <a:buNone/>
            </a:pPr>
            <a:r>
              <a:rPr lang="es-MX" sz="1200" b="1" dirty="0" smtClean="0"/>
              <a:t>BIBLIOGRAFÍA </a:t>
            </a:r>
            <a:r>
              <a:rPr lang="es-MX" sz="1200" b="1" dirty="0"/>
              <a:t>UNIDAD </a:t>
            </a:r>
            <a:r>
              <a:rPr lang="es-MX" sz="1200" b="1" dirty="0" smtClean="0"/>
              <a:t>II.</a:t>
            </a:r>
            <a:endParaRPr lang="es-MX" sz="12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b="1" dirty="0">
              <a:cs typeface="Arial" panose="020B0604020202020204" pitchFamily="34" charset="0"/>
            </a:endParaRPr>
          </a:p>
          <a:p>
            <a:r>
              <a:rPr lang="es-MX" sz="1200" b="1" dirty="0" smtClean="0"/>
              <a:t>Personas </a:t>
            </a:r>
            <a:r>
              <a:rPr lang="es-MX" sz="1200" b="1" dirty="0"/>
              <a:t>con discapacidad. Publicada el 30 de mayo de 2011.</a:t>
            </a:r>
          </a:p>
          <a:p>
            <a:pPr marL="0" indent="0">
              <a:buNone/>
            </a:pPr>
            <a:r>
              <a:rPr lang="es-MX" sz="1200" dirty="0" smtClean="0"/>
              <a:t>- (2018</a:t>
            </a:r>
            <a:r>
              <a:rPr lang="es-MX" sz="1200" dirty="0"/>
              <a:t>). Ley del instituto nacional de los pueblos indígenas</a:t>
            </a:r>
            <a:r>
              <a:rPr lang="es-MX" sz="1200" dirty="0" smtClean="0"/>
              <a:t>. México</a:t>
            </a:r>
            <a:r>
              <a:rPr lang="es-MX" sz="1200" dirty="0"/>
              <a:t>: DOF</a:t>
            </a:r>
            <a:r>
              <a:rPr lang="es-MX" sz="1200" dirty="0" smtClean="0"/>
              <a:t>. (</a:t>
            </a:r>
            <a:r>
              <a:rPr lang="es-MX" sz="1200" dirty="0"/>
              <a:t>19/01/2018). Ley General de Educación. Publicada el 30 de mayo de 1993</a:t>
            </a:r>
            <a:r>
              <a:rPr lang="es-MX" sz="1200" dirty="0" smtClean="0"/>
              <a:t>.</a:t>
            </a:r>
          </a:p>
          <a:p>
            <a:pPr marL="0" indent="0">
              <a:buNone/>
            </a:pPr>
            <a:endParaRPr lang="es-MX" sz="1200" dirty="0"/>
          </a:p>
          <a:p>
            <a:r>
              <a:rPr lang="es-MX" sz="1200" b="1" dirty="0"/>
              <a:t>Instituto Nacional para la Evaluación de la Educación. </a:t>
            </a:r>
            <a:r>
              <a:rPr lang="es-MX" sz="1200" dirty="0"/>
              <a:t>(2015). </a:t>
            </a:r>
            <a:r>
              <a:rPr lang="es-MX" sz="1200" dirty="0" smtClean="0"/>
              <a:t>Panorama educativo </a:t>
            </a:r>
            <a:r>
              <a:rPr lang="es-MX" sz="1200" dirty="0"/>
              <a:t>de México. Indicadores del Sistema Educativo Nacional </a:t>
            </a:r>
            <a:r>
              <a:rPr lang="es-MX" sz="1200" dirty="0" smtClean="0"/>
              <a:t>201.Educación </a:t>
            </a:r>
            <a:r>
              <a:rPr lang="es-MX" sz="1200" dirty="0"/>
              <a:t>básica y media superior. México: INEE.</a:t>
            </a:r>
          </a:p>
          <a:p>
            <a:pPr marL="0" indent="0">
              <a:buNone/>
            </a:pPr>
            <a:r>
              <a:rPr lang="es-MX" sz="1200" dirty="0" smtClean="0"/>
              <a:t>- (</a:t>
            </a:r>
            <a:r>
              <a:rPr lang="es-MX" sz="1200" dirty="0"/>
              <a:t>2017). Panorama educativo de México. Indicadores del </a:t>
            </a:r>
            <a:r>
              <a:rPr lang="es-MX" sz="1200" dirty="0" smtClean="0"/>
              <a:t>Sistema Educativo </a:t>
            </a:r>
            <a:r>
              <a:rPr lang="es-MX" sz="1200" dirty="0"/>
              <a:t>Nacional 2017. Educación básica y media superior. </a:t>
            </a:r>
            <a:r>
              <a:rPr lang="es-MX" sz="1200" dirty="0" smtClean="0"/>
              <a:t>México: INEE</a:t>
            </a:r>
            <a:r>
              <a:rPr lang="es-MX" sz="1200" dirty="0"/>
              <a:t>.</a:t>
            </a:r>
          </a:p>
          <a:p>
            <a:pPr marL="0" indent="0">
              <a:buNone/>
            </a:pPr>
            <a:r>
              <a:rPr lang="es-MX" sz="1200" dirty="0" smtClean="0"/>
              <a:t>- (</a:t>
            </a:r>
            <a:r>
              <a:rPr lang="es-MX" sz="1200" dirty="0"/>
              <a:t>2017). Principales cifras. Educación básica y media superior. Inicio </a:t>
            </a:r>
            <a:r>
              <a:rPr lang="es-MX" sz="1200" dirty="0" smtClean="0"/>
              <a:t>del ciclo </a:t>
            </a:r>
            <a:r>
              <a:rPr lang="es-MX" sz="1200" dirty="0"/>
              <a:t>escolar 2015-2016. México: INEE</a:t>
            </a:r>
            <a:r>
              <a:rPr lang="es-MX" sz="1200" dirty="0" smtClean="0"/>
              <a:t>.</a:t>
            </a:r>
          </a:p>
          <a:p>
            <a:pPr marL="0" indent="0">
              <a:buNone/>
            </a:pPr>
            <a:endParaRPr lang="es-MX" sz="1200" dirty="0"/>
          </a:p>
          <a:p>
            <a:r>
              <a:rPr lang="es-MX" sz="1200" b="1" dirty="0"/>
              <a:t>Secretaría de Educación Pública. </a:t>
            </a:r>
            <a:r>
              <a:rPr lang="es-MX" sz="1200" dirty="0"/>
              <a:t>(2006). Orientaciones Generales para </a:t>
            </a:r>
            <a:r>
              <a:rPr lang="es-MX" sz="1200" dirty="0" smtClean="0"/>
              <a:t>los servicios </a:t>
            </a:r>
            <a:r>
              <a:rPr lang="es-MX" sz="1200" dirty="0"/>
              <a:t>de Educación Especial. México: SEP</a:t>
            </a:r>
          </a:p>
          <a:p>
            <a:pPr marL="0" indent="0">
              <a:buNone/>
            </a:pPr>
            <a:r>
              <a:rPr lang="es-MX" sz="1200" dirty="0" smtClean="0"/>
              <a:t>- (</a:t>
            </a:r>
            <a:r>
              <a:rPr lang="es-MX" sz="1200" dirty="0"/>
              <a:t>2011). Acuerdo 592 por el que se establece la articulación en </a:t>
            </a:r>
            <a:r>
              <a:rPr lang="es-MX" sz="1200" dirty="0" smtClean="0"/>
              <a:t>educación básica</a:t>
            </a:r>
            <a:r>
              <a:rPr lang="es-MX" sz="1200" dirty="0"/>
              <a:t>. México: SEP.</a:t>
            </a:r>
          </a:p>
          <a:p>
            <a:pPr marL="0" indent="0">
              <a:buNone/>
            </a:pPr>
            <a:r>
              <a:rPr lang="es-MX" sz="1200" dirty="0" smtClean="0"/>
              <a:t>- (</a:t>
            </a:r>
            <a:r>
              <a:rPr lang="es-MX" sz="1200" dirty="0"/>
              <a:t>2017). Modelo Educativo para la educación obligatoria. Educar para </a:t>
            </a:r>
            <a:r>
              <a:rPr lang="es-MX" sz="1200" dirty="0" smtClean="0"/>
              <a:t>la libertad </a:t>
            </a:r>
            <a:r>
              <a:rPr lang="es-MX" sz="1200" dirty="0"/>
              <a:t>y la creatividad. México: SEP.</a:t>
            </a:r>
          </a:p>
          <a:p>
            <a:pPr marL="0" indent="0">
              <a:buNone/>
            </a:pPr>
            <a:r>
              <a:rPr lang="es-MX" sz="1200" dirty="0" smtClean="0"/>
              <a:t>- (</a:t>
            </a:r>
            <a:r>
              <a:rPr lang="es-MX" sz="1200" dirty="0"/>
              <a:t>2018). Estrategia de equidad e inclusión en la educación básica: </a:t>
            </a:r>
            <a:r>
              <a:rPr lang="es-MX" sz="1200" dirty="0" smtClean="0"/>
              <a:t>para  alumnos </a:t>
            </a:r>
            <a:r>
              <a:rPr lang="es-MX" sz="1200" dirty="0"/>
              <a:t>con discapacidad, aptitudes sobresalientes y </a:t>
            </a:r>
            <a:r>
              <a:rPr lang="es-MX" sz="1200" dirty="0" smtClean="0"/>
              <a:t>dificultades severas </a:t>
            </a:r>
            <a:r>
              <a:rPr lang="es-MX" sz="1200" dirty="0"/>
              <a:t>de aprendizaje, conducta o comunicación. México: SEP.</a:t>
            </a:r>
          </a:p>
          <a:p>
            <a:pPr marL="0" indent="0">
              <a:buNone/>
            </a:pPr>
            <a:r>
              <a:rPr lang="es-MX" sz="1200" dirty="0" smtClean="0"/>
              <a:t>- (</a:t>
            </a:r>
            <a:r>
              <a:rPr lang="es-MX" sz="1200" dirty="0"/>
              <a:t>2018). Principales cifras del Sistema Educativo Nacional 2017-2018</a:t>
            </a:r>
            <a:r>
              <a:rPr lang="es-MX" sz="1200" dirty="0" smtClean="0"/>
              <a:t>. México</a:t>
            </a:r>
            <a:r>
              <a:rPr lang="es-MX" sz="1200" dirty="0"/>
              <a:t>: SEP- Dirección General de Planeación, Programación y</a:t>
            </a:r>
          </a:p>
          <a:p>
            <a:pPr marL="0" indent="0">
              <a:buNone/>
            </a:pPr>
            <a:r>
              <a:rPr lang="es-MX" sz="1200" dirty="0"/>
              <a:t>Estadística Educativa.</a:t>
            </a:r>
            <a:endParaRPr lang="es-MX" sz="12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dirty="0"/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ES" altLang="es-ES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A473A38-DB4D-48F6-86AD-500508A1C0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3608" y="189639"/>
            <a:ext cx="969348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595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8EFC17-14C6-435F-8C16-E535A7B52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532" y="174242"/>
            <a:ext cx="8424936" cy="5904656"/>
          </a:xfrm>
        </p:spPr>
        <p:txBody>
          <a:bodyPr>
            <a:normAutofit/>
          </a:bodyPr>
          <a:lstStyle/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16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sz="1200" b="1" dirty="0"/>
              <a:t>BIBLIOGRAFÍA UNIDAD </a:t>
            </a:r>
            <a:r>
              <a:rPr lang="es-MX" sz="1200" b="1" dirty="0" smtClean="0"/>
              <a:t>II</a:t>
            </a:r>
            <a:r>
              <a:rPr lang="es-MX" sz="1200" dirty="0"/>
              <a:t>.</a:t>
            </a:r>
            <a:endParaRPr lang="es-MX" sz="12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b="1" dirty="0">
              <a:cs typeface="Arial" panose="020B0604020202020204" pitchFamily="34" charset="0"/>
            </a:endParaRPr>
          </a:p>
          <a:p>
            <a:r>
              <a:rPr lang="es-MX" sz="1200" b="1" dirty="0"/>
              <a:t>Organización de las Naciones Unidas para la Educación, la Ciencia y la</a:t>
            </a:r>
          </a:p>
          <a:p>
            <a:pPr marL="0" indent="0">
              <a:buNone/>
            </a:pPr>
            <a:r>
              <a:rPr lang="es-MX" sz="1200" b="1" dirty="0"/>
              <a:t>Cultura. </a:t>
            </a:r>
            <a:r>
              <a:rPr lang="es-MX" sz="1200" dirty="0"/>
              <a:t>(2014). Enseñanza y aprendizaje: Lograr la calidad para todos.</a:t>
            </a:r>
          </a:p>
          <a:p>
            <a:pPr marL="0" indent="0">
              <a:buNone/>
            </a:pPr>
            <a:r>
              <a:rPr lang="es-MX" sz="1200" dirty="0"/>
              <a:t>Francia: UNESCO.</a:t>
            </a:r>
          </a:p>
          <a:p>
            <a:pPr marL="0" indent="0">
              <a:buNone/>
            </a:pPr>
            <a:r>
              <a:rPr lang="es-MX" sz="1200" dirty="0" smtClean="0"/>
              <a:t>- (</a:t>
            </a:r>
            <a:r>
              <a:rPr lang="es-MX" sz="1200" dirty="0"/>
              <a:t>2017). Guía para asegurar la inclusión y equidad en la educación. Francia:</a:t>
            </a:r>
          </a:p>
          <a:p>
            <a:pPr marL="0" indent="0">
              <a:buNone/>
            </a:pPr>
            <a:r>
              <a:rPr lang="es-MX" sz="1200" dirty="0" smtClean="0"/>
              <a:t>- (</a:t>
            </a:r>
            <a:r>
              <a:rPr lang="es-MX" sz="1200" dirty="0"/>
              <a:t>2015). Replantear la educación. ¿Hacia un bien común? Francia:</a:t>
            </a:r>
          </a:p>
          <a:p>
            <a:pPr marL="0" indent="0">
              <a:buNone/>
            </a:pPr>
            <a:r>
              <a:rPr lang="es-MX" sz="1200" dirty="0"/>
              <a:t>UNESCO</a:t>
            </a:r>
            <a:r>
              <a:rPr lang="es-MX" sz="1200" dirty="0" smtClean="0"/>
              <a:t>.</a:t>
            </a:r>
          </a:p>
          <a:p>
            <a:pPr marL="0" indent="0">
              <a:buNone/>
            </a:pPr>
            <a:endParaRPr lang="es-MX" sz="1200" dirty="0"/>
          </a:p>
          <a:p>
            <a:r>
              <a:rPr lang="es-MX" sz="1200" b="1" dirty="0"/>
              <a:t>Organización para la Cooperación y el Desarrollo Económicos. </a:t>
            </a:r>
            <a:r>
              <a:rPr lang="es-MX" sz="1200" dirty="0"/>
              <a:t>(2010). Mejorar</a:t>
            </a:r>
          </a:p>
          <a:p>
            <a:pPr marL="0" indent="0">
              <a:buNone/>
            </a:pPr>
            <a:r>
              <a:rPr lang="es-MX" sz="1200" dirty="0"/>
              <a:t>las escuelas. Estrategias para la acción en México. México: OCDE-SEP.</a:t>
            </a:r>
          </a:p>
          <a:p>
            <a:pPr marL="0" indent="0">
              <a:buNone/>
            </a:pPr>
            <a:r>
              <a:rPr lang="es-MX" sz="1200" dirty="0" smtClean="0"/>
              <a:t>- (</a:t>
            </a:r>
            <a:r>
              <a:rPr lang="es-MX" sz="1200" dirty="0"/>
              <a:t>2010). Acuerdo de cooperación México-OCDE para mejorar la calidad de la</a:t>
            </a:r>
          </a:p>
          <a:p>
            <a:pPr marL="0" indent="0">
              <a:buNone/>
            </a:pPr>
            <a:r>
              <a:rPr lang="es-MX" sz="1200" dirty="0"/>
              <a:t>educación de las escuelas mexicanas. (resúmenes ejecutivos). México:</a:t>
            </a:r>
          </a:p>
          <a:p>
            <a:pPr marL="0" indent="0">
              <a:buNone/>
            </a:pPr>
            <a:r>
              <a:rPr lang="es-MX" sz="1200" dirty="0"/>
              <a:t>OCDE</a:t>
            </a:r>
            <a:r>
              <a:rPr lang="es-MX" sz="1200" dirty="0" smtClean="0"/>
              <a:t>.</a:t>
            </a:r>
          </a:p>
          <a:p>
            <a:pPr marL="0" indent="0">
              <a:buNone/>
            </a:pPr>
            <a:endParaRPr lang="es-MX" sz="1200" dirty="0"/>
          </a:p>
          <a:p>
            <a:r>
              <a:rPr lang="es-MX" sz="1200" b="1" dirty="0" err="1"/>
              <a:t>Reimers</a:t>
            </a:r>
            <a:r>
              <a:rPr lang="es-MX" sz="1200" b="1" dirty="0"/>
              <a:t>, M. F., y </a:t>
            </a:r>
            <a:r>
              <a:rPr lang="es-MX" sz="1200" b="1" dirty="0" err="1"/>
              <a:t>Chung</a:t>
            </a:r>
            <a:r>
              <a:rPr lang="es-MX" sz="1200" b="1" dirty="0"/>
              <a:t>, C. </a:t>
            </a:r>
            <a:r>
              <a:rPr lang="es-MX" sz="1200" dirty="0"/>
              <a:t>(2016). Enseñanza y aprendizaje en el siglo XXI. Metas,</a:t>
            </a:r>
          </a:p>
          <a:p>
            <a:pPr marL="0" indent="0">
              <a:buNone/>
            </a:pPr>
            <a:r>
              <a:rPr lang="es-MX" sz="1200" dirty="0"/>
              <a:t>políticas y currículo en seis países. México: FCE</a:t>
            </a:r>
            <a:r>
              <a:rPr lang="es-MX" sz="1200" dirty="0" smtClean="0"/>
              <a:t>.</a:t>
            </a:r>
          </a:p>
          <a:p>
            <a:pPr marL="0" indent="0">
              <a:buNone/>
            </a:pPr>
            <a:endParaRPr lang="es-MX" sz="1200" dirty="0"/>
          </a:p>
          <a:p>
            <a:r>
              <a:rPr lang="es-MX" sz="1200" b="1" dirty="0" smtClean="0"/>
              <a:t>Reformas </a:t>
            </a:r>
            <a:r>
              <a:rPr lang="es-MX" sz="1200" b="1" dirty="0"/>
              <a:t>Constitucionales por periodo presidencial,</a:t>
            </a:r>
          </a:p>
          <a:p>
            <a:pPr marL="0" indent="0">
              <a:buNone/>
            </a:pPr>
            <a:r>
              <a:rPr lang="es-MX" sz="1200" dirty="0"/>
              <a:t>disponible en: http://www.diputados.gob.mx/LeyesBiblio/ref/cpeum</a:t>
            </a:r>
            <a:endParaRPr lang="es-MX" sz="12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dirty="0"/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dirty="0"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ES" altLang="es-ES" sz="1200" b="1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A473A38-DB4D-48F6-86AD-500508A1C0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3608" y="189639"/>
            <a:ext cx="969348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110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8EFC17-14C6-435F-8C16-E535A7B52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88640"/>
            <a:ext cx="8424936" cy="5904656"/>
          </a:xfrm>
        </p:spPr>
        <p:txBody>
          <a:bodyPr/>
          <a:lstStyle/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600" b="1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600" b="1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lang="es-ES_tradnl" altLang="es-ES" sz="1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ES_tradnl" altLang="es-ES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EVIDENCIAS DE APRENDIZAJES.</a:t>
            </a: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Unidad 1. 	Línea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tiempo.</a:t>
            </a:r>
          </a:p>
          <a:p>
            <a:pPr mar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	Texto argumentativo. (Ensayo)</a:t>
            </a:r>
          </a:p>
          <a:p>
            <a:pPr mar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Unidad 2.  	F</a:t>
            </a:r>
            <a:r>
              <a:rPr lang="es-E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olleto</a:t>
            </a:r>
            <a:r>
              <a:rPr lang="es-E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	Video educativo.</a:t>
            </a:r>
          </a:p>
          <a:p>
            <a:pPr mar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Evidencia Integradora. Exposición en formato multimedia. (Clase)</a:t>
            </a:r>
          </a:p>
          <a:p>
            <a:pPr mar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A473A38-DB4D-48F6-86AD-500508A1C0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3608" y="620688"/>
            <a:ext cx="969348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7525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8EFC17-14C6-435F-8C16-E535A7B52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88640"/>
            <a:ext cx="8424936" cy="5904656"/>
          </a:xfrm>
        </p:spPr>
        <p:txBody>
          <a:bodyPr/>
          <a:lstStyle/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lang="es-ES_tradnl" altLang="es-ES" sz="1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ES_tradnl" altLang="es-ES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FECHAS DE EVALUACIÓN.</a:t>
            </a: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Unidad 1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. 3 al 7 de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mayo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del 2021.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Unidad 2.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28 junio al 2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julio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2021.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Evaluación global.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19 al 23 de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julio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2021.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es-ES" altLang="es-ES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A473A38-DB4D-48F6-86AD-500508A1C0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3608" y="189639"/>
            <a:ext cx="969348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758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8EFC17-14C6-435F-8C16-E535A7B52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531" y="189639"/>
            <a:ext cx="8424936" cy="5904656"/>
          </a:xfrm>
        </p:spPr>
        <p:txBody>
          <a:bodyPr/>
          <a:lstStyle/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lang="es-ES_tradnl" altLang="es-ES" sz="1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ES_tradnl" altLang="es-ES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CRITERIOS DE EVALUACIÓN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ES" altLang="es-ES" sz="12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ES" altLang="es-ES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ES" altLang="es-ES" sz="12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ES" altLang="es-ES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ES" altLang="es-ES" sz="12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ES" altLang="es-ES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ES" altLang="es-ES" sz="12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ES" altLang="es-ES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ES" altLang="es-ES" sz="12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ES" altLang="es-ES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A473A38-DB4D-48F6-86AD-500508A1C0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3608" y="189639"/>
            <a:ext cx="969348" cy="829128"/>
          </a:xfrm>
          <a:prstGeom prst="rect">
            <a:avLst/>
          </a:prstGeom>
        </p:spPr>
      </p:pic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190401"/>
              </p:ext>
            </p:extLst>
          </p:nvPr>
        </p:nvGraphicFramePr>
        <p:xfrm>
          <a:off x="683568" y="1556792"/>
          <a:ext cx="5848350" cy="1706563"/>
        </p:xfrm>
        <a:graphic>
          <a:graphicData uri="http://schemas.openxmlformats.org/drawingml/2006/table">
            <a:tbl>
              <a:tblPr firstRow="1" firstCol="1" bandRow="1"/>
              <a:tblGrid>
                <a:gridCol w="2171700">
                  <a:extLst>
                    <a:ext uri="{9D8B030D-6E8A-4147-A177-3AD203B41FA5}">
                      <a16:colId xmlns:a16="http://schemas.microsoft.com/office/drawing/2014/main" val="746660524"/>
                    </a:ext>
                  </a:extLst>
                </a:gridCol>
                <a:gridCol w="1838325">
                  <a:extLst>
                    <a:ext uri="{9D8B030D-6E8A-4147-A177-3AD203B41FA5}">
                      <a16:colId xmlns:a16="http://schemas.microsoft.com/office/drawing/2014/main" val="2172294831"/>
                    </a:ext>
                  </a:extLst>
                </a:gridCol>
                <a:gridCol w="1838325">
                  <a:extLst>
                    <a:ext uri="{9D8B030D-6E8A-4147-A177-3AD203B41FA5}">
                      <a16:colId xmlns:a16="http://schemas.microsoft.com/office/drawing/2014/main" val="1526968745"/>
                    </a:ext>
                  </a:extLst>
                </a:gridCol>
              </a:tblGrid>
              <a:tr h="190500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Criterios de evaluación  por Unidad</a:t>
                      </a: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Porcentajes de Evaluación</a:t>
                      </a: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8292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Formativa</a:t>
                      </a: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Sumativa</a:t>
                      </a: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362838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Trabajo de unidad 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50%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1963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Trabajos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Ensayos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Cuadros de doble entrada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Mapas conceptuales 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Exámenes 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30%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79995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Portafolio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20%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050449"/>
                  </a:ext>
                </a:extLst>
              </a:tr>
            </a:tbl>
          </a:graphicData>
        </a:graphic>
      </p:graphicFrame>
      <p:graphicFrame>
        <p:nvGraphicFramePr>
          <p:cNvPr id="14" name="Tab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408480"/>
              </p:ext>
            </p:extLst>
          </p:nvPr>
        </p:nvGraphicFramePr>
        <p:xfrm>
          <a:off x="706724" y="3501008"/>
          <a:ext cx="5825193" cy="1402461"/>
        </p:xfrm>
        <a:graphic>
          <a:graphicData uri="http://schemas.openxmlformats.org/drawingml/2006/table">
            <a:tbl>
              <a:tblPr firstRow="1" firstCol="1" bandRow="1"/>
              <a:tblGrid>
                <a:gridCol w="2272520">
                  <a:extLst>
                    <a:ext uri="{9D8B030D-6E8A-4147-A177-3AD203B41FA5}">
                      <a16:colId xmlns:a16="http://schemas.microsoft.com/office/drawing/2014/main" val="4108693966"/>
                    </a:ext>
                  </a:extLst>
                </a:gridCol>
                <a:gridCol w="1637405">
                  <a:extLst>
                    <a:ext uri="{9D8B030D-6E8A-4147-A177-3AD203B41FA5}">
                      <a16:colId xmlns:a16="http://schemas.microsoft.com/office/drawing/2014/main" val="2214825743"/>
                    </a:ext>
                  </a:extLst>
                </a:gridCol>
                <a:gridCol w="1915268">
                  <a:extLst>
                    <a:ext uri="{9D8B030D-6E8A-4147-A177-3AD203B41FA5}">
                      <a16:colId xmlns:a16="http://schemas.microsoft.com/office/drawing/2014/main" val="1223347147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Criterios de evaluación  Semestral por curso</a:t>
                      </a: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Porcentajes de Evaluación</a:t>
                      </a:r>
                      <a:r>
                        <a:rPr lang="es-MX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345295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Evaluación global (trabajo semestral)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Argumentos 30%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Autoevaluación 5%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Coevaluación 5%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Heteroevaluación 10%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50%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73826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Evaluación Final 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Evidencia semestral 50%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Unidades 50%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6763025"/>
                  </a:ext>
                </a:extLst>
              </a:tr>
            </a:tbl>
          </a:graphicData>
        </a:graphic>
      </p:graphicFrame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706724" y="3576068"/>
            <a:ext cx="952672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kumimoji="0" lang="es-MX" alt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033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ENEP-ST-F-15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V00/102017</a:t>
            </a:r>
            <a:endParaRPr kumimoji="0" lang="es-E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8EFC17-14C6-435F-8C16-E535A7B52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88640"/>
            <a:ext cx="8424936" cy="5904656"/>
          </a:xfrm>
        </p:spPr>
        <p:txBody>
          <a:bodyPr>
            <a:normAutofit lnSpcReduction="10000"/>
          </a:bodyPr>
          <a:lstStyle/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lang="es-ES_tradnl" altLang="es-ES" sz="1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ES_tradnl" altLang="es-ES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lnSpc>
                <a:spcPct val="107000"/>
              </a:lnSpc>
              <a:spcAft>
                <a:spcPts val="0"/>
              </a:spcAft>
            </a:pPr>
            <a:r>
              <a:rPr lang="es-MX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estudiante tendrá derecho a la acreditación del curso cuando asista por lo mínimo un 85% del tiempo establecido del </a:t>
            </a:r>
            <a:r>
              <a:rPr lang="es-MX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mismo.</a:t>
            </a:r>
          </a:p>
          <a:p>
            <a:pPr algn="just" fontAlgn="base">
              <a:lnSpc>
                <a:spcPct val="107000"/>
              </a:lnSpc>
              <a:spcAft>
                <a:spcPts val="0"/>
              </a:spcAft>
            </a:pP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0"/>
              </a:spcAft>
            </a:pPr>
            <a:r>
              <a:rPr lang="es-MX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tener derecho a ser promediado el 50% de su trabajo de unidad deberá obtener calificación mínima aprobatoria de 6 de acuerdo con el Plan de estudios 2018. </a:t>
            </a:r>
            <a:endParaRPr lang="es-MX" sz="12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lnSpc>
                <a:spcPct val="107000"/>
              </a:lnSpc>
              <a:spcAft>
                <a:spcPts val="0"/>
              </a:spcAft>
              <a:buNone/>
            </a:pPr>
            <a:endParaRPr lang="es-MX" sz="12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0"/>
              </a:spcAft>
            </a:pPr>
            <a:r>
              <a:rPr lang="es-MX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resultado de los criterio de evaluación no se redondea a partir del .5 (Ejemplo 8.5 no se redondea a 9, es 8)</a:t>
            </a:r>
          </a:p>
          <a:p>
            <a:pPr marL="0" indent="0" algn="just" fontAlgn="base">
              <a:lnSpc>
                <a:spcPct val="107000"/>
              </a:lnSpc>
              <a:spcAft>
                <a:spcPts val="0"/>
              </a:spcAft>
              <a:buNone/>
            </a:pP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0"/>
              </a:spcAft>
            </a:pPr>
            <a:r>
              <a:rPr lang="es-MX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buena actitud, disposición y respeto serán factor determinante para la aprobación de los cursos. </a:t>
            </a:r>
            <a:endParaRPr lang="es-MX" sz="12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lnSpc>
                <a:spcPct val="107000"/>
              </a:lnSpc>
              <a:spcAft>
                <a:spcPts val="0"/>
              </a:spcAft>
              <a:buNone/>
            </a:pP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0"/>
              </a:spcAft>
            </a:pPr>
            <a:r>
              <a:rPr lang="es-MX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acreditación de cada unidad de aprendizaje, no será condición para que el estudiante tenga derecho a la evaluación global. </a:t>
            </a:r>
            <a:endParaRPr lang="es-MX" sz="12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0"/>
              </a:spcAft>
            </a:pP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0"/>
              </a:spcAft>
            </a:pPr>
            <a:r>
              <a:rPr lang="es-MX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 alumnas que reprueben semestre deberán presentar la EVIDENCIA FINAL para tener derecho al examen de regularización.  </a:t>
            </a:r>
            <a:endParaRPr lang="es-MX" sz="12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lnSpc>
                <a:spcPct val="107000"/>
              </a:lnSpc>
              <a:spcAft>
                <a:spcPts val="0"/>
              </a:spcAft>
              <a:buNone/>
            </a:pP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0"/>
              </a:spcAft>
            </a:pPr>
            <a:r>
              <a:rPr lang="es-MX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máxima calificación que se le otorgará al examen extraordinario será de 8. </a:t>
            </a:r>
            <a:endParaRPr lang="es-MX" sz="12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lnSpc>
                <a:spcPct val="107000"/>
              </a:lnSpc>
              <a:spcAft>
                <a:spcPts val="0"/>
              </a:spcAft>
              <a:buNone/>
            </a:pPr>
            <a:r>
              <a:rPr lang="es-MX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MX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07000"/>
              </a:lnSpc>
              <a:spcAft>
                <a:spcPts val="0"/>
              </a:spcAft>
            </a:pPr>
            <a:r>
              <a:rPr lang="es-MX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falta se registrara por hora (45 min) Atendiendo a las horas clases presenciales  que se señala en cada curso (4 o 6 </a:t>
            </a:r>
            <a:r>
              <a:rPr lang="es-MX" sz="1200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Hrs</a:t>
            </a:r>
            <a:r>
              <a:rPr lang="es-MX" sz="1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  </a:t>
            </a:r>
            <a:endParaRPr lang="es-MX" sz="12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lnSpc>
                <a:spcPct val="107000"/>
              </a:lnSpc>
              <a:spcAft>
                <a:spcPts val="0"/>
              </a:spcAft>
              <a:buNone/>
            </a:pPr>
            <a:endParaRPr lang="es-MX" sz="1200" dirty="0" smtClean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A473A38-DB4D-48F6-86AD-500508A1C0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3608" y="189639"/>
            <a:ext cx="969348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062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8EFC17-14C6-435F-8C16-E535A7B52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88640"/>
            <a:ext cx="8424936" cy="5904656"/>
          </a:xfrm>
        </p:spPr>
        <p:txBody>
          <a:bodyPr/>
          <a:lstStyle/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lang="es-ES_tradnl" altLang="es-ES" sz="1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ES_tradnl" altLang="es-ES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REGLAMENTO.</a:t>
            </a: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0" indent="-22860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s-MX" sz="1200" dirty="0"/>
              <a:t>Respeto.</a:t>
            </a:r>
          </a:p>
          <a:p>
            <a:pPr marL="228600" lvl="0" indent="-22860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s-MX" sz="1200" dirty="0"/>
              <a:t>Tolerancia.</a:t>
            </a:r>
          </a:p>
          <a:p>
            <a:pPr marL="228600" lvl="0" indent="-22860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s-MX" sz="1200" dirty="0"/>
              <a:t>No se reciben actividades extemporáneas.</a:t>
            </a:r>
          </a:p>
          <a:p>
            <a:pPr marL="228600" lvl="0" indent="-22860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s-MX" sz="1200" dirty="0"/>
              <a:t>El plagio genera calificación reprobatoria en actividades.</a:t>
            </a:r>
          </a:p>
          <a:p>
            <a:pPr marL="228600" lvl="0" indent="-228600" algn="just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s-MX" altLang="es-ES" sz="1200" dirty="0">
                <a:cs typeface="Arial" panose="020B0604020202020204" pitchFamily="34" charset="0"/>
              </a:rPr>
              <a:t>Uso discrecional y responsable de Smartphone.</a:t>
            </a:r>
            <a:endParaRPr lang="es-ES" altLang="es-ES" sz="800" dirty="0"/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ACUERDOS INTERNOS</a:t>
            </a: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ES" altLang="es-ES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A473A38-DB4D-48F6-86AD-500508A1C0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3608" y="189639"/>
            <a:ext cx="969348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8590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8EFC17-14C6-435F-8C16-E535A7B52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89639"/>
            <a:ext cx="5688632" cy="5904656"/>
          </a:xfrm>
        </p:spPr>
        <p:txBody>
          <a:bodyPr/>
          <a:lstStyle/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600" b="1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600" b="1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600" b="1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lang="es-ES_tradnl" altLang="es-ES" sz="1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ES_tradnl" altLang="es-ES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El aprendizaje se da cuando quieres aprender y no cuando alguien quiere enseñar.</a:t>
            </a:r>
          </a:p>
          <a:p>
            <a:pPr marL="0" lvl="0" indent="66675" algn="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Roger </a:t>
            </a:r>
            <a:r>
              <a:rPr lang="es-E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Schank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ES" altLang="es-ES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A473A38-DB4D-48F6-86AD-500508A1C0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763705"/>
            <a:ext cx="969348" cy="829128"/>
          </a:xfrm>
          <a:prstGeom prst="rect">
            <a:avLst/>
          </a:prstGeom>
        </p:spPr>
      </p:pic>
      <p:pic>
        <p:nvPicPr>
          <p:cNvPr id="10244" name="Picture 4" descr="About Roger Schank">
            <a:extLst>
              <a:ext uri="{FF2B5EF4-FFF2-40B4-BE49-F238E27FC236}">
                <a16:creationId xmlns:a16="http://schemas.microsoft.com/office/drawing/2014/main" id="{FBA69868-5F89-4531-960D-EFEFAD357D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772816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9539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8EFC17-14C6-435F-8C16-E535A7B52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1037"/>
            <a:ext cx="9144000" cy="4525963"/>
          </a:xfrm>
        </p:spPr>
        <p:txBody>
          <a:bodyPr/>
          <a:lstStyle/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lang="es-ES_tradnl" altLang="es-ES" sz="1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ES_tradnl" altLang="es-ES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A473A38-DB4D-48F6-86AD-500508A1C0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9758" y="51313"/>
            <a:ext cx="969348" cy="829128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DCA2AB50-4D49-4C5D-8342-1157D31053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9605" y="890717"/>
            <a:ext cx="8088899" cy="606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751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8EFC17-14C6-435F-8C16-E535A7B52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860" y="364594"/>
            <a:ext cx="8244279" cy="5944726"/>
          </a:xfrm>
        </p:spPr>
        <p:txBody>
          <a:bodyPr>
            <a:normAutofit fontScale="85000" lnSpcReduction="20000"/>
          </a:bodyPr>
          <a:lstStyle/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lang="es-ES_tradnl" altLang="es-ES" sz="1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ES_tradnl" altLang="es-ES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PROPOSITO.</a:t>
            </a:r>
            <a:endParaRPr lang="es-ES_tradnl" altLang="es-ES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MX" altLang="es-ES" sz="12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Analiza </a:t>
            </a:r>
            <a:r>
              <a:rPr lang="es-MX" altLang="es-ES" sz="12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marco legal y normativo de la educación básica con el fin de que las alumnas contrasten la realidad que se presenta entre el ideal de los principios establecidos y lo que se realiza o sucede en la práctica</a:t>
            </a: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" altLang="es-ES" sz="12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" altLang="es-ES" sz="12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" altLang="es-ES" sz="1200" b="1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COMPETENCIAS  DEL PERFIL DE EGRESO A LAS QUE CONTRIBUYE EL CURSO.</a:t>
            </a: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COMPETENCIAS GENÉRICAS.</a:t>
            </a: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Soluciona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problemas y toma decisiones utilizando su pensamiento crítico y creativo.</a:t>
            </a: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Colabora con diversos actores para generar proyectos innovadores de impacto social y educativo.</a:t>
            </a: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Utiliza las tecnologías de la información y la comunicación de manera crítica.</a:t>
            </a: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Aplica sus habilidades lingüísticas y comunicativas en diversos contextos.</a:t>
            </a:r>
          </a:p>
          <a:p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COMPETENCIAS PROFESIONALES.</a:t>
            </a:r>
          </a:p>
          <a:p>
            <a:pPr marL="0" indent="0">
              <a:buNone/>
            </a:pP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Integra recursos de la investigación educativa para enriquecer su práctica profesional, expresando su interés por el conocimiento, la ciencia y la mejora de la educación.</a:t>
            </a: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Actúa de manera ética ante la diversidad de situaciones que se presenta en la práctica profesional.</a:t>
            </a:r>
          </a:p>
          <a:p>
            <a:pPr marL="0" indent="0">
              <a:buNone/>
            </a:pP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COMPETENCIAS DEL CURSO.</a:t>
            </a:r>
          </a:p>
          <a:p>
            <a:pPr marL="0" indent="0">
              <a:buNone/>
            </a:pP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Utiliza los recursos metodológicos y técnicos de la investigación para explicar, comprender situaciones educativas y mejorar su docencia.</a:t>
            </a: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Orienta su actuación profesional con sentido ético- valoral y asume los diversos principios y reglas que aseguran una mejor convivencia institucional y social, en beneficio de los alumnos y de la comunidad escolar. </a:t>
            </a:r>
            <a:endParaRPr lang="es-MX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Previene y soluciona conflictos, así como situaciones emergentes con base en los derechos humanos, los principios derivados de la normatividad educativa y los valores propios de la profesión docente.</a:t>
            </a: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Decide las estrategias pedagógicas para minimizar o eliminar las barreras para el aprendizaje y la participación, asegurando una educación inclusiva.</a:t>
            </a:r>
          </a:p>
          <a:p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 b="1" dirty="0"/>
          </a:p>
          <a:p>
            <a:endParaRPr lang="es-MX" sz="1200" dirty="0"/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" altLang="es-ES" sz="12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2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A473A38-DB4D-48F6-86AD-500508A1C0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672" y="188640"/>
            <a:ext cx="969348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134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8EFC17-14C6-435F-8C16-E535A7B52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60648"/>
            <a:ext cx="8568951" cy="5688632"/>
          </a:xfrm>
        </p:spPr>
        <p:txBody>
          <a:bodyPr/>
          <a:lstStyle/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lang="es-ES_tradnl" altLang="es-ES" sz="1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ES_tradnl" altLang="es-ES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es-ES" altLang="es-ES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UNIDADES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es-ES" altLang="es-ES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ES" altLang="es-ES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ES" altLang="es-ES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ES" altLang="es-ES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A473A38-DB4D-48F6-86AD-500508A1C0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9632" y="322627"/>
            <a:ext cx="969348" cy="829128"/>
          </a:xfrm>
          <a:prstGeom prst="rect">
            <a:avLst/>
          </a:prstGeom>
        </p:spPr>
      </p:pic>
      <p:sp>
        <p:nvSpPr>
          <p:cNvPr id="9" name="Rectángulo redondeado 4">
            <a:extLst>
              <a:ext uri="{FF2B5EF4-FFF2-40B4-BE49-F238E27FC236}">
                <a16:creationId xmlns:a16="http://schemas.microsoft.com/office/drawing/2014/main" id="{655BB7B7-D374-4D98-A881-2FC4F282200B}"/>
              </a:ext>
            </a:extLst>
          </p:cNvPr>
          <p:cNvSpPr/>
          <p:nvPr/>
        </p:nvSpPr>
        <p:spPr>
          <a:xfrm>
            <a:off x="907484" y="3075518"/>
            <a:ext cx="7048892" cy="1145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Desafíos y problemas de la profesión docente</a:t>
            </a:r>
            <a:r>
              <a:rPr lang="es-MX" dirty="0"/>
              <a:t>.</a:t>
            </a:r>
          </a:p>
        </p:txBody>
      </p:sp>
      <p:sp>
        <p:nvSpPr>
          <p:cNvPr id="11" name="Rectángulo redondeado 3">
            <a:extLst>
              <a:ext uri="{FF2B5EF4-FFF2-40B4-BE49-F238E27FC236}">
                <a16:creationId xmlns:a16="http://schemas.microsoft.com/office/drawing/2014/main" id="{0F2455B7-CCDB-4C0D-8C29-67846B7CA2C0}"/>
              </a:ext>
            </a:extLst>
          </p:cNvPr>
          <p:cNvSpPr/>
          <p:nvPr/>
        </p:nvSpPr>
        <p:spPr>
          <a:xfrm>
            <a:off x="907484" y="1702599"/>
            <a:ext cx="7059413" cy="11568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¿</a:t>
            </a:r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qué ser docente en el siglo XXI?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610845A7-F331-4998-BB54-7A50A16D714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6953" y="1849485"/>
            <a:ext cx="1006775" cy="891107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6C3F82AB-306F-4EAA-929B-8BE3B7347C2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6952" y="3150598"/>
            <a:ext cx="1006776" cy="854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932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8EFC17-14C6-435F-8C16-E535A7B52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88640"/>
            <a:ext cx="8424936" cy="5904656"/>
          </a:xfrm>
        </p:spPr>
        <p:txBody>
          <a:bodyPr>
            <a:normAutofit/>
          </a:bodyPr>
          <a:lstStyle/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lang="es-ES_tradnl" altLang="es-ES" sz="1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ES_tradnl" altLang="es-ES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SECUENCIA DE CONTENIDOS.</a:t>
            </a: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UNIDAD I. 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La Educación como derecho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Principios 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filosóficos, legales, normativos y éticos 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Principios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filosóficos establecidos en el artículo 3° constitucional.</a:t>
            </a:r>
          </a:p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Disposiciones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normativas vigentes</a:t>
            </a:r>
          </a:p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Principios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y valores que orientan la educación básica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UNIDAD II. 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Responsabilidades legales y 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éticos del 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quehacer 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profesional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Ser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maestra o maestro de educación básica</a:t>
            </a:r>
          </a:p>
          <a:p>
            <a:pPr lvl="0"/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valor de la educación</a:t>
            </a:r>
          </a:p>
          <a:p>
            <a:pPr lvl="0"/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Desafíos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de la profesión docente en la Nueva Escuela 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Mexicana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ES" altLang="es-ES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A473A38-DB4D-48F6-86AD-500508A1C0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3608" y="189639"/>
            <a:ext cx="969348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926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8EFC17-14C6-435F-8C16-E535A7B52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88640"/>
            <a:ext cx="8424936" cy="5904656"/>
          </a:xfrm>
        </p:spPr>
        <p:txBody>
          <a:bodyPr/>
          <a:lstStyle/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lang="es-ES_tradnl" altLang="es-ES" sz="1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ES_tradnl" altLang="es-ES" sz="16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sz="1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CURSOS QUE ANTECEDEN.</a:t>
            </a:r>
          </a:p>
          <a:p>
            <a:pPr marL="0" indent="0"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Educación inclusiva.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CURSOS SUBSECUENTES.</a:t>
            </a:r>
          </a:p>
          <a:p>
            <a:pPr marL="0" indent="0"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Educación física y habilidades saludables.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RELACIÓN DE LA MATERIA CON CURSOS DEL MISMO SEMESTRE.</a:t>
            </a:r>
          </a:p>
          <a:p>
            <a:pPr marL="0" indent="0"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Trabajo docente y proyectos de mejora escolar.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s-MX" sz="1200" dirty="0"/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ES" altLang="es-ES" sz="1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A473A38-DB4D-48F6-86AD-500508A1C0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3608" y="189639"/>
            <a:ext cx="969348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665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ENEP-ST-F-15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V00/102017</a:t>
            </a:r>
            <a:endParaRPr kumimoji="0" lang="es-E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8EFC17-14C6-435F-8C16-E535A7B52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532" y="174242"/>
            <a:ext cx="8424936" cy="5904656"/>
          </a:xfrm>
        </p:spPr>
        <p:txBody>
          <a:bodyPr>
            <a:normAutofit/>
          </a:bodyPr>
          <a:lstStyle/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16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sz="1200" b="1" dirty="0"/>
              <a:t>BIBLIOGRAFÍA UNIDAD </a:t>
            </a:r>
            <a:r>
              <a:rPr lang="es-MX" sz="1200" b="1" dirty="0" smtClean="0"/>
              <a:t>I</a:t>
            </a:r>
            <a:r>
              <a:rPr lang="es-MX" sz="1200" dirty="0" smtClean="0"/>
              <a:t>.</a:t>
            </a:r>
          </a:p>
          <a:p>
            <a:pPr marL="0" indent="0">
              <a:buNone/>
            </a:pPr>
            <a:endParaRPr lang="es-MX" sz="1200" b="1" dirty="0">
              <a:cs typeface="Arial" panose="020B0604020202020204" pitchFamily="34" charset="0"/>
            </a:endParaRPr>
          </a:p>
          <a:p>
            <a:r>
              <a:rPr lang="es-MX" sz="1200" b="1" dirty="0"/>
              <a:t>Consejo Nacional para Prevenir la Discriminación. </a:t>
            </a:r>
            <a:r>
              <a:rPr lang="es-MX" sz="1200" dirty="0"/>
              <a:t>(2014). </a:t>
            </a:r>
            <a:r>
              <a:rPr lang="es-MX" sz="1200" dirty="0" smtClean="0"/>
              <a:t>Ley federal </a:t>
            </a:r>
            <a:r>
              <a:rPr lang="es-MX" sz="1200" dirty="0"/>
              <a:t>para prevenir y eliminar la discriminación. </a:t>
            </a:r>
            <a:r>
              <a:rPr lang="es-MX" sz="1200" dirty="0" smtClean="0"/>
              <a:t>México: CONAPRED </a:t>
            </a:r>
            <a:r>
              <a:rPr lang="es-MX" sz="1200" dirty="0"/>
              <a:t>(se puede revisar también su antecedente en </a:t>
            </a:r>
            <a:r>
              <a:rPr lang="es-MX" sz="1200" dirty="0" smtClean="0"/>
              <a:t>el2003</a:t>
            </a:r>
            <a:r>
              <a:rPr lang="es-MX" sz="1200" dirty="0"/>
              <a:t>, publicado en el Diario Oficial de la Federación</a:t>
            </a:r>
            <a:r>
              <a:rPr lang="es-MX" sz="1200" dirty="0" smtClean="0"/>
              <a:t>)</a:t>
            </a:r>
          </a:p>
          <a:p>
            <a:pPr marL="0" indent="0">
              <a:buNone/>
            </a:pPr>
            <a:endParaRPr lang="es-MX" sz="1200" dirty="0"/>
          </a:p>
          <a:p>
            <a:r>
              <a:rPr lang="es-MX" sz="1200" b="1" dirty="0"/>
              <a:t>Consejo Nacional de Evaluación de la Política de Desarrollo Social. </a:t>
            </a:r>
            <a:r>
              <a:rPr lang="es-MX" sz="1200" dirty="0"/>
              <a:t>(2018</a:t>
            </a:r>
            <a:r>
              <a:rPr lang="es-MX" sz="1200" dirty="0" smtClean="0"/>
              <a:t>). Estudio </a:t>
            </a:r>
            <a:r>
              <a:rPr lang="es-MX" sz="1200" dirty="0"/>
              <a:t>diagnóstico del derecho a la educación. </a:t>
            </a:r>
            <a:r>
              <a:rPr lang="es-MX" sz="1200" dirty="0" smtClean="0"/>
              <a:t>México: CONEVAL.</a:t>
            </a:r>
          </a:p>
          <a:p>
            <a:pPr marL="0" indent="0">
              <a:buNone/>
            </a:pPr>
            <a:endParaRPr lang="es-MX" sz="1200" dirty="0" smtClean="0"/>
          </a:p>
          <a:p>
            <a:r>
              <a:rPr lang="es-MX" sz="1200" b="1" dirty="0" smtClean="0"/>
              <a:t>Crespo</a:t>
            </a:r>
            <a:r>
              <a:rPr lang="es-MX" sz="1200" b="1" dirty="0"/>
              <a:t>, F. P. </a:t>
            </a:r>
            <a:r>
              <a:rPr lang="es-MX" sz="1200" dirty="0"/>
              <a:t>(coord.) (2016). ¿Por qué no mejora la calidad de </a:t>
            </a:r>
            <a:r>
              <a:rPr lang="es-MX" sz="1200" dirty="0" smtClean="0"/>
              <a:t>la educación </a:t>
            </a:r>
            <a:r>
              <a:rPr lang="es-MX" sz="1200" dirty="0"/>
              <a:t>básica? En Revista Mexicana de </a:t>
            </a:r>
            <a:r>
              <a:rPr lang="es-MX" sz="1200" dirty="0" smtClean="0"/>
              <a:t>Investigación Educativa</a:t>
            </a:r>
            <a:r>
              <a:rPr lang="es-MX" sz="1200" dirty="0"/>
              <a:t>, Vol. 21, No. 71. México: COMIE</a:t>
            </a:r>
            <a:r>
              <a:rPr lang="es-MX" sz="1200" dirty="0" smtClean="0"/>
              <a:t>.</a:t>
            </a:r>
          </a:p>
          <a:p>
            <a:pPr marL="0" indent="0">
              <a:buNone/>
            </a:pPr>
            <a:endParaRPr lang="es-MX" sz="1200" dirty="0"/>
          </a:p>
          <a:p>
            <a:r>
              <a:rPr lang="es-MX" sz="1200" b="1" dirty="0"/>
              <a:t>Diario Oficial de la Federación. </a:t>
            </a:r>
            <a:r>
              <a:rPr lang="es-MX" sz="1200" dirty="0"/>
              <a:t>(2018). Ley del instituto </a:t>
            </a:r>
            <a:r>
              <a:rPr lang="es-MX" sz="1200" dirty="0" smtClean="0"/>
              <a:t>nacional de </a:t>
            </a:r>
            <a:r>
              <a:rPr lang="es-MX" sz="1200" dirty="0"/>
              <a:t>los pueblos indígenas. México: DOF.</a:t>
            </a:r>
          </a:p>
          <a:p>
            <a:pPr marL="0" indent="0">
              <a:buNone/>
            </a:pPr>
            <a:r>
              <a:rPr lang="es-MX" sz="1200" dirty="0" smtClean="0"/>
              <a:t>-(</a:t>
            </a:r>
            <a:r>
              <a:rPr lang="es-MX" sz="1200" dirty="0"/>
              <a:t>2019). Plan nacional de desarrollo (2019-2024). </a:t>
            </a:r>
            <a:r>
              <a:rPr lang="es-MX" sz="1200" dirty="0" smtClean="0"/>
              <a:t>México: DOF</a:t>
            </a:r>
            <a:r>
              <a:rPr lang="es-MX" sz="1200" dirty="0"/>
              <a:t>. (2018). Ley General de Educación.</a:t>
            </a:r>
          </a:p>
          <a:p>
            <a:pPr marL="0" indent="0">
              <a:buNone/>
            </a:pPr>
            <a:r>
              <a:rPr lang="es-MX" sz="1200" dirty="0" smtClean="0"/>
              <a:t>-(</a:t>
            </a:r>
            <a:r>
              <a:rPr lang="es-MX" sz="1200" dirty="0"/>
              <a:t>15/05/2019) (2019). Decreto por el que se reforman, </a:t>
            </a:r>
            <a:r>
              <a:rPr lang="es-MX" sz="1200" dirty="0" smtClean="0"/>
              <a:t>adicionan y </a:t>
            </a:r>
            <a:r>
              <a:rPr lang="es-MX" sz="1200" dirty="0"/>
              <a:t>derogan diversas disposiciones de los artículos 3º, 31 y 73 </a:t>
            </a:r>
            <a:r>
              <a:rPr lang="es-MX" sz="1200" dirty="0" smtClean="0"/>
              <a:t>de la </a:t>
            </a:r>
            <a:r>
              <a:rPr lang="es-MX" sz="1200" dirty="0"/>
              <a:t>Constitución Política de los Estados Unidos Mexicanos, </a:t>
            </a:r>
            <a:r>
              <a:rPr lang="es-MX" sz="1200" dirty="0" smtClean="0"/>
              <a:t>en materia </a:t>
            </a:r>
            <a:r>
              <a:rPr lang="es-MX" sz="1200" dirty="0"/>
              <a:t>educativa.</a:t>
            </a:r>
          </a:p>
          <a:p>
            <a:pPr marL="0" indent="0">
              <a:buNone/>
            </a:pPr>
            <a:r>
              <a:rPr lang="es-MX" sz="1200" dirty="0" smtClean="0"/>
              <a:t>-(</a:t>
            </a:r>
            <a:r>
              <a:rPr lang="es-MX" sz="1200" dirty="0"/>
              <a:t>2019). Ley General de Educación. Publicada el 30 de </a:t>
            </a:r>
            <a:r>
              <a:rPr lang="es-MX" sz="1200" dirty="0" smtClean="0"/>
              <a:t>mayo de </a:t>
            </a:r>
            <a:r>
              <a:rPr lang="es-MX" sz="1200" dirty="0"/>
              <a:t>1993</a:t>
            </a:r>
            <a:r>
              <a:rPr lang="es-MX" sz="1200" dirty="0" smtClean="0"/>
              <a:t>.</a:t>
            </a:r>
          </a:p>
          <a:p>
            <a:pPr marL="0" indent="0">
              <a:buNone/>
            </a:pPr>
            <a:endParaRPr lang="es-MX" sz="1200" b="1" dirty="0">
              <a:cs typeface="Arial" panose="020B0604020202020204" pitchFamily="34" charset="0"/>
            </a:endParaRPr>
          </a:p>
          <a:p>
            <a:pPr lvl="0"/>
            <a:r>
              <a:rPr lang="es-MX" sz="1200" b="1" dirty="0">
                <a:solidFill>
                  <a:prstClr val="black"/>
                </a:solidFill>
              </a:rPr>
              <a:t>Gil Antón, M. </a:t>
            </a:r>
            <a:r>
              <a:rPr lang="es-MX" sz="1200" dirty="0">
                <a:solidFill>
                  <a:prstClr val="black"/>
                </a:solidFill>
              </a:rPr>
              <a:t>(2018). La reforma educativa. Fracturas estructurales. Aporte de discusión. RMIE. 2018, Vol. 23, Núm.76, PP. 303-321. Recuperado de</a:t>
            </a:r>
          </a:p>
          <a:p>
            <a:pPr marL="0" lvl="0" indent="0">
              <a:buNone/>
            </a:pPr>
            <a:r>
              <a:rPr lang="es-MX" sz="1200" dirty="0">
                <a:solidFill>
                  <a:prstClr val="black"/>
                </a:solidFill>
                <a:hlinkClick r:id="rId4"/>
              </a:rPr>
              <a:t>http://www.comie.org.mx/documentos/rmie/v23/n076/pdf/76012.pdf</a:t>
            </a:r>
            <a:endParaRPr lang="es-MX" sz="12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s-MX" sz="12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dirty="0"/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dirty="0"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ES" altLang="es-ES" sz="1200" b="1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A473A38-DB4D-48F6-86AD-500508A1C0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3608" y="189639"/>
            <a:ext cx="969348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434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ENEP-ST-F-15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V00/102017</a:t>
            </a:r>
            <a:endParaRPr kumimoji="0" lang="es-E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8EFC17-14C6-435F-8C16-E535A7B52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532" y="174242"/>
            <a:ext cx="8424936" cy="5904656"/>
          </a:xfrm>
        </p:spPr>
        <p:txBody>
          <a:bodyPr>
            <a:normAutofit/>
          </a:bodyPr>
          <a:lstStyle/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16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sz="1200" b="1" dirty="0"/>
              <a:t>BIBLIOGRAFÍA UNIDAD </a:t>
            </a:r>
            <a:r>
              <a:rPr lang="es-MX" sz="1200" b="1" dirty="0" smtClean="0"/>
              <a:t>I</a:t>
            </a:r>
            <a:r>
              <a:rPr lang="es-MX" sz="1200" dirty="0" smtClean="0"/>
              <a:t>.</a:t>
            </a:r>
          </a:p>
          <a:p>
            <a:pPr marL="0" indent="0">
              <a:buNone/>
            </a:pPr>
            <a:endParaRPr lang="es-MX" sz="1200" b="1" dirty="0">
              <a:cs typeface="Arial" panose="020B0604020202020204" pitchFamily="34" charset="0"/>
            </a:endParaRPr>
          </a:p>
          <a:p>
            <a:r>
              <a:rPr lang="es-MX" sz="1200" b="1" dirty="0" smtClean="0"/>
              <a:t>Instituto </a:t>
            </a:r>
            <a:r>
              <a:rPr lang="es-MX" sz="1200" b="1" dirty="0"/>
              <a:t>Nacional para la Evaluación de la Educación. </a:t>
            </a:r>
            <a:r>
              <a:rPr lang="es-MX" sz="1200" dirty="0"/>
              <a:t>(2015</a:t>
            </a:r>
            <a:r>
              <a:rPr lang="es-MX" sz="1200" dirty="0" smtClean="0"/>
              <a:t>). Panorama </a:t>
            </a:r>
            <a:r>
              <a:rPr lang="es-MX" sz="1200" dirty="0"/>
              <a:t>educativo de México. Indicadores del </a:t>
            </a:r>
            <a:r>
              <a:rPr lang="es-MX" sz="1200" dirty="0" smtClean="0"/>
              <a:t>Sistema Educativo </a:t>
            </a:r>
            <a:r>
              <a:rPr lang="es-MX" sz="1200" dirty="0"/>
              <a:t>Nacional 2015. Educación básica y media superior</a:t>
            </a:r>
            <a:r>
              <a:rPr lang="es-MX" sz="1200" dirty="0" smtClean="0"/>
              <a:t>.  México</a:t>
            </a:r>
            <a:r>
              <a:rPr lang="es-MX" sz="1200" dirty="0"/>
              <a:t>: INEE.</a:t>
            </a:r>
          </a:p>
          <a:p>
            <a:pPr marL="0" indent="0">
              <a:buNone/>
            </a:pPr>
            <a:r>
              <a:rPr lang="es-MX" sz="1200" dirty="0" smtClean="0"/>
              <a:t> - (</a:t>
            </a:r>
            <a:r>
              <a:rPr lang="es-MX" sz="1200" dirty="0"/>
              <a:t>2017). Panorama educativo de México. Indicadores </a:t>
            </a:r>
            <a:r>
              <a:rPr lang="es-MX" sz="1200" dirty="0" smtClean="0"/>
              <a:t>del Sistema </a:t>
            </a:r>
            <a:r>
              <a:rPr lang="es-MX" sz="1200" dirty="0"/>
              <a:t>Educativo Nacional 2017. Educación básica y</a:t>
            </a:r>
          </a:p>
          <a:p>
            <a:pPr marL="0" indent="0">
              <a:buNone/>
            </a:pPr>
            <a:r>
              <a:rPr lang="es-MX" sz="1200" dirty="0"/>
              <a:t>media superior. México: INEE.</a:t>
            </a:r>
          </a:p>
          <a:p>
            <a:pPr marL="0" indent="0">
              <a:buNone/>
            </a:pPr>
            <a:r>
              <a:rPr lang="es-MX" sz="1200" dirty="0" smtClean="0"/>
              <a:t>- (</a:t>
            </a:r>
            <a:r>
              <a:rPr lang="es-MX" sz="1200" dirty="0"/>
              <a:t>2017). Principales cifras. Educación básica y </a:t>
            </a:r>
            <a:r>
              <a:rPr lang="es-MX" sz="1200" dirty="0" smtClean="0"/>
              <a:t>media superior</a:t>
            </a:r>
            <a:r>
              <a:rPr lang="es-MX" sz="1200" dirty="0"/>
              <a:t>. Inicio del ciclo escolar 2015-2016. México: INEE</a:t>
            </a:r>
            <a:r>
              <a:rPr lang="es-MX" sz="1200" dirty="0" smtClean="0"/>
              <a:t>.</a:t>
            </a:r>
          </a:p>
          <a:p>
            <a:pPr marL="0" indent="0">
              <a:buNone/>
            </a:pPr>
            <a:endParaRPr lang="es-MX" sz="1200" dirty="0"/>
          </a:p>
          <a:p>
            <a:r>
              <a:rPr lang="es-MX" sz="1200" b="1" dirty="0"/>
              <a:t>Instituto Nacional de Estadística y Geografía. </a:t>
            </a:r>
            <a:r>
              <a:rPr lang="es-MX" sz="1200" dirty="0"/>
              <a:t>(2013). Censo </a:t>
            </a:r>
            <a:r>
              <a:rPr lang="es-MX" sz="1200" dirty="0" smtClean="0"/>
              <a:t>de Escuelas</a:t>
            </a:r>
            <a:r>
              <a:rPr lang="es-MX" sz="1200" dirty="0"/>
              <a:t>, Maestros, Alumnos de Educación Básica </a:t>
            </a:r>
            <a:r>
              <a:rPr lang="es-MX" sz="1200" dirty="0" smtClean="0"/>
              <a:t>y Especial</a:t>
            </a:r>
            <a:r>
              <a:rPr lang="es-MX" sz="1200" dirty="0"/>
              <a:t>. Atlas Educativo. México: INEGI</a:t>
            </a:r>
            <a:r>
              <a:rPr lang="es-MX" sz="1200" dirty="0" smtClean="0"/>
              <a:t>.</a:t>
            </a:r>
          </a:p>
          <a:p>
            <a:r>
              <a:rPr lang="es-MX" sz="1200" b="1" dirty="0"/>
              <a:t>Organización para la Cooperación y el Desarrollo Económicos. </a:t>
            </a:r>
            <a:r>
              <a:rPr lang="es-MX" sz="1200" dirty="0"/>
              <a:t>(2010</a:t>
            </a:r>
            <a:r>
              <a:rPr lang="es-MX" sz="1200" dirty="0" smtClean="0"/>
              <a:t>). Mejorar </a:t>
            </a:r>
            <a:r>
              <a:rPr lang="es-MX" sz="1200" dirty="0"/>
              <a:t>las escuelas. Estrategias para la acción en </a:t>
            </a:r>
            <a:r>
              <a:rPr lang="es-MX" sz="1200" dirty="0" smtClean="0"/>
              <a:t>México. México</a:t>
            </a:r>
            <a:r>
              <a:rPr lang="es-MX" sz="1200" dirty="0"/>
              <a:t>: OCDE-SEP</a:t>
            </a:r>
          </a:p>
          <a:p>
            <a:pPr>
              <a:buFontTx/>
              <a:buChar char="-"/>
            </a:pPr>
            <a:r>
              <a:rPr lang="es-MX" sz="1200" dirty="0" smtClean="0"/>
              <a:t>(</a:t>
            </a:r>
            <a:r>
              <a:rPr lang="es-MX" sz="1200" dirty="0"/>
              <a:t>2010). Acuerdo de cooperación México-OCDE </a:t>
            </a:r>
            <a:r>
              <a:rPr lang="es-MX" sz="1200" dirty="0" smtClean="0"/>
              <a:t>para mejorar </a:t>
            </a:r>
            <a:r>
              <a:rPr lang="es-MX" sz="1200" dirty="0"/>
              <a:t>la calidad de la educación de las </a:t>
            </a:r>
            <a:r>
              <a:rPr lang="es-MX" sz="1200" dirty="0" smtClean="0"/>
              <a:t>escuelas mexicanas</a:t>
            </a:r>
            <a:r>
              <a:rPr lang="es-MX" sz="1200" dirty="0"/>
              <a:t>. (resúmenes ejecutivos). México: OCDE</a:t>
            </a:r>
            <a:r>
              <a:rPr lang="es-MX" sz="1200" dirty="0" smtClean="0"/>
              <a:t>.</a:t>
            </a:r>
          </a:p>
          <a:p>
            <a:pPr>
              <a:buFontTx/>
              <a:buChar char="-"/>
            </a:pPr>
            <a:endParaRPr lang="es-MX" sz="1200" dirty="0"/>
          </a:p>
          <a:p>
            <a:r>
              <a:rPr lang="es-MX" sz="1200" b="1" dirty="0"/>
              <a:t>Ramírez, R. </a:t>
            </a:r>
            <a:r>
              <a:rPr lang="es-MX" sz="1200" dirty="0"/>
              <a:t>(coord.) (2013). La reforma constitucional en </a:t>
            </a:r>
            <a:r>
              <a:rPr lang="es-MX" sz="1200" dirty="0" smtClean="0"/>
              <a:t>materia educativa</a:t>
            </a:r>
            <a:r>
              <a:rPr lang="es-MX" sz="1200" dirty="0"/>
              <a:t>: Alcances y desafíos. México: Instituto Belisario</a:t>
            </a:r>
          </a:p>
          <a:p>
            <a:pPr marL="0" indent="0">
              <a:buNone/>
            </a:pPr>
            <a:r>
              <a:rPr lang="es-MX" sz="1200" dirty="0"/>
              <a:t>Domínguez, Senado de la República</a:t>
            </a:r>
            <a:r>
              <a:rPr lang="es-MX" sz="1200" dirty="0" smtClean="0"/>
              <a:t>.</a:t>
            </a:r>
          </a:p>
          <a:p>
            <a:pPr marL="0" indent="0">
              <a:buNone/>
            </a:pPr>
            <a:endParaRPr lang="es-MX" sz="1200" b="1" dirty="0">
              <a:cs typeface="Arial" panose="020B0604020202020204" pitchFamily="34" charset="0"/>
            </a:endParaRPr>
          </a:p>
          <a:p>
            <a:r>
              <a:rPr lang="es-MX" sz="1200" b="1" dirty="0" err="1">
                <a:solidFill>
                  <a:srgbClr val="000000"/>
                </a:solidFill>
              </a:rPr>
              <a:t>Reimers</a:t>
            </a:r>
            <a:r>
              <a:rPr lang="es-MX" sz="1200" b="1" dirty="0">
                <a:solidFill>
                  <a:srgbClr val="000000"/>
                </a:solidFill>
              </a:rPr>
              <a:t>, M. F., y </a:t>
            </a:r>
            <a:r>
              <a:rPr lang="es-MX" sz="1200" b="1" dirty="0" err="1">
                <a:solidFill>
                  <a:srgbClr val="000000"/>
                </a:solidFill>
              </a:rPr>
              <a:t>Chung</a:t>
            </a:r>
            <a:r>
              <a:rPr lang="es-MX" sz="1200" b="1" dirty="0">
                <a:solidFill>
                  <a:srgbClr val="000000"/>
                </a:solidFill>
              </a:rPr>
              <a:t>, C. </a:t>
            </a:r>
            <a:r>
              <a:rPr lang="es-MX" sz="1200" dirty="0">
                <a:solidFill>
                  <a:srgbClr val="000000"/>
                </a:solidFill>
              </a:rPr>
              <a:t>(2016). Enseñanza y aprendizaje en </a:t>
            </a:r>
            <a:r>
              <a:rPr lang="es-MX" sz="1200" dirty="0" smtClean="0">
                <a:solidFill>
                  <a:srgbClr val="000000"/>
                </a:solidFill>
              </a:rPr>
              <a:t>el siglo </a:t>
            </a:r>
            <a:r>
              <a:rPr lang="es-MX" sz="1200" dirty="0">
                <a:solidFill>
                  <a:srgbClr val="000000"/>
                </a:solidFill>
              </a:rPr>
              <a:t>XXI. Metas, políticas y currículo en seis países. </a:t>
            </a:r>
            <a:r>
              <a:rPr lang="es-MX" sz="1200" dirty="0" err="1" smtClean="0">
                <a:solidFill>
                  <a:srgbClr val="000000"/>
                </a:solidFill>
              </a:rPr>
              <a:t>México:FCE</a:t>
            </a:r>
            <a:r>
              <a:rPr lang="es-MX" sz="1200" dirty="0">
                <a:solidFill>
                  <a:srgbClr val="000000"/>
                </a:solidFill>
              </a:rPr>
              <a:t>.</a:t>
            </a:r>
          </a:p>
          <a:p>
            <a:r>
              <a:rPr lang="es-MX" sz="1200" b="1" dirty="0">
                <a:solidFill>
                  <a:srgbClr val="000000"/>
                </a:solidFill>
              </a:rPr>
              <a:t>Reformas Constitucionales por periodo presidencial</a:t>
            </a:r>
            <a:r>
              <a:rPr lang="es-MX" sz="1200" dirty="0">
                <a:solidFill>
                  <a:srgbClr val="000000"/>
                </a:solidFill>
              </a:rPr>
              <a:t>, disponible</a:t>
            </a:r>
          </a:p>
          <a:p>
            <a:pPr marL="0" indent="0">
              <a:buNone/>
            </a:pPr>
            <a:r>
              <a:rPr lang="es-MX" sz="1200" dirty="0">
                <a:solidFill>
                  <a:srgbClr val="000000"/>
                </a:solidFill>
              </a:rPr>
              <a:t> </a:t>
            </a:r>
            <a:r>
              <a:rPr lang="es-MX" sz="1200" dirty="0" smtClean="0">
                <a:solidFill>
                  <a:srgbClr val="000000"/>
                </a:solidFill>
              </a:rPr>
              <a:t>          en: </a:t>
            </a:r>
            <a:r>
              <a:rPr lang="es-MX" sz="1200" dirty="0" smtClean="0">
                <a:solidFill>
                  <a:srgbClr val="0000FF"/>
                </a:solidFill>
              </a:rPr>
              <a:t>http</a:t>
            </a:r>
            <a:r>
              <a:rPr lang="es-MX" sz="1200" dirty="0">
                <a:solidFill>
                  <a:srgbClr val="0000FF"/>
                </a:solidFill>
              </a:rPr>
              <a:t>://www.diputados.gob.mx/LeyesBiblio/ref/cpeum_per.htm</a:t>
            </a:r>
            <a:endParaRPr lang="es-MX" sz="12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dirty="0"/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dirty="0"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ES" altLang="es-ES" sz="1200" b="1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A473A38-DB4D-48F6-86AD-500508A1C0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3608" y="189639"/>
            <a:ext cx="969348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615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logo chiquit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ENEP-ST-F-15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V00/102017</a:t>
            </a:r>
            <a:endParaRPr kumimoji="0" lang="es-E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8EFC17-14C6-435F-8C16-E535A7B52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532" y="174242"/>
            <a:ext cx="8424936" cy="5904656"/>
          </a:xfrm>
        </p:spPr>
        <p:txBody>
          <a:bodyPr>
            <a:normAutofit/>
          </a:bodyPr>
          <a:lstStyle/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s-ES_tradnl" altLang="es-ES" sz="16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altLang="es-ES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ES_tradnl" sz="1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MX" sz="1200" b="1" dirty="0"/>
              <a:t>BIBLIOGRAFÍA UNIDAD </a:t>
            </a:r>
            <a:r>
              <a:rPr lang="es-MX" sz="1200" b="1" dirty="0" smtClean="0"/>
              <a:t>I</a:t>
            </a:r>
            <a:r>
              <a:rPr lang="es-MX" sz="1200" dirty="0" smtClean="0"/>
              <a:t>.</a:t>
            </a:r>
          </a:p>
          <a:p>
            <a:r>
              <a:rPr lang="es-MX" sz="1200" b="1" dirty="0"/>
              <a:t>Secretaría de Educación Pública. </a:t>
            </a:r>
            <a:r>
              <a:rPr lang="es-MX" sz="1200" dirty="0"/>
              <a:t>(2018). Estrategia de equidad </a:t>
            </a:r>
            <a:r>
              <a:rPr lang="es-MX" sz="1200" dirty="0" smtClean="0"/>
              <a:t>e inclusión </a:t>
            </a:r>
            <a:r>
              <a:rPr lang="es-MX" sz="1200" dirty="0"/>
              <a:t>en la educación básica: para alumnos con</a:t>
            </a:r>
          </a:p>
          <a:p>
            <a:pPr marL="0" indent="0">
              <a:buNone/>
            </a:pPr>
            <a:r>
              <a:rPr lang="es-MX" sz="1200" dirty="0"/>
              <a:t>discapacidad, aptitudes sobresalientes y </a:t>
            </a:r>
            <a:r>
              <a:rPr lang="es-MX" sz="1200" dirty="0" smtClean="0"/>
              <a:t>dificultades severas </a:t>
            </a:r>
            <a:r>
              <a:rPr lang="es-MX" sz="1200" dirty="0"/>
              <a:t>de aprendizaje, conducta o comunicación. México</a:t>
            </a:r>
            <a:r>
              <a:rPr lang="es-MX" sz="1200" dirty="0" smtClean="0"/>
              <a:t>: SEP.</a:t>
            </a:r>
          </a:p>
          <a:p>
            <a:pPr marL="0" indent="0">
              <a:buNone/>
            </a:pPr>
            <a:endParaRPr lang="es-MX" sz="1200" dirty="0"/>
          </a:p>
          <a:p>
            <a:pPr marL="0" indent="0">
              <a:buNone/>
            </a:pPr>
            <a:r>
              <a:rPr lang="es-MX" sz="1200" dirty="0" smtClean="0"/>
              <a:t>- (</a:t>
            </a:r>
            <a:r>
              <a:rPr lang="es-MX" sz="1200" dirty="0"/>
              <a:t>2018). Principales cifras del Sistema Educativo </a:t>
            </a:r>
            <a:r>
              <a:rPr lang="es-MX" sz="1200" dirty="0" smtClean="0"/>
              <a:t>Nacional 2017-2018</a:t>
            </a:r>
            <a:r>
              <a:rPr lang="es-MX" sz="1200" dirty="0"/>
              <a:t>. México: SEP-Dirección General de Planeación,</a:t>
            </a:r>
          </a:p>
          <a:p>
            <a:pPr marL="0" indent="0">
              <a:buNone/>
            </a:pPr>
            <a:r>
              <a:rPr lang="es-MX" sz="1200" dirty="0"/>
              <a:t>Programación y Estadística Educativa. Disponible </a:t>
            </a:r>
            <a:r>
              <a:rPr lang="es-MX" sz="1200" dirty="0" smtClean="0"/>
              <a:t>en: </a:t>
            </a:r>
            <a:r>
              <a:rPr lang="es-MX" sz="1200" dirty="0" smtClean="0">
                <a:hlinkClick r:id="rId4"/>
              </a:rPr>
              <a:t>https</a:t>
            </a:r>
            <a:r>
              <a:rPr lang="es-MX" sz="1200" dirty="0">
                <a:hlinkClick r:id="rId4"/>
              </a:rPr>
              <a:t>://</a:t>
            </a:r>
            <a:r>
              <a:rPr lang="es-MX" sz="1200" dirty="0" smtClean="0">
                <a:hlinkClick r:id="rId4"/>
              </a:rPr>
              <a:t>www.planeacion.sep.gob.mx/Doc/estadistica_e_indicadores/principales_cifras/principales_cifras_2017_2018_bolsillo.pdf</a:t>
            </a:r>
            <a:endParaRPr lang="es-MX" sz="1200" dirty="0" smtClean="0"/>
          </a:p>
          <a:p>
            <a:endParaRPr lang="es-MX" sz="1200" dirty="0"/>
          </a:p>
          <a:p>
            <a:r>
              <a:rPr lang="es-MX" sz="1200" b="1" dirty="0"/>
              <a:t>Sotelo, I. </a:t>
            </a:r>
            <a:r>
              <a:rPr lang="es-MX" sz="1200" dirty="0"/>
              <a:t>(1999). “Educación y democracia”, en Volver a pensar </a:t>
            </a:r>
            <a:r>
              <a:rPr lang="es-MX" sz="1200" dirty="0" smtClean="0"/>
              <a:t>la educación </a:t>
            </a:r>
            <a:r>
              <a:rPr lang="es-MX" sz="1200" dirty="0"/>
              <a:t>(Vol.). Política, educación y sociedad. </a:t>
            </a:r>
            <a:r>
              <a:rPr lang="es-MX" sz="1200" dirty="0" err="1" smtClean="0"/>
              <a:t>Madrid:Morata</a:t>
            </a:r>
            <a:r>
              <a:rPr lang="es-MX" sz="1200" dirty="0" smtClean="0"/>
              <a:t>.</a:t>
            </a:r>
          </a:p>
          <a:p>
            <a:endParaRPr lang="es-MX" sz="1200" dirty="0"/>
          </a:p>
          <a:p>
            <a:r>
              <a:rPr lang="es-MX" sz="1200" b="1" dirty="0"/>
              <a:t>UNESCO. </a:t>
            </a:r>
            <a:r>
              <a:rPr lang="es-MX" sz="1200" dirty="0"/>
              <a:t>(2014). Enseñanza y aprendizaje: Lograr la calidad </a:t>
            </a:r>
            <a:r>
              <a:rPr lang="es-MX" sz="1200" dirty="0" smtClean="0"/>
              <a:t>para todos</a:t>
            </a:r>
            <a:r>
              <a:rPr lang="es-MX" sz="1200" dirty="0"/>
              <a:t>. Francia: UNESCO.</a:t>
            </a:r>
          </a:p>
          <a:p>
            <a:pPr marL="0" indent="0">
              <a:buNone/>
            </a:pPr>
            <a:r>
              <a:rPr lang="es-MX" sz="1200" dirty="0" smtClean="0"/>
              <a:t>- (</a:t>
            </a:r>
            <a:r>
              <a:rPr lang="es-MX" sz="1200" dirty="0"/>
              <a:t>2017). Guía para asegurar la inclusión y equidad en </a:t>
            </a:r>
            <a:r>
              <a:rPr lang="es-MX" sz="1200" dirty="0" smtClean="0"/>
              <a:t>la educación</a:t>
            </a:r>
            <a:r>
              <a:rPr lang="es-MX" sz="1200" dirty="0"/>
              <a:t>. Francia: UNESCO.</a:t>
            </a:r>
          </a:p>
          <a:p>
            <a:pPr marL="0" indent="0">
              <a:buNone/>
            </a:pPr>
            <a:r>
              <a:rPr lang="es-MX" sz="1200" dirty="0" smtClean="0"/>
              <a:t>- (2015</a:t>
            </a:r>
            <a:r>
              <a:rPr lang="es-MX" sz="1200" dirty="0"/>
              <a:t>). Replantear la educación. ¿Hacia un </a:t>
            </a:r>
            <a:r>
              <a:rPr lang="es-MX" sz="1200" dirty="0" smtClean="0"/>
              <a:t>bien común</a:t>
            </a:r>
            <a:r>
              <a:rPr lang="es-MX" sz="1200" dirty="0"/>
              <a:t>? Francia: UNESCO.</a:t>
            </a:r>
          </a:p>
          <a:p>
            <a:pPr>
              <a:buFontTx/>
              <a:buChar char="-"/>
            </a:pPr>
            <a:r>
              <a:rPr lang="es-MX" sz="1200" dirty="0" smtClean="0"/>
              <a:t>(</a:t>
            </a:r>
            <a:r>
              <a:rPr lang="es-MX" sz="1200" dirty="0"/>
              <a:t>2012). Plan de diez años para desarrollar el </a:t>
            </a:r>
            <a:r>
              <a:rPr lang="es-MX" sz="1200" dirty="0" smtClean="0"/>
              <a:t>Sistema Educativo </a:t>
            </a:r>
            <a:r>
              <a:rPr lang="es-MX" sz="1200" dirty="0"/>
              <a:t>Nacional . México: UNAM</a:t>
            </a:r>
            <a:r>
              <a:rPr lang="es-MX" sz="1200" dirty="0" smtClean="0"/>
              <a:t>.</a:t>
            </a:r>
          </a:p>
          <a:p>
            <a:pPr>
              <a:buFontTx/>
              <a:buChar char="-"/>
            </a:pPr>
            <a:endParaRPr lang="es-MX" sz="1200" dirty="0"/>
          </a:p>
          <a:p>
            <a:r>
              <a:rPr lang="es-MX" sz="1200" b="1" dirty="0" err="1"/>
              <a:t>Viñao</a:t>
            </a:r>
            <a:r>
              <a:rPr lang="es-MX" sz="1200" b="1" dirty="0"/>
              <a:t>, A</a:t>
            </a:r>
            <a:r>
              <a:rPr lang="es-MX" sz="1200" dirty="0"/>
              <a:t>. (2006). Sistemas educativos, culturas escolares </a:t>
            </a:r>
            <a:r>
              <a:rPr lang="es-MX" sz="1200" dirty="0" smtClean="0"/>
              <a:t>y reformas</a:t>
            </a:r>
            <a:r>
              <a:rPr lang="es-MX" sz="1200" dirty="0"/>
              <a:t>. Madrid: Morata</a:t>
            </a:r>
            <a:endParaRPr lang="es-MX" sz="12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dirty="0"/>
          </a:p>
          <a:p>
            <a:pPr marL="0" lvl="0" indent="66675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s-MX" sz="12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sz="1200" dirty="0">
              <a:cs typeface="Arial" panose="020B0604020202020204" pitchFamily="34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es-ES" altLang="es-ES" sz="1200" b="1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A473A38-DB4D-48F6-86AD-500508A1C0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3608" y="189639"/>
            <a:ext cx="969348" cy="82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8518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1537</Words>
  <Application>Microsoft Office PowerPoint</Application>
  <PresentationFormat>Presentación en pantalla (4:3)</PresentationFormat>
  <Paragraphs>432</Paragraphs>
  <Slides>17</Slides>
  <Notes>17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Usuario de Windows</cp:lastModifiedBy>
  <cp:revision>40</cp:revision>
  <dcterms:created xsi:type="dcterms:W3CDTF">2015-02-09T15:06:54Z</dcterms:created>
  <dcterms:modified xsi:type="dcterms:W3CDTF">2021-03-08T20:42:26Z</dcterms:modified>
</cp:coreProperties>
</file>