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4"/>
  </p:notesMasterIdLst>
  <p:sldIdLst>
    <p:sldId id="256" r:id="rId2"/>
    <p:sldId id="298" r:id="rId3"/>
    <p:sldId id="284" r:id="rId4"/>
    <p:sldId id="285" r:id="rId5"/>
    <p:sldId id="258" r:id="rId6"/>
    <p:sldId id="267" r:id="rId7"/>
    <p:sldId id="268" r:id="rId8"/>
    <p:sldId id="297" r:id="rId9"/>
    <p:sldId id="286" r:id="rId10"/>
    <p:sldId id="263" r:id="rId11"/>
    <p:sldId id="301" r:id="rId12"/>
    <p:sldId id="28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an José Vigil Obregón" initials="JJVO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28" d="100"/>
          <a:sy n="28" d="100"/>
        </p:scale>
        <p:origin x="-1800" y="-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49A43-28F2-497A-951A-A06FDA6663C5}" type="datetimeFigureOut">
              <a:rPr lang="es-ES" smtClean="0"/>
              <a:pPr/>
              <a:t>22/09/2020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5CE83-D27D-4021-BF73-19CB1C833E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0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4628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7687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7794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6315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967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4009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32"/>
          </a:xfrm>
          <a:prstGeom prst="rect">
            <a:avLst/>
          </a:prstGeom>
        </p:spPr>
      </p:pic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858781" y="1267073"/>
            <a:ext cx="84544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200" b="1" dirty="0" smtClean="0">
                <a:solidFill>
                  <a:prstClr val="black"/>
                </a:solidFill>
              </a:rPr>
              <a:t>PROGRAMA </a:t>
            </a:r>
            <a:r>
              <a:rPr lang="es-ES_tradnl" sz="3200" b="1" dirty="0">
                <a:solidFill>
                  <a:prstClr val="black"/>
                </a:solidFill>
              </a:rPr>
              <a:t>INSTITUCIONAL DE TUTORÍA EDUCATIVA PARA LAS ESCUELAS NORMALES DEL ESTADO DE COAHUILA DE ZARAGOZA ”</a:t>
            </a:r>
          </a:p>
          <a:p>
            <a:pPr algn="ctr"/>
            <a:r>
              <a:rPr lang="es-ES_tradnl" sz="3200" b="1" smtClean="0">
                <a:solidFill>
                  <a:prstClr val="black"/>
                </a:solidFill>
              </a:rPr>
              <a:t>PITEENC</a:t>
            </a:r>
          </a:p>
          <a:p>
            <a:pPr algn="ctr"/>
            <a:endParaRPr lang="es-ES_tradnl" sz="3200" b="1" dirty="0">
              <a:solidFill>
                <a:prstClr val="black"/>
              </a:solidFill>
            </a:endParaRPr>
          </a:p>
          <a:p>
            <a:pPr algn="ctr"/>
            <a:r>
              <a:rPr lang="es-ES_tradnl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SEMESTRE. </a:t>
            </a:r>
            <a:r>
              <a:rPr lang="es-ES_tradnl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3ro.</a:t>
            </a:r>
            <a:endParaRPr lang="es-ES_tradnl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_tradnl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PROFRA.  </a:t>
            </a:r>
            <a:r>
              <a:rPr lang="es-ES_tradnl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Gloria Elizabeth Martínez Rivera</a:t>
            </a:r>
            <a:endParaRPr lang="es-ES" sz="3200" b="1" dirty="0">
              <a:solidFill>
                <a:prstClr val="black"/>
              </a:solidFill>
            </a:endParaRPr>
          </a:p>
          <a:p>
            <a:pPr algn="ctr"/>
            <a:endParaRPr lang="es-ES_tradnl" sz="3200" b="1" dirty="0">
              <a:solidFill>
                <a:prstClr val="black"/>
              </a:solidFill>
            </a:endParaRPr>
          </a:p>
          <a:p>
            <a:pPr algn="ctr"/>
            <a:r>
              <a:rPr lang="es-ES_tradnl" sz="3200" b="1" dirty="0" smtClean="0">
                <a:solidFill>
                  <a:prstClr val="black"/>
                </a:solidFill>
              </a:rPr>
              <a:t>TUTORÍA </a:t>
            </a:r>
          </a:p>
          <a:p>
            <a:pPr algn="ctr"/>
            <a:endParaRPr lang="es-ES_tradnl" sz="3200" b="1" dirty="0">
              <a:solidFill>
                <a:prstClr val="black"/>
              </a:solidFill>
            </a:endParaRPr>
          </a:p>
          <a:p>
            <a:pPr algn="ctr"/>
            <a:endParaRPr lang="es-ES_tradnl" sz="3200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64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032"/>
            <a:ext cx="12192001" cy="686103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22434" y="1166156"/>
            <a:ext cx="7710054" cy="504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032"/>
            <a:ext cx="12192001" cy="6861032"/>
          </a:xfrm>
          <a:prstGeom prst="rect">
            <a:avLst/>
          </a:prstGeom>
        </p:spPr>
      </p:pic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567448" y="1314432"/>
            <a:ext cx="6117465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800" b="1" dirty="0">
                <a:latin typeface="Arial" pitchFamily="34" charset="0"/>
                <a:cs typeface="Arial" pitchFamily="34" charset="0"/>
              </a:rPr>
              <a:t>CRITERIOS DE </a:t>
            </a:r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EVALUACIÓN</a:t>
            </a:r>
          </a:p>
          <a:p>
            <a:pPr algn="ctr"/>
            <a:endParaRPr lang="es-ES_tradnl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_tradnl" sz="2400" dirty="0" smtClean="0"/>
              <a:t>Trabajos </a:t>
            </a:r>
            <a:r>
              <a:rPr lang="es-ES_tradnl" sz="2400" dirty="0"/>
              <a:t>escritos                             20</a:t>
            </a:r>
            <a:r>
              <a:rPr lang="es-ES_tradnl" sz="2400" dirty="0" smtClean="0"/>
              <a:t>%</a:t>
            </a:r>
            <a:r>
              <a:rPr lang="es-ES_tradnl" sz="2400" dirty="0"/>
              <a:t/>
            </a:r>
            <a:br>
              <a:rPr lang="es-ES_tradnl" sz="2400" dirty="0"/>
            </a:br>
            <a:r>
              <a:rPr lang="es-ES_tradnl" sz="2400" dirty="0" smtClean="0"/>
              <a:t>Participación                                      </a:t>
            </a:r>
            <a:r>
              <a:rPr lang="es-ES_tradnl" sz="2400" dirty="0"/>
              <a:t>20</a:t>
            </a:r>
            <a:r>
              <a:rPr lang="es-ES_tradnl" sz="2400" dirty="0" smtClean="0"/>
              <a:t>%</a:t>
            </a:r>
            <a:r>
              <a:rPr lang="es-ES_tradnl" sz="2400" dirty="0"/>
              <a:t/>
            </a:r>
            <a:br>
              <a:rPr lang="es-ES_tradnl" sz="2400" dirty="0"/>
            </a:br>
            <a:r>
              <a:rPr lang="es-ES_tradnl" sz="2400" dirty="0" smtClean="0"/>
              <a:t>Asistencia                                             </a:t>
            </a:r>
            <a:r>
              <a:rPr lang="es-ES_tradnl" sz="2400" dirty="0"/>
              <a:t>30</a:t>
            </a:r>
            <a:r>
              <a:rPr lang="es-ES_tradnl" sz="2400" dirty="0" smtClean="0"/>
              <a:t>%</a:t>
            </a:r>
            <a:r>
              <a:rPr lang="es-ES_tradnl" sz="2400" dirty="0"/>
              <a:t/>
            </a:r>
            <a:br>
              <a:rPr lang="es-ES_tradnl" sz="2400" dirty="0"/>
            </a:br>
            <a:r>
              <a:rPr lang="es-ES_tradnl" sz="2400" dirty="0" smtClean="0"/>
              <a:t>Portafolio                                           </a:t>
            </a:r>
            <a:r>
              <a:rPr lang="es-ES_tradnl" sz="2400" dirty="0"/>
              <a:t>30</a:t>
            </a:r>
            <a:r>
              <a:rPr lang="es-ES_tradnl" sz="2400" dirty="0" smtClean="0"/>
              <a:t>%</a:t>
            </a:r>
            <a:r>
              <a:rPr lang="es-ES_tradnl" sz="2400" dirty="0"/>
              <a:t/>
            </a:r>
            <a:br>
              <a:rPr lang="es-ES_tradnl" sz="2400" dirty="0"/>
            </a:br>
            <a:r>
              <a:rPr lang="es-ES_tradnl" sz="2400" dirty="0"/>
              <a:t>      </a:t>
            </a:r>
            <a:br>
              <a:rPr lang="es-ES_tradnl" sz="2400" dirty="0"/>
            </a:br>
            <a:r>
              <a:rPr lang="es-ES_tradnl" sz="2400" dirty="0" smtClean="0"/>
              <a:t>                                                             100</a:t>
            </a:r>
            <a:r>
              <a:rPr lang="es-ES_tradnl" sz="2400" dirty="0" smtClean="0"/>
              <a:t>%</a:t>
            </a:r>
            <a:endParaRPr lang="es-ES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90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2093568" y="2172856"/>
            <a:ext cx="851946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¡</a:t>
            </a:r>
            <a:r>
              <a:rPr lang="es-ES" sz="8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Gracias por su atención !</a:t>
            </a:r>
            <a:endParaRPr lang="es-ES" sz="8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1648919" y="1458365"/>
            <a:ext cx="86793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600" b="1" dirty="0">
                <a:solidFill>
                  <a:prstClr val="black"/>
                </a:solidFill>
              </a:rPr>
              <a:t>“PROGRAMA INSTITUCIONAL DE TUTORÍA EDUCATIVA PARA LAS ESCUELAS NORMALES DEL ESTADO DE COAHUILA DE ZARAGOZA ”</a:t>
            </a:r>
          </a:p>
          <a:p>
            <a:pPr algn="ctr"/>
            <a:r>
              <a:rPr lang="es-ES_tradnl" sz="3600" b="1" dirty="0">
                <a:solidFill>
                  <a:prstClr val="black"/>
                </a:solidFill>
              </a:rPr>
              <a:t>PITEENC</a:t>
            </a:r>
          </a:p>
          <a:p>
            <a:pPr algn="ctr"/>
            <a:endParaRPr lang="es-ES_tradnl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960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032"/>
            <a:ext cx="12192001" cy="686103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8864" y="149773"/>
            <a:ext cx="10396882" cy="1151965"/>
          </a:xfrm>
        </p:spPr>
        <p:txBody>
          <a:bodyPr>
            <a:normAutofit/>
          </a:bodyPr>
          <a:lstStyle/>
          <a:p>
            <a:pPr algn="ctr"/>
            <a:r>
              <a:rPr lang="es-MX" sz="3600" b="1" dirty="0" smtClean="0"/>
              <a:t>ENFOQUE</a:t>
            </a:r>
            <a:endParaRPr lang="es-MX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3247" y="980475"/>
            <a:ext cx="10394707" cy="4887311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b="1" dirty="0" smtClean="0"/>
              <a:t>Basado en el desarrollo de competencias.</a:t>
            </a:r>
          </a:p>
          <a:p>
            <a:pPr algn="ctr"/>
            <a:r>
              <a:rPr lang="es-MX" b="1" dirty="0" smtClean="0"/>
              <a:t>Centrado en el aprendizaje.</a:t>
            </a:r>
          </a:p>
          <a:p>
            <a:pPr algn="ctr"/>
            <a:r>
              <a:rPr lang="es-MX" b="1" dirty="0" smtClean="0"/>
              <a:t>Aprendizaje colaborativo.</a:t>
            </a:r>
          </a:p>
          <a:p>
            <a:pPr algn="ctr"/>
            <a:endParaRPr lang="es-MX" b="1" dirty="0" smtClean="0"/>
          </a:p>
          <a:p>
            <a:pPr algn="just">
              <a:buNone/>
            </a:pPr>
            <a:r>
              <a:rPr lang="es-MX" dirty="0" smtClean="0"/>
              <a:t>    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7943"/>
            <a:ext cx="12366885" cy="686103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0692" y="880672"/>
            <a:ext cx="10396882" cy="828206"/>
          </a:xfrm>
        </p:spPr>
        <p:txBody>
          <a:bodyPr>
            <a:noAutofit/>
          </a:bodyPr>
          <a:lstStyle/>
          <a:p>
            <a:pPr algn="ctr"/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OBJETIVOS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QUE SE PRETENDEN CON LA OPERACIÓN DEL PITEENC:</a:t>
            </a:r>
            <a:r>
              <a:rPr lang="es-ES_tradnl" sz="2800" b="1" dirty="0" smtClean="0"/>
              <a:t> </a:t>
            </a:r>
            <a:endParaRPr lang="es-ES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1748603"/>
            <a:ext cx="10234448" cy="3311189"/>
          </a:xfrm>
        </p:spPr>
        <p:txBody>
          <a:bodyPr>
            <a:noAutofit/>
          </a:bodyPr>
          <a:lstStyle/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Favorecer el Desarrollo Integral de la Persona.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Desarrollar Competencias para la vida, atendiendo al contexto real y su entorno para la adquisición de aprendizajes significativos.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Prevenir Dificultades de aprendizaje: reprobación, deserción, fracaso y/o inadaptación escolar.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Elevar el nivel de logro de los estudiantes.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Contribuir a la adecuada relación e interacción entre los distintos integrantes de la comunidad educativa.</a:t>
            </a: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8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416" y="988670"/>
            <a:ext cx="10396882" cy="705218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/>
              <a:t>CARACTERÍSTICAS DE LA ATENCIÓN DEL  PITEENC.</a:t>
            </a:r>
            <a:endParaRPr lang="es-MX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890" y="1104840"/>
            <a:ext cx="10394707" cy="4639795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pPr lvl="0" algn="just"/>
            <a:endParaRPr lang="es-ES" sz="2400" b="1" i="1" dirty="0" smtClean="0"/>
          </a:p>
          <a:p>
            <a:pPr lvl="0" algn="just"/>
            <a:r>
              <a:rPr lang="es-ES" sz="2400" b="1" i="1" dirty="0" smtClean="0"/>
              <a:t>Personalizada:  </a:t>
            </a:r>
            <a:r>
              <a:rPr lang="es-ES" sz="2400" dirty="0" smtClean="0"/>
              <a:t>Relación directa y confidencial con el alumno. </a:t>
            </a:r>
          </a:p>
          <a:p>
            <a:pPr algn="just">
              <a:buNone/>
            </a:pPr>
            <a:endParaRPr lang="es-ES" sz="2400" dirty="0" smtClean="0"/>
          </a:p>
          <a:p>
            <a:pPr lvl="0" algn="just"/>
            <a:r>
              <a:rPr lang="es-ES" sz="2400" b="1" i="1" dirty="0" smtClean="0"/>
              <a:t>Planificada: </a:t>
            </a:r>
            <a:r>
              <a:rPr lang="es-ES" sz="2400" dirty="0" smtClean="0"/>
              <a:t>actividades organizadas de modo sistemático.</a:t>
            </a:r>
          </a:p>
          <a:p>
            <a:pPr algn="just">
              <a:buNone/>
            </a:pPr>
            <a:endParaRPr lang="es-ES" sz="2400" dirty="0" smtClean="0"/>
          </a:p>
          <a:p>
            <a:pPr lvl="0" algn="just"/>
            <a:r>
              <a:rPr lang="es-ES" sz="2400" b="1" i="1" dirty="0" smtClean="0"/>
              <a:t>Continua</a:t>
            </a:r>
            <a:r>
              <a:rPr lang="es-ES" sz="2400" dirty="0" smtClean="0"/>
              <a:t>: encuentro regular y permanente, definido en tiempo y espacio entre el tutor y tutorado (s). </a:t>
            </a:r>
          </a:p>
          <a:p>
            <a:pPr>
              <a:buNone/>
            </a:pPr>
            <a:endParaRPr lang="es-MX" b="1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39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00791" y="1509000"/>
            <a:ext cx="10394707" cy="3311189"/>
          </a:xfrm>
        </p:spPr>
        <p:txBody>
          <a:bodyPr>
            <a:noAutofit/>
          </a:bodyPr>
          <a:lstStyle/>
          <a:p>
            <a:pPr lvl="0" algn="just"/>
            <a:r>
              <a:rPr lang="es-ES" sz="2800" b="1" i="1" dirty="0" smtClean="0"/>
              <a:t>Intencionada: </a:t>
            </a:r>
            <a:r>
              <a:rPr lang="es-ES" sz="2800" dirty="0" smtClean="0"/>
              <a:t>identifica necesidades de formación y/o aspectos problema para eficientar el desempeño y logro académico de los estudiantes.</a:t>
            </a:r>
          </a:p>
          <a:p>
            <a:pPr lvl="0" algn="just"/>
            <a:r>
              <a:rPr lang="es-ES" sz="2800" b="1" i="1" dirty="0" smtClean="0"/>
              <a:t>Preventiva: </a:t>
            </a:r>
            <a:r>
              <a:rPr lang="es-ES" sz="2800" dirty="0" smtClean="0"/>
              <a:t>Anticipa la presencia de situaciones de riesgo en los estudiantes.</a:t>
            </a:r>
          </a:p>
          <a:p>
            <a:pPr lvl="0" algn="just"/>
            <a:r>
              <a:rPr lang="es-ES" sz="2800" b="1" i="1" dirty="0" smtClean="0"/>
              <a:t>Resolutiva:  </a:t>
            </a:r>
            <a:r>
              <a:rPr lang="es-ES" sz="2800" dirty="0" smtClean="0"/>
              <a:t>intervención y participación de diferentes dependencias de la institución  y en caso necesario,  derivación a espacios profesionalizados para la atención de situaciones específicas. </a:t>
            </a:r>
          </a:p>
          <a:p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766872" y="5786205"/>
            <a:ext cx="2833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4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8864" y="266081"/>
            <a:ext cx="4126042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TIPOS DE TUTORÍA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 fontScale="85000" lnSpcReduction="20000"/>
          </a:bodyPr>
          <a:lstStyle/>
          <a:p>
            <a:pPr algn="just"/>
            <a:endParaRPr lang="es-ES" b="1" dirty="0" smtClean="0"/>
          </a:p>
          <a:p>
            <a:r>
              <a:rPr lang="es-ES" b="1" dirty="0" smtClean="0"/>
              <a:t>Tutoría de Grupo.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en pequeños grupos.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individual.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de pares.</a:t>
            </a:r>
            <a:endParaRPr lang="es-ES" dirty="0" smtClean="0"/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8864" y="266081"/>
            <a:ext cx="4126042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TUTORÍA DE GRUPO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" dirty="0" smtClean="0"/>
              <a:t>Este tipo de intervención la recibirán el total de los grupos que integran la  licenciatura DE EDUCACIÓN PREESCOLAR. de acuerdo a las líneas de acción/temas que integran el Programa Institucional de Tutoría Educativa. 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dirty="0" smtClean="0"/>
              <a:t>Las líneas de acción son consideradas los ejes temáticos a abordar para el desarrollo de la(s) competencia (s) que le son inherentes; y cada una de ellas se circunscribe en alguno de los ámbitos.</a:t>
            </a: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28600" y="309900"/>
          <a:ext cx="11201399" cy="5516880"/>
        </p:xfrm>
        <a:graphic>
          <a:graphicData uri="http://schemas.openxmlformats.org/drawingml/2006/table">
            <a:tbl>
              <a:tblPr/>
              <a:tblGrid>
                <a:gridCol w="1511952"/>
                <a:gridCol w="1620516"/>
                <a:gridCol w="1322913"/>
                <a:gridCol w="1185155"/>
                <a:gridCol w="1122059"/>
                <a:gridCol w="1332377"/>
                <a:gridCol w="1216701"/>
                <a:gridCol w="1889726"/>
              </a:tblGrid>
              <a:tr h="140695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SEMESTRE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0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PRIMERO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SEGUNDO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TERCERO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CUARTO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QUINTO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SEXTO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SEPTIMO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OCTAVO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33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Plan de Vida y Carrera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Memoria y reflexión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Preparar una declaración de mi misión personal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Seguimiento al Plan de Vida y Carrera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(3)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Tutoría de pares y Anticipando lo que viene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Orientación Profesional (Programa para generar raíces con su Alma Mater)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1057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estudiante exitoso y Administración del tiempo.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Tomar apuntes dirigidos a cada estilo de aprendizaje y Cómo estudiar para exámenes según el estilo de aprendizaje y área de conocimiento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Auto concepto y autoestima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Inteligencia emocional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conflictos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emociones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profesional exitoso (Preparación del Currículum Vitae, Entrevistas profesionales y Conexiones profesionales)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653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Identificación de historias de éxito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Reconocer mi ritmo y estilo de aprendizaje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6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Escrita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Oral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Realización de presentaciones exitosas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introducción a la elaboración del Portafolio de Competencia Docente (PCD)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Práctica de elaboración del Portafolio de Competencia Docente (PCD) Anteproyecto.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Elaboración y presentación de medio término del Portafolio de Competencia Docente (PCD 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Presentación final del Portafolio de Competencia Docente (PCD) (Curso: Práctica Profesional)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272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Realizar selecciones académicas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16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3579104</TotalTime>
  <Words>828</Words>
  <Application>Microsoft Office PowerPoint</Application>
  <PresentationFormat>Panorámica</PresentationFormat>
  <Paragraphs>167</Paragraphs>
  <Slides>12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ENFOQUE</vt:lpstr>
      <vt:lpstr>OBJETIVOS QUE SE PRETENDEN CON LA OPERACIÓN DEL PITEENC: </vt:lpstr>
      <vt:lpstr>CARACTERÍSTICAS DE LA ATENCIÓN DEL  PITEENC.</vt:lpstr>
      <vt:lpstr>Presentación de PowerPoint</vt:lpstr>
      <vt:lpstr>TIPOS DE TUTORÍA</vt:lpstr>
      <vt:lpstr>TUTORÍA DE GRUPO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Lic.Juan José Vigil Obregón</dc:creator>
  <cp:lastModifiedBy>Hp</cp:lastModifiedBy>
  <cp:revision>160</cp:revision>
  <dcterms:created xsi:type="dcterms:W3CDTF">2014-06-11T17:13:16Z</dcterms:created>
  <dcterms:modified xsi:type="dcterms:W3CDTF">2020-09-22T22:09:21Z</dcterms:modified>
</cp:coreProperties>
</file>