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3" r:id="rId4"/>
    <p:sldId id="268" r:id="rId5"/>
    <p:sldId id="263" r:id="rId6"/>
    <p:sldId id="274" r:id="rId7"/>
    <p:sldId id="278" r:id="rId8"/>
    <p:sldId id="279" r:id="rId9"/>
    <p:sldId id="282" r:id="rId10"/>
    <p:sldId id="275" r:id="rId11"/>
    <p:sldId id="280" r:id="rId12"/>
    <p:sldId id="266" r:id="rId13"/>
    <p:sldId id="283" r:id="rId14"/>
    <p:sldId id="277" r:id="rId15"/>
    <p:sldId id="262" r:id="rId16"/>
    <p:sldId id="265" r:id="rId17"/>
    <p:sldId id="259"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7" autoAdjust="0"/>
    <p:restoredTop sz="94660"/>
  </p:normalViewPr>
  <p:slideViewPr>
    <p:cSldViewPr snapToGrid="0">
      <p:cViewPr>
        <p:scale>
          <a:sx n="80" d="100"/>
          <a:sy n="80" d="100"/>
        </p:scale>
        <p:origin x="2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C62C1898-0F73-4D7D-A3E3-3F0BC244ED04}" type="datetimeFigureOut">
              <a:rPr lang="es-ES" smtClean="0"/>
              <a:t>13/11/2020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994656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62C1898-0F73-4D7D-A3E3-3F0BC244ED04}" type="datetimeFigureOut">
              <a:rPr lang="es-ES" smtClean="0"/>
              <a:t>13/11/2020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771274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62C1898-0F73-4D7D-A3E3-3F0BC244ED04}" type="datetimeFigureOut">
              <a:rPr lang="es-ES" smtClean="0"/>
              <a:t>13/11/2020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425222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62C1898-0F73-4D7D-A3E3-3F0BC244ED04}" type="datetimeFigureOut">
              <a:rPr lang="es-ES" smtClean="0"/>
              <a:t>13/11/2020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4033119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62C1898-0F73-4D7D-A3E3-3F0BC244ED04}" type="datetimeFigureOut">
              <a:rPr lang="es-ES" smtClean="0"/>
              <a:t>13/11/2020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168366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62C1898-0F73-4D7D-A3E3-3F0BC244ED04}" type="datetimeFigureOut">
              <a:rPr lang="es-ES" smtClean="0"/>
              <a:t>13/11/2020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135593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62C1898-0F73-4D7D-A3E3-3F0BC244ED04}" type="datetimeFigureOut">
              <a:rPr lang="es-ES" smtClean="0"/>
              <a:t>13/11/2020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107313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62C1898-0F73-4D7D-A3E3-3F0BC244ED04}" type="datetimeFigureOut">
              <a:rPr lang="es-ES" smtClean="0"/>
              <a:t>13/11/2020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1607728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62C1898-0F73-4D7D-A3E3-3F0BC244ED04}" type="datetimeFigureOut">
              <a:rPr lang="es-ES" smtClean="0"/>
              <a:t>13/11/2020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27878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62C1898-0F73-4D7D-A3E3-3F0BC244ED04}" type="datetimeFigureOut">
              <a:rPr lang="es-ES" smtClean="0"/>
              <a:t>13/11/2020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251080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62C1898-0F73-4D7D-A3E3-3F0BC244ED04}" type="datetimeFigureOut">
              <a:rPr lang="es-ES" smtClean="0"/>
              <a:t>13/11/2020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5804E1C-7C53-4983-AFEC-1567831D140A}" type="slidenum">
              <a:rPr lang="es-ES" smtClean="0"/>
              <a:t>‹Nº›</a:t>
            </a:fld>
            <a:endParaRPr lang="es-ES"/>
          </a:p>
        </p:txBody>
      </p:sp>
    </p:spTree>
    <p:extLst>
      <p:ext uri="{BB962C8B-B14F-4D97-AF65-F5344CB8AC3E}">
        <p14:creationId xmlns:p14="http://schemas.microsoft.com/office/powerpoint/2010/main" val="219657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C1898-0F73-4D7D-A3E3-3F0BC244ED04}" type="datetimeFigureOut">
              <a:rPr lang="es-ES" smtClean="0"/>
              <a:t>13/11/2020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04E1C-7C53-4983-AFEC-1567831D140A}" type="slidenum">
              <a:rPr lang="es-ES" smtClean="0"/>
              <a:t>‹Nº›</a:t>
            </a:fld>
            <a:endParaRPr lang="es-ES"/>
          </a:p>
        </p:txBody>
      </p:sp>
    </p:spTree>
    <p:extLst>
      <p:ext uri="{BB962C8B-B14F-4D97-AF65-F5344CB8AC3E}">
        <p14:creationId xmlns:p14="http://schemas.microsoft.com/office/powerpoint/2010/main" val="427592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hyperlink" Target="http://www.learnenglish-online.com/grammar/exercises/yesnoquestionsexercise" TargetMode="External"/><Relationship Id="rId3" Type="http://schemas.openxmlformats.org/officeDocument/2006/relationships/slideLayout" Target="../slideLayouts/slideLayout7.xml"/><Relationship Id="rId7" Type="http://schemas.openxmlformats.org/officeDocument/2006/relationships/hyperlink" Target="https://www.ego4u.com/en/cram-up/tests/simple-present-1" TargetMode="Externa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5.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englisch-hilfen.de/en/exercises/pronouns/personal_pronouns3.htm"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agendaweb.org/exercises/grammar/pronouns/object-4" TargetMode="External"/><Relationship Id="rId4" Type="http://schemas.openxmlformats.org/officeDocument/2006/relationships/hyperlink" Target="https://agendaweb.org/exercises/grammar/pronouns/object-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42109" y="692727"/>
            <a:ext cx="10238509" cy="2308324"/>
          </a:xfrm>
          <a:prstGeom prst="rect">
            <a:avLst/>
          </a:prstGeom>
          <a:noFill/>
        </p:spPr>
        <p:txBody>
          <a:bodyPr wrap="square" rtlCol="0">
            <a:spAutoFit/>
          </a:bodyPr>
          <a:lstStyle/>
          <a:p>
            <a:pPr algn="ctr"/>
            <a:r>
              <a:rPr lang="en-US" sz="4800" b="1" dirty="0" smtClean="0">
                <a:latin typeface="Broadway" panose="04040905080B02020502" pitchFamily="82" charset="0"/>
              </a:rPr>
              <a:t>Unit 4</a:t>
            </a:r>
          </a:p>
          <a:p>
            <a:pPr algn="ctr"/>
            <a:endParaRPr lang="en-US" sz="4800" b="1" dirty="0" smtClean="0">
              <a:latin typeface="Broadway" panose="04040905080B02020502" pitchFamily="82" charset="0"/>
            </a:endParaRPr>
          </a:p>
          <a:p>
            <a:pPr algn="ctr"/>
            <a:r>
              <a:rPr lang="en-US" sz="4800" b="1" dirty="0" smtClean="0">
                <a:solidFill>
                  <a:schemeClr val="accent4">
                    <a:lumMod val="50000"/>
                  </a:schemeClr>
                </a:solidFill>
                <a:latin typeface="Broadway" panose="04040905080B02020502" pitchFamily="82" charset="0"/>
              </a:rPr>
              <a:t>Do you play the guitar?</a:t>
            </a:r>
            <a:endParaRPr lang="es-ES" sz="4800" b="1" dirty="0">
              <a:solidFill>
                <a:schemeClr val="accent4">
                  <a:lumMod val="50000"/>
                </a:schemeClr>
              </a:solidFill>
              <a:latin typeface="Broadway" panose="04040905080B02020502" pitchFamily="82" charset="0"/>
            </a:endParaRPr>
          </a:p>
        </p:txBody>
      </p:sp>
      <p:sp>
        <p:nvSpPr>
          <p:cNvPr id="5" name="CuadroTexto 4"/>
          <p:cNvSpPr txBox="1"/>
          <p:nvPr/>
        </p:nvSpPr>
        <p:spPr>
          <a:xfrm>
            <a:off x="2112817" y="3435928"/>
            <a:ext cx="7897091" cy="1569660"/>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Aims:</a:t>
            </a:r>
          </a:p>
          <a:p>
            <a:pPr marL="285750" indent="-285750">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Discuss entertainment likes and dislikes</a:t>
            </a:r>
          </a:p>
          <a:p>
            <a:pPr marL="285750" indent="-285750">
              <a:buFont typeface="Wingdings" panose="05000000000000000000" pitchFamily="2" charset="2"/>
              <a:buChar char="Ø"/>
            </a:pPr>
            <a:r>
              <a:rPr lang="en-US" sz="3200" dirty="0" smtClean="0">
                <a:latin typeface="Arial" panose="020B0604020202020204" pitchFamily="34" charset="0"/>
                <a:cs typeface="Arial" panose="020B0604020202020204" pitchFamily="34" charset="0"/>
              </a:rPr>
              <a:t>Make, accept, and decline invitations</a:t>
            </a:r>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020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upo 33"/>
          <p:cNvGrpSpPr/>
          <p:nvPr/>
        </p:nvGrpSpPr>
        <p:grpSpPr>
          <a:xfrm>
            <a:off x="488023" y="326572"/>
            <a:ext cx="11061720" cy="6045825"/>
            <a:chOff x="488023" y="326572"/>
            <a:chExt cx="11061720" cy="6045825"/>
          </a:xfrm>
        </p:grpSpPr>
        <p:grpSp>
          <p:nvGrpSpPr>
            <p:cNvPr id="31" name="Grupo 30"/>
            <p:cNvGrpSpPr/>
            <p:nvPr/>
          </p:nvGrpSpPr>
          <p:grpSpPr>
            <a:xfrm>
              <a:off x="488023" y="326572"/>
              <a:ext cx="11061720" cy="6045825"/>
              <a:chOff x="488023" y="326572"/>
              <a:chExt cx="11061720" cy="6045825"/>
            </a:xfrm>
          </p:grpSpPr>
          <p:pic>
            <p:nvPicPr>
              <p:cNvPr id="2" name="Imagen 1"/>
              <p:cNvPicPr>
                <a:picLocks noChangeAspect="1"/>
              </p:cNvPicPr>
              <p:nvPr/>
            </p:nvPicPr>
            <p:blipFill rotWithShape="1">
              <a:blip r:embed="rId2"/>
              <a:srcRect l="21596" t="14287" r="38314" b="21162"/>
              <a:stretch/>
            </p:blipFill>
            <p:spPr>
              <a:xfrm>
                <a:off x="488023" y="326572"/>
                <a:ext cx="5226977" cy="4963886"/>
              </a:xfrm>
              <a:prstGeom prst="rect">
                <a:avLst/>
              </a:prstGeom>
            </p:spPr>
          </p:pic>
          <p:sp>
            <p:nvSpPr>
              <p:cNvPr id="3" name="CuadroTexto 2"/>
              <p:cNvSpPr txBox="1"/>
              <p:nvPr/>
            </p:nvSpPr>
            <p:spPr>
              <a:xfrm>
                <a:off x="488023" y="5449067"/>
                <a:ext cx="7675718" cy="923330"/>
              </a:xfrm>
              <a:prstGeom prst="rect">
                <a:avLst/>
              </a:prstGeom>
              <a:noFill/>
              <a:ln w="3175">
                <a:solidFill>
                  <a:srgbClr val="00B0F0"/>
                </a:solidFill>
              </a:ln>
            </p:spPr>
            <p:txBody>
              <a:bodyPr wrap="square" rtlCol="0">
                <a:spAutoFit/>
              </a:bodyPr>
              <a:lstStyle/>
              <a:p>
                <a:r>
                  <a:rPr lang="en-US" b="1" dirty="0" smtClean="0">
                    <a:latin typeface="Arial" panose="020B0604020202020204" pitchFamily="34" charset="0"/>
                    <a:cs typeface="Arial" panose="020B0604020202020204" pitchFamily="34" charset="0"/>
                  </a:rPr>
                  <a:t>F. </a:t>
                </a:r>
                <a:r>
                  <a:rPr lang="en-US" dirty="0" smtClean="0">
                    <a:latin typeface="Arial" panose="020B0604020202020204" pitchFamily="34" charset="0"/>
                    <a:cs typeface="Arial" panose="020B0604020202020204" pitchFamily="34" charset="0"/>
                  </a:rPr>
                  <a:t>PAIR WORK PRACTICE. Find a classmate partner. Recreate the conversation. Fill in the gaps with new information. Listen to the original audio and practice your new </a:t>
                </a:r>
                <a:r>
                  <a:rPr lang="en-US" dirty="0">
                    <a:latin typeface="Arial" panose="020B0604020202020204" pitchFamily="34" charset="0"/>
                    <a:cs typeface="Arial" panose="020B0604020202020204" pitchFamily="34" charset="0"/>
                  </a:rPr>
                  <a:t>conversation in </a:t>
                </a:r>
                <a:r>
                  <a:rPr lang="en-US" dirty="0" smtClean="0">
                    <a:latin typeface="Arial" panose="020B0604020202020204" pitchFamily="34" charset="0"/>
                    <a:cs typeface="Arial" panose="020B0604020202020204" pitchFamily="34" charset="0"/>
                  </a:rPr>
                  <a:t>pairs. </a:t>
                </a:r>
                <a:r>
                  <a:rPr lang="en-US" b="1" dirty="0" smtClean="0">
                    <a:latin typeface="Arial" panose="020B0604020202020204" pitchFamily="34" charset="0"/>
                    <a:cs typeface="Arial" panose="020B0604020202020204" pitchFamily="34" charset="0"/>
                  </a:rPr>
                  <a:t>Record your voices</a:t>
                </a:r>
                <a:r>
                  <a:rPr lang="en-US" dirty="0" smtClean="0">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l="21596" t="14287" r="38314" b="21162"/>
              <a:stretch/>
            </p:blipFill>
            <p:spPr>
              <a:xfrm>
                <a:off x="6322766" y="326572"/>
                <a:ext cx="5226977" cy="4963886"/>
              </a:xfrm>
              <a:prstGeom prst="rect">
                <a:avLst/>
              </a:prstGeom>
            </p:spPr>
          </p:pic>
          <p:sp>
            <p:nvSpPr>
              <p:cNvPr id="5" name="Botón de acción: Hacia delante o Siguiente 4">
                <a:hlinkClick r:id="" action="ppaction://hlinkshowjump?jump=nextslide" highlightClick="1"/>
              </p:cNvPr>
              <p:cNvSpPr>
                <a:spLocks noChangeAspect="1"/>
              </p:cNvSpPr>
              <p:nvPr/>
            </p:nvSpPr>
            <p:spPr>
              <a:xfrm>
                <a:off x="8321153" y="5597433"/>
                <a:ext cx="539667" cy="53966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8850087" y="1322614"/>
                <a:ext cx="75111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10466613" y="1322614"/>
                <a:ext cx="75111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10011047" y="1761371"/>
                <a:ext cx="36739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a:off x="6928756" y="1322614"/>
                <a:ext cx="66076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6928756" y="2206534"/>
                <a:ext cx="66076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p:cNvSpPr/>
              <p:nvPr/>
            </p:nvSpPr>
            <p:spPr>
              <a:xfrm>
                <a:off x="6928756" y="3090454"/>
                <a:ext cx="66076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p:cNvSpPr/>
              <p:nvPr/>
            </p:nvSpPr>
            <p:spPr>
              <a:xfrm>
                <a:off x="6928756" y="3963488"/>
                <a:ext cx="66076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6905896" y="4836522"/>
                <a:ext cx="66076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a:off x="6905896" y="1761371"/>
                <a:ext cx="66076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a:off x="6905896" y="2651697"/>
                <a:ext cx="66076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p:cNvSpPr/>
              <p:nvPr/>
            </p:nvSpPr>
            <p:spPr>
              <a:xfrm>
                <a:off x="6917326" y="3524731"/>
                <a:ext cx="66076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p:cNvSpPr/>
              <p:nvPr/>
            </p:nvSpPr>
            <p:spPr>
              <a:xfrm>
                <a:off x="6905896" y="4382586"/>
                <a:ext cx="660764"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6322965" y="1236680"/>
                <a:ext cx="420735" cy="3883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p:cNvSpPr/>
              <p:nvPr/>
            </p:nvSpPr>
            <p:spPr>
              <a:xfrm>
                <a:off x="8421459" y="2206534"/>
                <a:ext cx="288201"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9906543" y="2651697"/>
                <a:ext cx="288201"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p:cNvSpPr/>
              <p:nvPr/>
            </p:nvSpPr>
            <p:spPr>
              <a:xfrm>
                <a:off x="8347436" y="3521527"/>
                <a:ext cx="590824" cy="199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p:cNvSpPr/>
              <p:nvPr/>
            </p:nvSpPr>
            <p:spPr>
              <a:xfrm>
                <a:off x="8953196" y="3521527"/>
                <a:ext cx="419404" cy="199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8204090" y="3960285"/>
                <a:ext cx="419404" cy="199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p:cNvSpPr/>
              <p:nvPr/>
            </p:nvSpPr>
            <p:spPr>
              <a:xfrm>
                <a:off x="9172000" y="3960284"/>
                <a:ext cx="419404" cy="199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p:cNvSpPr/>
              <p:nvPr/>
            </p:nvSpPr>
            <p:spPr>
              <a:xfrm>
                <a:off x="7905717" y="4372917"/>
                <a:ext cx="515742" cy="1991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8472315" y="4387129"/>
                <a:ext cx="237345" cy="1799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8524175" y="1761371"/>
                <a:ext cx="237345" cy="1799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p:cNvSpPr/>
              <p:nvPr/>
            </p:nvSpPr>
            <p:spPr>
              <a:xfrm>
                <a:off x="9188087" y="1761371"/>
                <a:ext cx="264523" cy="1931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p:cNvSpPr/>
              <p:nvPr/>
            </p:nvSpPr>
            <p:spPr>
              <a:xfrm>
                <a:off x="7926396" y="2206534"/>
                <a:ext cx="237345" cy="1799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p:cNvSpPr/>
              <p:nvPr/>
            </p:nvSpPr>
            <p:spPr>
              <a:xfrm>
                <a:off x="9372600" y="4392512"/>
                <a:ext cx="288201" cy="195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2" name="Rectángulo 31"/>
            <p:cNvSpPr/>
            <p:nvPr/>
          </p:nvSpPr>
          <p:spPr>
            <a:xfrm>
              <a:off x="488023" y="850231"/>
              <a:ext cx="1741829"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p:cNvSpPr/>
            <p:nvPr/>
          </p:nvSpPr>
          <p:spPr>
            <a:xfrm>
              <a:off x="6353932" y="850231"/>
              <a:ext cx="1741829"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042255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ebra 21 inch mahogany ukulele uke 15 frets soprano hawaiian guitar musical  instrument Sale - Banggood.com-arrival notice-arrival noti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854" r="32357"/>
          <a:stretch/>
        </p:blipFill>
        <p:spPr bwMode="auto">
          <a:xfrm rot="1559265">
            <a:off x="6223922" y="2835247"/>
            <a:ext cx="650357" cy="181717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3"/>
          <a:srcRect l="28913" t="29830" r="26448" b="43730"/>
          <a:stretch/>
        </p:blipFill>
        <p:spPr>
          <a:xfrm>
            <a:off x="208465" y="94653"/>
            <a:ext cx="8604010" cy="2865201"/>
          </a:xfrm>
          <a:prstGeom prst="rect">
            <a:avLst/>
          </a:prstGeom>
        </p:spPr>
      </p:pic>
      <p:sp>
        <p:nvSpPr>
          <p:cNvPr id="3" name="CuadroTexto 2"/>
          <p:cNvSpPr txBox="1"/>
          <p:nvPr/>
        </p:nvSpPr>
        <p:spPr>
          <a:xfrm>
            <a:off x="208465" y="4067695"/>
            <a:ext cx="3302035" cy="1169551"/>
          </a:xfrm>
          <a:prstGeom prst="rect">
            <a:avLst/>
          </a:prstGeom>
          <a:noFill/>
          <a:ln>
            <a:solidFill>
              <a:srgbClr val="00B0F0"/>
            </a:solidFill>
          </a:ln>
        </p:spPr>
        <p:txBody>
          <a:bodyPr wrap="square" rtlCol="0">
            <a:spAutoFit/>
          </a:bodyPr>
          <a:lstStyle/>
          <a:p>
            <a:r>
              <a:rPr lang="en-US" sz="1400" dirty="0" smtClean="0">
                <a:latin typeface="Arial" panose="020B0604020202020204" pitchFamily="34" charset="0"/>
                <a:cs typeface="Arial" panose="020B0604020202020204" pitchFamily="34" charset="0"/>
              </a:rPr>
              <a:t>Do you play the Ukulele?</a:t>
            </a:r>
          </a:p>
          <a:p>
            <a:r>
              <a:rPr lang="en-US" sz="1400" dirty="0" smtClean="0">
                <a:solidFill>
                  <a:srgbClr val="0070C0"/>
                </a:solidFill>
                <a:latin typeface="Arial" panose="020B0604020202020204" pitchFamily="34" charset="0"/>
                <a:cs typeface="Arial" panose="020B0604020202020204" pitchFamily="34" charset="0"/>
              </a:rPr>
              <a:t>A=No, I don’t. I don’t know how.</a:t>
            </a:r>
            <a:endParaRPr lang="en-US" sz="1400" dirty="0" smtClean="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Does </a:t>
            </a:r>
            <a:r>
              <a:rPr lang="en-US" sz="1400" dirty="0" err="1" smtClean="0">
                <a:latin typeface="Arial" panose="020B0604020202020204" pitchFamily="34" charset="0"/>
                <a:cs typeface="Arial" panose="020B0604020202020204" pitchFamily="34" charset="0"/>
              </a:rPr>
              <a:t>Yaneth</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play the Ukulele</a:t>
            </a:r>
            <a:r>
              <a:rPr lang="en-US" sz="1400" dirty="0" smtClean="0">
                <a:latin typeface="Arial" panose="020B0604020202020204" pitchFamily="34" charset="0"/>
                <a:cs typeface="Arial" panose="020B0604020202020204" pitchFamily="34" charset="0"/>
              </a:rPr>
              <a:t>?</a:t>
            </a:r>
          </a:p>
          <a:p>
            <a:r>
              <a:rPr lang="en-US" sz="1400" dirty="0" smtClean="0">
                <a:solidFill>
                  <a:srgbClr val="0070C0"/>
                </a:solidFill>
                <a:latin typeface="Arial" panose="020B0604020202020204" pitchFamily="34" charset="0"/>
                <a:cs typeface="Arial" panose="020B0604020202020204" pitchFamily="34" charset="0"/>
              </a:rPr>
              <a:t>A=No, she doesn’t. She doesn’t play and instrument.</a:t>
            </a:r>
            <a:endParaRPr lang="en-US" sz="1400" dirty="0">
              <a:latin typeface="Arial" panose="020B0604020202020204" pitchFamily="34" charset="0"/>
              <a:cs typeface="Arial" panose="020B0604020202020204" pitchFamily="34" charset="0"/>
            </a:endParaRPr>
          </a:p>
        </p:txBody>
      </p:sp>
      <p:sp>
        <p:nvSpPr>
          <p:cNvPr id="4" name="CuadroTexto 3"/>
          <p:cNvSpPr txBox="1"/>
          <p:nvPr/>
        </p:nvSpPr>
        <p:spPr>
          <a:xfrm>
            <a:off x="213850" y="3005375"/>
            <a:ext cx="3296650" cy="738664"/>
          </a:xfrm>
          <a:prstGeom prst="rect">
            <a:avLst/>
          </a:prstGeom>
          <a:noFill/>
          <a:ln>
            <a:solidFill>
              <a:srgbClr val="00B0F0"/>
            </a:solidFill>
          </a:ln>
        </p:spPr>
        <p:txBody>
          <a:bodyPr wrap="square" rtlCol="0">
            <a:spAutoFit/>
          </a:bodyPr>
          <a:lstStyle/>
          <a:p>
            <a:r>
              <a:rPr lang="en-US" sz="1400" dirty="0" smtClean="0">
                <a:latin typeface="Arial" panose="020B0604020202020204" pitchFamily="34" charset="0"/>
                <a:cs typeface="Arial" panose="020B0604020202020204" pitchFamily="34" charset="0"/>
              </a:rPr>
              <a:t>Do you like classical music? </a:t>
            </a:r>
          </a:p>
          <a:p>
            <a:r>
              <a:rPr lang="en-US" sz="1400" dirty="0" smtClean="0">
                <a:latin typeface="Arial" panose="020B0604020202020204" pitchFamily="34" charset="0"/>
                <a:cs typeface="Arial" panose="020B0604020202020204" pitchFamily="34" charset="0"/>
              </a:rPr>
              <a:t>Do you like Hip-Hop music?</a:t>
            </a:r>
          </a:p>
          <a:p>
            <a:r>
              <a:rPr lang="en-US" sz="1400" dirty="0" smtClean="0">
                <a:latin typeface="Arial" panose="020B0604020202020204" pitchFamily="34" charset="0"/>
                <a:cs typeface="Arial" panose="020B0604020202020204" pitchFamily="34" charset="0"/>
              </a:rPr>
              <a:t>Do you like </a:t>
            </a:r>
            <a:r>
              <a:rPr lang="en-US" sz="1400" dirty="0" smtClean="0">
                <a:latin typeface="Arial" panose="020B0604020202020204" pitchFamily="34" charset="0"/>
                <a:cs typeface="Arial" panose="020B0604020202020204" pitchFamily="34" charset="0"/>
              </a:rPr>
              <a:t>Pop music?</a:t>
            </a:r>
            <a:endParaRPr lang="en-US" sz="1400" dirty="0" smtClean="0">
              <a:latin typeface="Arial" panose="020B0604020202020204" pitchFamily="34" charset="0"/>
              <a:cs typeface="Arial" panose="020B0604020202020204" pitchFamily="34" charset="0"/>
            </a:endParaRPr>
          </a:p>
        </p:txBody>
      </p:sp>
      <p:sp>
        <p:nvSpPr>
          <p:cNvPr id="6" name="CuadroTexto 5"/>
          <p:cNvSpPr txBox="1"/>
          <p:nvPr/>
        </p:nvSpPr>
        <p:spPr>
          <a:xfrm>
            <a:off x="3609009" y="4645319"/>
            <a:ext cx="3821118" cy="738664"/>
          </a:xfrm>
          <a:prstGeom prst="rect">
            <a:avLst/>
          </a:prstGeom>
          <a:noFill/>
          <a:ln>
            <a:solidFill>
              <a:srgbClr val="00B0F0"/>
            </a:solidFill>
          </a:ln>
        </p:spPr>
        <p:txBody>
          <a:bodyPr wrap="square" rtlCol="0">
            <a:spAutoFit/>
          </a:bodyPr>
          <a:lstStyle/>
          <a:p>
            <a:r>
              <a:rPr lang="en-US" sz="1400" dirty="0" smtClean="0">
                <a:latin typeface="Arial" panose="020B0604020202020204" pitchFamily="34" charset="0"/>
                <a:cs typeface="Arial" panose="020B0604020202020204" pitchFamily="34" charset="0"/>
              </a:rPr>
              <a:t>Do you like BTS band? Lucy, </a:t>
            </a:r>
            <a:r>
              <a:rPr lang="en-US" sz="1400" dirty="0" err="1" smtClean="0">
                <a:latin typeface="Arial" panose="020B0604020202020204" pitchFamily="34" charset="0"/>
                <a:cs typeface="Arial" panose="020B0604020202020204" pitchFamily="34" charset="0"/>
              </a:rPr>
              <a:t>Cristy</a:t>
            </a:r>
            <a:endParaRPr lang="en-US" sz="1400" dirty="0" smtClean="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Do they like BTS band</a:t>
            </a:r>
            <a:r>
              <a:rPr lang="en-US" sz="1400" dirty="0" smtClean="0">
                <a:latin typeface="Arial" panose="020B0604020202020204" pitchFamily="34" charset="0"/>
                <a:cs typeface="Arial" panose="020B0604020202020204" pitchFamily="34" charset="0"/>
              </a:rPr>
              <a:t>?</a:t>
            </a:r>
          </a:p>
          <a:p>
            <a:r>
              <a:rPr lang="en-US" sz="1400" dirty="0" smtClean="0">
                <a:solidFill>
                  <a:srgbClr val="0070C0"/>
                </a:solidFill>
                <a:latin typeface="Arial" panose="020B0604020202020204" pitchFamily="34" charset="0"/>
                <a:cs typeface="Arial" panose="020B0604020202020204" pitchFamily="34" charset="0"/>
              </a:rPr>
              <a:t>A=No, they don’t. They don’t like them at all.</a:t>
            </a:r>
            <a:endParaRPr lang="en-US" sz="1400" dirty="0">
              <a:latin typeface="Arial" panose="020B0604020202020204" pitchFamily="34" charset="0"/>
              <a:cs typeface="Arial" panose="020B0604020202020204" pitchFamily="34" charset="0"/>
            </a:endParaRPr>
          </a:p>
        </p:txBody>
      </p:sp>
      <p:sp>
        <p:nvSpPr>
          <p:cNvPr id="7" name="CuadroTexto 6"/>
          <p:cNvSpPr txBox="1"/>
          <p:nvPr/>
        </p:nvSpPr>
        <p:spPr>
          <a:xfrm>
            <a:off x="3609009" y="5699047"/>
            <a:ext cx="3821118" cy="738664"/>
          </a:xfrm>
          <a:prstGeom prst="rect">
            <a:avLst/>
          </a:prstGeom>
          <a:noFill/>
          <a:ln>
            <a:solidFill>
              <a:srgbClr val="00B0F0"/>
            </a:solidFill>
          </a:ln>
        </p:spPr>
        <p:txBody>
          <a:bodyPr wrap="square" rtlCol="0">
            <a:spAutoFit/>
          </a:bodyPr>
          <a:lstStyle/>
          <a:p>
            <a:r>
              <a:rPr lang="en-US" sz="1400" dirty="0">
                <a:latin typeface="Arial" panose="020B0604020202020204" pitchFamily="34" charset="0"/>
                <a:cs typeface="Arial" panose="020B0604020202020204" pitchFamily="34" charset="0"/>
              </a:rPr>
              <a:t>Do you like Taylor Swift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Yesi</a:t>
            </a:r>
            <a:r>
              <a:rPr lang="en-US" sz="1400" dirty="0" smtClean="0">
                <a:latin typeface="Arial" panose="020B0604020202020204" pitchFamily="34" charset="0"/>
                <a:cs typeface="Arial" panose="020B0604020202020204" pitchFamily="34" charset="0"/>
              </a:rPr>
              <a:t>, Luz</a:t>
            </a:r>
          </a:p>
          <a:p>
            <a:r>
              <a:rPr lang="en-US" sz="1400" dirty="0" smtClean="0">
                <a:latin typeface="Arial" panose="020B0604020202020204" pitchFamily="34" charset="0"/>
                <a:cs typeface="Arial" panose="020B0604020202020204" pitchFamily="34" charset="0"/>
              </a:rPr>
              <a:t>Do your friends like Taylor Swift?</a:t>
            </a:r>
          </a:p>
          <a:p>
            <a:r>
              <a:rPr lang="en-US" sz="1400" dirty="0" smtClean="0">
                <a:solidFill>
                  <a:srgbClr val="0070C0"/>
                </a:solidFill>
                <a:latin typeface="Arial" panose="020B0604020202020204" pitchFamily="34" charset="0"/>
                <a:cs typeface="Arial" panose="020B0604020202020204" pitchFamily="34" charset="0"/>
              </a:rPr>
              <a:t>A=Yes. They do. They like them a lot.</a:t>
            </a:r>
            <a:endParaRPr lang="en-US" sz="1400" dirty="0">
              <a:latin typeface="Arial" panose="020B0604020202020204" pitchFamily="34" charset="0"/>
              <a:cs typeface="Arial" panose="020B0604020202020204" pitchFamily="34" charset="0"/>
            </a:endParaRPr>
          </a:p>
        </p:txBody>
      </p:sp>
      <p:sp>
        <p:nvSpPr>
          <p:cNvPr id="8" name="CuadroTexto 7"/>
          <p:cNvSpPr txBox="1"/>
          <p:nvPr/>
        </p:nvSpPr>
        <p:spPr>
          <a:xfrm>
            <a:off x="7078363" y="2986509"/>
            <a:ext cx="4905090" cy="954107"/>
          </a:xfrm>
          <a:prstGeom prst="rect">
            <a:avLst/>
          </a:prstGeom>
          <a:noFill/>
          <a:ln>
            <a:solidFill>
              <a:srgbClr val="00B0F0"/>
            </a:solidFill>
          </a:ln>
        </p:spPr>
        <p:txBody>
          <a:bodyPr wrap="square" rtlCol="0">
            <a:spAutoFit/>
          </a:bodyPr>
          <a:lstStyle/>
          <a:p>
            <a:r>
              <a:rPr lang="en-US" sz="1400" dirty="0" smtClean="0">
                <a:latin typeface="Arial" panose="020B0604020202020204" pitchFamily="34" charset="0"/>
                <a:cs typeface="Arial" panose="020B0604020202020204" pitchFamily="34" charset="0"/>
              </a:rPr>
              <a:t>What kind of music </a:t>
            </a:r>
            <a:r>
              <a:rPr lang="en-US" sz="1400" dirty="0" smtClean="0">
                <a:solidFill>
                  <a:schemeClr val="accent1">
                    <a:lumMod val="75000"/>
                  </a:schemeClr>
                </a:solidFill>
                <a:latin typeface="Arial" panose="020B0604020202020204" pitchFamily="34" charset="0"/>
                <a:cs typeface="Arial" panose="020B0604020202020204" pitchFamily="34" charset="0"/>
              </a:rPr>
              <a:t>do</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Karina and Rose like?</a:t>
            </a:r>
          </a:p>
          <a:p>
            <a:r>
              <a:rPr lang="en-US" sz="1400" dirty="0" smtClean="0">
                <a:solidFill>
                  <a:srgbClr val="0070C0"/>
                </a:solidFill>
                <a:latin typeface="Arial" panose="020B0604020202020204" pitchFamily="34" charset="0"/>
                <a:cs typeface="Arial" panose="020B0604020202020204" pitchFamily="34" charset="0"/>
              </a:rPr>
              <a:t>A= I really like pop and electronic.</a:t>
            </a:r>
            <a:endParaRPr lang="en-US" sz="1400" dirty="0" smtClean="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What kind of </a:t>
            </a:r>
            <a:r>
              <a:rPr lang="en-US" sz="1400" dirty="0" smtClean="0">
                <a:latin typeface="Arial" panose="020B0604020202020204" pitchFamily="34" charset="0"/>
                <a:cs typeface="Arial" panose="020B0604020202020204" pitchFamily="34" charset="0"/>
              </a:rPr>
              <a:t>music </a:t>
            </a:r>
            <a:r>
              <a:rPr lang="en-US" sz="1400" dirty="0" smtClean="0">
                <a:solidFill>
                  <a:schemeClr val="accent1">
                    <a:lumMod val="75000"/>
                  </a:schemeClr>
                </a:solidFill>
                <a:latin typeface="Arial" panose="020B0604020202020204" pitchFamily="34" charset="0"/>
                <a:cs typeface="Arial" panose="020B0604020202020204" pitchFamily="34" charset="0"/>
              </a:rPr>
              <a:t>does</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Nayeli </a:t>
            </a:r>
            <a:r>
              <a:rPr lang="en-US" sz="1400" dirty="0">
                <a:latin typeface="Arial" panose="020B0604020202020204" pitchFamily="34" charset="0"/>
                <a:cs typeface="Arial" panose="020B0604020202020204" pitchFamily="34" charset="0"/>
              </a:rPr>
              <a:t>like?</a:t>
            </a:r>
          </a:p>
          <a:p>
            <a:r>
              <a:rPr lang="en-US" sz="1400" dirty="0">
                <a:solidFill>
                  <a:srgbClr val="0070C0"/>
                </a:solidFill>
                <a:latin typeface="Arial" panose="020B0604020202020204" pitchFamily="34" charset="0"/>
                <a:cs typeface="Arial" panose="020B0604020202020204" pitchFamily="34" charset="0"/>
              </a:rPr>
              <a:t>A</a:t>
            </a:r>
            <a:r>
              <a:rPr lang="en-US" sz="1400" dirty="0" smtClean="0">
                <a:solidFill>
                  <a:srgbClr val="0070C0"/>
                </a:solidFill>
                <a:latin typeface="Arial" panose="020B0604020202020204" pitchFamily="34" charset="0"/>
                <a:cs typeface="Arial" panose="020B0604020202020204" pitchFamily="34" charset="0"/>
              </a:rPr>
              <a:t>= She really like</a:t>
            </a:r>
            <a:r>
              <a:rPr lang="en-US" sz="1400" b="1" dirty="0" smtClean="0">
                <a:solidFill>
                  <a:srgbClr val="0070C0"/>
                </a:solidFill>
                <a:latin typeface="Arial" panose="020B0604020202020204" pitchFamily="34" charset="0"/>
                <a:cs typeface="Arial" panose="020B0604020202020204" pitchFamily="34" charset="0"/>
              </a:rPr>
              <a:t>s pop music.</a:t>
            </a:r>
            <a:endParaRPr lang="en-US" sz="1400" b="1" dirty="0">
              <a:solidFill>
                <a:srgbClr val="0070C0"/>
              </a:solidFill>
              <a:latin typeface="Arial" panose="020B0604020202020204" pitchFamily="34" charset="0"/>
              <a:cs typeface="Arial" panose="020B0604020202020204" pitchFamily="34" charset="0"/>
            </a:endParaRPr>
          </a:p>
        </p:txBody>
      </p:sp>
      <p:sp>
        <p:nvSpPr>
          <p:cNvPr id="9" name="CuadroTexto 8"/>
          <p:cNvSpPr txBox="1"/>
          <p:nvPr/>
        </p:nvSpPr>
        <p:spPr>
          <a:xfrm>
            <a:off x="7528635" y="4344819"/>
            <a:ext cx="3812076" cy="1169551"/>
          </a:xfrm>
          <a:prstGeom prst="rect">
            <a:avLst/>
          </a:prstGeom>
          <a:noFill/>
          <a:ln>
            <a:solidFill>
              <a:srgbClr val="00B0F0"/>
            </a:solidFill>
          </a:ln>
        </p:spPr>
        <p:txBody>
          <a:bodyPr wrap="square" rtlCol="0">
            <a:spAutoFit/>
          </a:bodyPr>
          <a:lstStyle/>
          <a:p>
            <a:r>
              <a:rPr lang="en-US" sz="1400" dirty="0" smtClean="0">
                <a:latin typeface="Arial" panose="020B0604020202020204" pitchFamily="34" charset="0"/>
                <a:cs typeface="Arial" panose="020B0604020202020204" pitchFamily="34" charset="0"/>
              </a:rPr>
              <a:t>Who plays a musical instrument?</a:t>
            </a:r>
          </a:p>
          <a:p>
            <a:r>
              <a:rPr lang="en-US" sz="1400" dirty="0" smtClean="0">
                <a:latin typeface="Arial" panose="020B0604020202020204" pitchFamily="34" charset="0"/>
                <a:cs typeface="Arial" panose="020B0604020202020204" pitchFamily="34" charset="0"/>
              </a:rPr>
              <a:t>What do you </a:t>
            </a:r>
            <a:r>
              <a:rPr lang="en-US" sz="1400" dirty="0">
                <a:latin typeface="Arial" panose="020B0604020202020204" pitchFamily="34" charset="0"/>
                <a:cs typeface="Arial" panose="020B0604020202020204" pitchFamily="34" charset="0"/>
              </a:rPr>
              <a:t>play?</a:t>
            </a:r>
          </a:p>
          <a:p>
            <a:r>
              <a:rPr lang="en-US" sz="1400" dirty="0">
                <a:solidFill>
                  <a:srgbClr val="0070C0"/>
                </a:solidFill>
                <a:latin typeface="Arial" panose="020B0604020202020204" pitchFamily="34" charset="0"/>
                <a:cs typeface="Arial" panose="020B0604020202020204" pitchFamily="34" charset="0"/>
              </a:rPr>
              <a:t>A</a:t>
            </a:r>
            <a:r>
              <a:rPr lang="en-US" sz="1400" dirty="0" smtClean="0">
                <a:solidFill>
                  <a:srgbClr val="0070C0"/>
                </a:solidFill>
                <a:latin typeface="Arial" panose="020B0604020202020204" pitchFamily="34" charset="0"/>
                <a:cs typeface="Arial" panose="020B0604020202020204" pitchFamily="34" charset="0"/>
              </a:rPr>
              <a:t>= I play the accordion.</a:t>
            </a: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What does </a:t>
            </a:r>
            <a:r>
              <a:rPr lang="en-US" sz="1400" dirty="0" smtClean="0">
                <a:latin typeface="Arial" panose="020B0604020202020204" pitchFamily="34" charset="0"/>
                <a:cs typeface="Arial" panose="020B0604020202020204" pitchFamily="34" charset="0"/>
              </a:rPr>
              <a:t>she </a:t>
            </a:r>
            <a:r>
              <a:rPr lang="en-US" sz="1400" dirty="0" smtClean="0">
                <a:latin typeface="Arial" panose="020B0604020202020204" pitchFamily="34" charset="0"/>
                <a:cs typeface="Arial" panose="020B0604020202020204" pitchFamily="34" charset="0"/>
              </a:rPr>
              <a:t>play?</a:t>
            </a:r>
          </a:p>
          <a:p>
            <a:r>
              <a:rPr lang="en-US" sz="1400" dirty="0" smtClean="0">
                <a:solidFill>
                  <a:srgbClr val="0070C0"/>
                </a:solidFill>
                <a:latin typeface="Arial" panose="020B0604020202020204" pitchFamily="34" charset="0"/>
                <a:cs typeface="Arial" panose="020B0604020202020204" pitchFamily="34" charset="0"/>
              </a:rPr>
              <a:t>A</a:t>
            </a:r>
            <a:r>
              <a:rPr lang="en-US" sz="1400" dirty="0" smtClean="0">
                <a:solidFill>
                  <a:srgbClr val="0070C0"/>
                </a:solidFill>
                <a:latin typeface="Arial" panose="020B0604020202020204" pitchFamily="34" charset="0"/>
                <a:cs typeface="Arial" panose="020B0604020202020204" pitchFamily="34" charset="0"/>
              </a:rPr>
              <a:t>= She plays the accordion.</a:t>
            </a:r>
            <a:endParaRPr lang="en-US" sz="1400" dirty="0" smtClean="0">
              <a:latin typeface="Arial" panose="020B0604020202020204" pitchFamily="34" charset="0"/>
              <a:cs typeface="Arial" panose="020B0604020202020204" pitchFamily="34" charset="0"/>
            </a:endParaRPr>
          </a:p>
        </p:txBody>
      </p:sp>
      <p:sp>
        <p:nvSpPr>
          <p:cNvPr id="10" name="CuadroTexto 9"/>
          <p:cNvSpPr txBox="1"/>
          <p:nvPr/>
        </p:nvSpPr>
        <p:spPr>
          <a:xfrm>
            <a:off x="7528635" y="5950138"/>
            <a:ext cx="1983285" cy="523220"/>
          </a:xfrm>
          <a:prstGeom prst="rect">
            <a:avLst/>
          </a:prstGeom>
          <a:noFill/>
          <a:ln>
            <a:solidFill>
              <a:srgbClr val="00B0F0"/>
            </a:solidFill>
          </a:ln>
        </p:spPr>
        <p:txBody>
          <a:bodyPr wrap="square" rtlCol="0">
            <a:spAutoFit/>
          </a:bodyPr>
          <a:lstStyle/>
          <a:p>
            <a:r>
              <a:rPr lang="en-US" sz="1400" dirty="0" smtClean="0">
                <a:latin typeface="Arial" panose="020B0604020202020204" pitchFamily="34" charset="0"/>
                <a:cs typeface="Arial" panose="020B0604020202020204" pitchFamily="34" charset="0"/>
              </a:rPr>
              <a:t>Who do you like?</a:t>
            </a:r>
          </a:p>
          <a:p>
            <a:r>
              <a:rPr lang="en-US" sz="1400" dirty="0">
                <a:solidFill>
                  <a:srgbClr val="0070C0"/>
                </a:solidFill>
                <a:latin typeface="Arial" panose="020B0604020202020204" pitchFamily="34" charset="0"/>
                <a:cs typeface="Arial" panose="020B0604020202020204" pitchFamily="34" charset="0"/>
              </a:rPr>
              <a:t>A</a:t>
            </a:r>
            <a:r>
              <a:rPr lang="en-US" sz="1400" dirty="0" smtClean="0">
                <a:solidFill>
                  <a:srgbClr val="0070C0"/>
                </a:solidFill>
                <a:latin typeface="Arial" panose="020B0604020202020204" pitchFamily="34" charset="0"/>
                <a:cs typeface="Arial" panose="020B0604020202020204" pitchFamily="34" charset="0"/>
              </a:rPr>
              <a:t>= I like </a:t>
            </a:r>
            <a:r>
              <a:rPr lang="en-US" sz="1400" dirty="0" err="1" smtClean="0">
                <a:solidFill>
                  <a:srgbClr val="0070C0"/>
                </a:solidFill>
                <a:latin typeface="Arial" panose="020B0604020202020204" pitchFamily="34" charset="0"/>
                <a:cs typeface="Arial" panose="020B0604020202020204" pitchFamily="34" charset="0"/>
              </a:rPr>
              <a:t>Morat</a:t>
            </a:r>
            <a:r>
              <a:rPr lang="en-US" sz="1400" dirty="0" smtClean="0">
                <a:solidFill>
                  <a:srgbClr val="0070C0"/>
                </a:solidFill>
                <a:latin typeface="Arial" panose="020B0604020202020204" pitchFamily="34" charset="0"/>
                <a:cs typeface="Arial" panose="020B0604020202020204" pitchFamily="34" charset="0"/>
              </a:rPr>
              <a:t>.</a:t>
            </a:r>
            <a:endParaRPr lang="en-US" sz="1400" dirty="0" smtClean="0">
              <a:latin typeface="Arial" panose="020B0604020202020204" pitchFamily="34" charset="0"/>
              <a:cs typeface="Arial" panose="020B0604020202020204" pitchFamily="34" charset="0"/>
            </a:endParaRPr>
          </a:p>
        </p:txBody>
      </p:sp>
      <p:sp>
        <p:nvSpPr>
          <p:cNvPr id="11" name="CuadroTexto 10"/>
          <p:cNvSpPr txBox="1"/>
          <p:nvPr/>
        </p:nvSpPr>
        <p:spPr>
          <a:xfrm>
            <a:off x="9157647" y="395109"/>
            <a:ext cx="2825805" cy="1200329"/>
          </a:xfrm>
          <a:prstGeom prst="rect">
            <a:avLst/>
          </a:prstGeom>
          <a:noFill/>
        </p:spPr>
        <p:txBody>
          <a:bodyPr wrap="square" rtlCol="0">
            <a:spAutoFit/>
          </a:bodyPr>
          <a:lstStyle/>
          <a:p>
            <a:pPr algn="just"/>
            <a:r>
              <a:rPr lang="en-US" b="1" dirty="0" smtClean="0">
                <a:latin typeface="Arial" panose="020B0604020202020204" pitchFamily="34" charset="0"/>
                <a:cs typeface="Arial" panose="020B0604020202020204" pitchFamily="34" charset="0"/>
              </a:rPr>
              <a:t>G. </a:t>
            </a:r>
            <a:r>
              <a:rPr lang="en-US" dirty="0" smtClean="0">
                <a:latin typeface="Arial" panose="020B0604020202020204" pitchFamily="34" charset="0"/>
                <a:cs typeface="Arial" panose="020B0604020202020204" pitchFamily="34" charset="0"/>
              </a:rPr>
              <a:t>PRACTICE. Find and circle the example of an </a:t>
            </a:r>
            <a:r>
              <a:rPr lang="en-US" b="1" dirty="0" smtClean="0">
                <a:latin typeface="Arial" panose="020B0604020202020204" pitchFamily="34" charset="0"/>
                <a:cs typeface="Arial" panose="020B0604020202020204" pitchFamily="34" charset="0"/>
              </a:rPr>
              <a:t>object pronoun</a:t>
            </a:r>
            <a:r>
              <a:rPr lang="en-US" dirty="0" smtClean="0">
                <a:latin typeface="Arial" panose="020B0604020202020204" pitchFamily="34" charset="0"/>
                <a:cs typeface="Arial" panose="020B0604020202020204" pitchFamily="34" charset="0"/>
              </a:rPr>
              <a:t> in the grammar box. </a:t>
            </a:r>
            <a:endParaRPr lang="es-ES" dirty="0">
              <a:solidFill>
                <a:schemeClr val="accent6">
                  <a:lumMod val="50000"/>
                </a:schemeClr>
              </a:solidFill>
              <a:latin typeface="Arial" panose="020B0604020202020204" pitchFamily="34" charset="0"/>
              <a:cs typeface="Arial" panose="020B0604020202020204" pitchFamily="34" charset="0"/>
            </a:endParaRPr>
          </a:p>
        </p:txBody>
      </p:sp>
      <p:sp>
        <p:nvSpPr>
          <p:cNvPr id="16" name="CuadroTexto 15"/>
          <p:cNvSpPr txBox="1"/>
          <p:nvPr/>
        </p:nvSpPr>
        <p:spPr>
          <a:xfrm>
            <a:off x="9157647" y="1841984"/>
            <a:ext cx="2825806" cy="923330"/>
          </a:xfrm>
          <a:prstGeom prst="rect">
            <a:avLst/>
          </a:prstGeom>
          <a:noFill/>
        </p:spPr>
        <p:txBody>
          <a:bodyPr wrap="square" rtlCol="0">
            <a:spAutoFit/>
          </a:bodyPr>
          <a:lstStyle/>
          <a:p>
            <a:pPr algn="just"/>
            <a:r>
              <a:rPr lang="en-US" b="1" dirty="0" smtClean="0">
                <a:latin typeface="Arial" panose="020B0604020202020204" pitchFamily="34" charset="0"/>
                <a:cs typeface="Arial" panose="020B0604020202020204" pitchFamily="34" charset="0"/>
              </a:rPr>
              <a:t>H. </a:t>
            </a:r>
            <a:r>
              <a:rPr lang="en-US" dirty="0" smtClean="0">
                <a:latin typeface="Arial" panose="020B0604020202020204" pitchFamily="34" charset="0"/>
                <a:cs typeface="Arial" panose="020B0604020202020204" pitchFamily="34" charset="0"/>
              </a:rPr>
              <a:t>PRACTICE. Complete the blank spaces and answer the questions.</a:t>
            </a:r>
            <a:endParaRPr lang="es-ES" dirty="0">
              <a:solidFill>
                <a:schemeClr val="accent6">
                  <a:lumMod val="50000"/>
                </a:schemeClr>
              </a:solidFill>
              <a:latin typeface="Arial" panose="020B0604020202020204" pitchFamily="34" charset="0"/>
              <a:cs typeface="Arial" panose="020B0604020202020204" pitchFamily="34" charset="0"/>
            </a:endParaRPr>
          </a:p>
        </p:txBody>
      </p:sp>
      <p:sp>
        <p:nvSpPr>
          <p:cNvPr id="12" name="Elipse 11"/>
          <p:cNvSpPr/>
          <p:nvPr/>
        </p:nvSpPr>
        <p:spPr>
          <a:xfrm>
            <a:off x="2223768" y="2405659"/>
            <a:ext cx="332876" cy="336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p:cNvSpPr/>
          <p:nvPr/>
        </p:nvSpPr>
        <p:spPr>
          <a:xfrm>
            <a:off x="2118232" y="995273"/>
            <a:ext cx="304410" cy="3025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Elipse 13"/>
          <p:cNvSpPr/>
          <p:nvPr/>
        </p:nvSpPr>
        <p:spPr>
          <a:xfrm>
            <a:off x="2867134" y="2685445"/>
            <a:ext cx="332876" cy="336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Elipse 14"/>
          <p:cNvSpPr/>
          <p:nvPr/>
        </p:nvSpPr>
        <p:spPr>
          <a:xfrm>
            <a:off x="1592389" y="659058"/>
            <a:ext cx="332876" cy="336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Imagen 16"/>
          <p:cNvPicPr>
            <a:picLocks noChangeAspect="1"/>
          </p:cNvPicPr>
          <p:nvPr/>
        </p:nvPicPr>
        <p:blipFill>
          <a:blip r:embed="rId4"/>
          <a:stretch>
            <a:fillRect/>
          </a:stretch>
        </p:blipFill>
        <p:spPr>
          <a:xfrm>
            <a:off x="3741705" y="3022508"/>
            <a:ext cx="2158266" cy="1438845"/>
          </a:xfrm>
          <a:prstGeom prst="rect">
            <a:avLst/>
          </a:prstGeom>
        </p:spPr>
      </p:pic>
      <p:sp>
        <p:nvSpPr>
          <p:cNvPr id="18" name="Rectángulo 17"/>
          <p:cNvSpPr/>
          <p:nvPr/>
        </p:nvSpPr>
        <p:spPr>
          <a:xfrm>
            <a:off x="208464" y="5219250"/>
            <a:ext cx="3302036" cy="954107"/>
          </a:xfrm>
          <a:prstGeom prst="rect">
            <a:avLst/>
          </a:prstGeom>
          <a:ln>
            <a:solidFill>
              <a:srgbClr val="00B0F0"/>
            </a:solidFill>
          </a:ln>
        </p:spPr>
        <p:txBody>
          <a:bodyPr wrap="square">
            <a:spAutoFit/>
          </a:bodyPr>
          <a:lstStyle/>
          <a:p>
            <a:r>
              <a:rPr lang="en-US" sz="1400" dirty="0">
                <a:latin typeface="Arial" panose="020B0604020202020204" pitchFamily="34" charset="0"/>
                <a:cs typeface="Arial" panose="020B0604020202020204" pitchFamily="34" charset="0"/>
              </a:rPr>
              <a:t>Do you play the guitar</a:t>
            </a:r>
            <a:r>
              <a:rPr lang="en-US" sz="1400" dirty="0" smtClean="0">
                <a:latin typeface="Arial" panose="020B0604020202020204" pitchFamily="34" charset="0"/>
                <a:cs typeface="Arial" panose="020B0604020202020204" pitchFamily="34" charset="0"/>
              </a:rPr>
              <a:t>?</a:t>
            </a:r>
          </a:p>
          <a:p>
            <a:r>
              <a:rPr lang="en-US" sz="1400" dirty="0">
                <a:solidFill>
                  <a:srgbClr val="0070C0"/>
                </a:solidFill>
                <a:latin typeface="Arial" panose="020B0604020202020204" pitchFamily="34" charset="0"/>
                <a:cs typeface="Arial" panose="020B0604020202020204" pitchFamily="34" charset="0"/>
              </a:rPr>
              <a:t>A=No, I don’t. I don’t know how.</a:t>
            </a:r>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Does </a:t>
            </a:r>
            <a:r>
              <a:rPr lang="en-US" sz="1400" dirty="0" smtClean="0">
                <a:latin typeface="Arial" panose="020B0604020202020204" pitchFamily="34" charset="0"/>
                <a:cs typeface="Arial" panose="020B0604020202020204" pitchFamily="34" charset="0"/>
              </a:rPr>
              <a:t>Fatima  </a:t>
            </a:r>
            <a:r>
              <a:rPr lang="en-US" sz="1400" dirty="0">
                <a:latin typeface="Arial" panose="020B0604020202020204" pitchFamily="34" charset="0"/>
                <a:cs typeface="Arial" panose="020B0604020202020204" pitchFamily="34" charset="0"/>
              </a:rPr>
              <a:t>play the guitar</a:t>
            </a:r>
            <a:r>
              <a:rPr lang="en-US" sz="1400" dirty="0" smtClean="0">
                <a:latin typeface="Arial" panose="020B0604020202020204" pitchFamily="34" charset="0"/>
                <a:cs typeface="Arial" panose="020B0604020202020204" pitchFamily="34" charset="0"/>
              </a:rPr>
              <a:t>?</a:t>
            </a:r>
          </a:p>
          <a:p>
            <a:r>
              <a:rPr lang="en-US" sz="1400" dirty="0" smtClean="0">
                <a:solidFill>
                  <a:srgbClr val="0070C0"/>
                </a:solidFill>
                <a:latin typeface="Arial" panose="020B0604020202020204" pitchFamily="34" charset="0"/>
                <a:cs typeface="Arial" panose="020B0604020202020204" pitchFamily="34" charset="0"/>
              </a:rPr>
              <a:t>A=Yes, she does. She plays very well.</a:t>
            </a:r>
            <a:endParaRPr lang="en-US" sz="1400" dirty="0">
              <a:latin typeface="Arial" panose="020B0604020202020204" pitchFamily="34" charset="0"/>
              <a:cs typeface="Arial" panose="020B0604020202020204" pitchFamily="34" charset="0"/>
            </a:endParaRPr>
          </a:p>
        </p:txBody>
      </p:sp>
      <p:sp>
        <p:nvSpPr>
          <p:cNvPr id="19" name="Rectángulo 18"/>
          <p:cNvSpPr/>
          <p:nvPr/>
        </p:nvSpPr>
        <p:spPr>
          <a:xfrm>
            <a:off x="9511920" y="5944344"/>
            <a:ext cx="2459082" cy="523220"/>
          </a:xfrm>
          <a:prstGeom prst="rect">
            <a:avLst/>
          </a:prstGeom>
          <a:noFill/>
          <a:ln>
            <a:solidFill>
              <a:srgbClr val="00B0F0"/>
            </a:solidFill>
          </a:ln>
        </p:spPr>
        <p:txBody>
          <a:bodyPr wrap="square">
            <a:spAutoFit/>
          </a:bodyPr>
          <a:lstStyle/>
          <a:p>
            <a:r>
              <a:rPr lang="en-US" sz="1400" dirty="0">
                <a:latin typeface="Arial" panose="020B0604020202020204" pitchFamily="34" charset="0"/>
                <a:cs typeface="Arial" panose="020B0604020202020204" pitchFamily="34" charset="0"/>
              </a:rPr>
              <a:t>Who does Paola like?</a:t>
            </a:r>
          </a:p>
          <a:p>
            <a:r>
              <a:rPr lang="en-US" sz="1400" dirty="0">
                <a:solidFill>
                  <a:srgbClr val="0070C0"/>
                </a:solidFill>
                <a:latin typeface="Arial" panose="020B0604020202020204" pitchFamily="34" charset="0"/>
                <a:cs typeface="Arial" panose="020B0604020202020204" pitchFamily="34" charset="0"/>
              </a:rPr>
              <a:t>A</a:t>
            </a:r>
            <a:r>
              <a:rPr lang="en-US" sz="1400" dirty="0" smtClean="0">
                <a:solidFill>
                  <a:srgbClr val="0070C0"/>
                </a:solidFill>
                <a:latin typeface="Arial" panose="020B0604020202020204" pitchFamily="34" charset="0"/>
                <a:cs typeface="Arial" panose="020B0604020202020204" pitchFamily="34" charset="0"/>
              </a:rPr>
              <a:t>= She likes </a:t>
            </a:r>
            <a:r>
              <a:rPr lang="en-US" sz="1400" dirty="0" err="1" smtClean="0">
                <a:solidFill>
                  <a:srgbClr val="0070C0"/>
                </a:solidFill>
                <a:latin typeface="Arial" panose="020B0604020202020204" pitchFamily="34" charset="0"/>
                <a:cs typeface="Arial" panose="020B0604020202020204" pitchFamily="34" charset="0"/>
              </a:rPr>
              <a:t>Matiz</a:t>
            </a:r>
            <a:r>
              <a:rPr lang="en-US" sz="1400" dirty="0" smtClean="0">
                <a:solidFill>
                  <a:srgbClr val="0070C0"/>
                </a:solidFill>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362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srcRect l="62293" t="60085" r="21281" b="14350"/>
          <a:stretch/>
        </p:blipFill>
        <p:spPr>
          <a:xfrm>
            <a:off x="7502927" y="3684008"/>
            <a:ext cx="2246066" cy="1965340"/>
          </a:xfrm>
          <a:prstGeom prst="rect">
            <a:avLst/>
          </a:prstGeom>
        </p:spPr>
      </p:pic>
      <p:pic>
        <p:nvPicPr>
          <p:cNvPr id="3" name="Imagen 2"/>
          <p:cNvPicPr>
            <a:picLocks noChangeAspect="1"/>
          </p:cNvPicPr>
          <p:nvPr/>
        </p:nvPicPr>
        <p:blipFill rotWithShape="1">
          <a:blip r:embed="rId5"/>
          <a:srcRect l="49361" t="59186" r="26893" b="17519"/>
          <a:stretch/>
        </p:blipFill>
        <p:spPr>
          <a:xfrm>
            <a:off x="8978255" y="6063552"/>
            <a:ext cx="770738" cy="425116"/>
          </a:xfrm>
          <a:prstGeom prst="rect">
            <a:avLst/>
          </a:prstGeom>
        </p:spPr>
      </p:pic>
      <p:grpSp>
        <p:nvGrpSpPr>
          <p:cNvPr id="6" name="Grupo 5"/>
          <p:cNvGrpSpPr/>
          <p:nvPr/>
        </p:nvGrpSpPr>
        <p:grpSpPr>
          <a:xfrm>
            <a:off x="7502927" y="5903313"/>
            <a:ext cx="1459832" cy="689810"/>
            <a:chOff x="8646694" y="4347411"/>
            <a:chExt cx="1459832" cy="689810"/>
          </a:xfrm>
        </p:grpSpPr>
        <p:sp>
          <p:nvSpPr>
            <p:cNvPr id="7" name="Flecha derecha 6"/>
            <p:cNvSpPr/>
            <p:nvPr/>
          </p:nvSpPr>
          <p:spPr>
            <a:xfrm>
              <a:off x="8646694" y="4347411"/>
              <a:ext cx="1459832" cy="68981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8646694" y="4507650"/>
              <a:ext cx="1459832" cy="369332"/>
            </a:xfrm>
            <a:prstGeom prst="rect">
              <a:avLst/>
            </a:prstGeom>
            <a:noFill/>
          </p:spPr>
          <p:txBody>
            <a:bodyPr wrap="square" rtlCol="0">
              <a:spAutoFit/>
            </a:bodyPr>
            <a:lstStyle/>
            <a:p>
              <a:r>
                <a:rPr lang="en-US" dirty="0" smtClean="0"/>
                <a:t>SELF-CHECK</a:t>
              </a:r>
              <a:endParaRPr lang="es-ES" dirty="0"/>
            </a:p>
          </p:txBody>
        </p:sp>
      </p:grpSp>
      <p:pic>
        <p:nvPicPr>
          <p:cNvPr id="9" name="Imagen 8"/>
          <p:cNvPicPr>
            <a:picLocks noChangeAspect="1"/>
          </p:cNvPicPr>
          <p:nvPr/>
        </p:nvPicPr>
        <p:blipFill rotWithShape="1">
          <a:blip r:embed="rId4"/>
          <a:srcRect l="28913" t="29830" r="26448" b="43730"/>
          <a:stretch/>
        </p:blipFill>
        <p:spPr>
          <a:xfrm>
            <a:off x="2321381" y="166473"/>
            <a:ext cx="9378040" cy="3122959"/>
          </a:xfrm>
          <a:prstGeom prst="rect">
            <a:avLst/>
          </a:prstGeom>
        </p:spPr>
      </p:pic>
      <p:pic>
        <p:nvPicPr>
          <p:cNvPr id="10" name="Imagen 9"/>
          <p:cNvPicPr>
            <a:picLocks noChangeAspect="1"/>
          </p:cNvPicPr>
          <p:nvPr/>
        </p:nvPicPr>
        <p:blipFill rotWithShape="1">
          <a:blip r:embed="rId4"/>
          <a:srcRect l="28913" t="62354" r="38939" b="14350"/>
          <a:stretch/>
        </p:blipFill>
        <p:spPr>
          <a:xfrm>
            <a:off x="401054" y="3777552"/>
            <a:ext cx="7101873" cy="2893361"/>
          </a:xfrm>
          <a:prstGeom prst="rect">
            <a:avLst/>
          </a:prstGeom>
        </p:spPr>
      </p:pic>
      <p:pic>
        <p:nvPicPr>
          <p:cNvPr id="14" name="IC5_L1_Unit 04 Pg 023 Ex 04 Grammar Foc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3040" y="2012680"/>
            <a:ext cx="1096880" cy="1096880"/>
          </a:xfrm>
          <a:prstGeom prst="rect">
            <a:avLst/>
          </a:prstGeom>
        </p:spPr>
      </p:pic>
      <p:sp>
        <p:nvSpPr>
          <p:cNvPr id="15" name="CuadroTexto 14"/>
          <p:cNvSpPr txBox="1"/>
          <p:nvPr/>
        </p:nvSpPr>
        <p:spPr>
          <a:xfrm>
            <a:off x="401054" y="3402338"/>
            <a:ext cx="5299637"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J</a:t>
            </a:r>
            <a:r>
              <a:rPr lang="en-US" b="1" dirty="0" smtClean="0">
                <a:latin typeface="Arial" panose="020B0604020202020204" pitchFamily="34" charset="0"/>
                <a:cs typeface="Arial" panose="020B0604020202020204" pitchFamily="34" charset="0"/>
              </a:rPr>
              <a:t>. PRACTICE. </a:t>
            </a:r>
            <a:r>
              <a:rPr lang="en-US" dirty="0" smtClean="0">
                <a:latin typeface="Arial" panose="020B0604020202020204" pitchFamily="34" charset="0"/>
                <a:cs typeface="Arial" panose="020B0604020202020204" pitchFamily="34" charset="0"/>
              </a:rPr>
              <a:t>Complete these conversations.</a:t>
            </a:r>
            <a:endParaRPr lang="es-ES" dirty="0">
              <a:latin typeface="Arial" panose="020B0604020202020204" pitchFamily="34" charset="0"/>
              <a:cs typeface="Arial" panose="020B0604020202020204" pitchFamily="34" charset="0"/>
            </a:endParaRPr>
          </a:p>
        </p:txBody>
      </p:sp>
      <p:sp>
        <p:nvSpPr>
          <p:cNvPr id="16" name="CuadroTexto 15"/>
          <p:cNvSpPr txBox="1"/>
          <p:nvPr/>
        </p:nvSpPr>
        <p:spPr>
          <a:xfrm>
            <a:off x="265148" y="601230"/>
            <a:ext cx="2056233"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Play the audio and </a:t>
            </a:r>
            <a:r>
              <a:rPr lang="en-US" b="1" dirty="0" smtClean="0">
                <a:latin typeface="Arial" panose="020B0604020202020204" pitchFamily="34" charset="0"/>
                <a:cs typeface="Arial" panose="020B0604020202020204" pitchFamily="34" charset="0"/>
              </a:rPr>
              <a:t>practice</a:t>
            </a:r>
            <a:r>
              <a:rPr lang="en-US" dirty="0" smtClean="0">
                <a:latin typeface="Arial" panose="020B0604020202020204" pitchFamily="34" charset="0"/>
                <a:cs typeface="Arial" panose="020B0604020202020204" pitchFamily="34" charset="0"/>
              </a:rPr>
              <a:t> your pronunciation.</a:t>
            </a:r>
            <a:endParaRPr lang="es-ES" dirty="0">
              <a:latin typeface="Arial" panose="020B0604020202020204" pitchFamily="34" charset="0"/>
              <a:cs typeface="Arial" panose="020B0604020202020204" pitchFamily="34" charset="0"/>
            </a:endParaRPr>
          </a:p>
        </p:txBody>
      </p:sp>
      <p:sp>
        <p:nvSpPr>
          <p:cNvPr id="17" name="Rectángulo 16"/>
          <p:cNvSpPr/>
          <p:nvPr/>
        </p:nvSpPr>
        <p:spPr>
          <a:xfrm>
            <a:off x="9969767" y="5353473"/>
            <a:ext cx="1917434" cy="1169551"/>
          </a:xfrm>
          <a:prstGeom prst="rect">
            <a:avLst/>
          </a:prstGeom>
          <a:ln>
            <a:solidFill>
              <a:srgbClr val="7030A0"/>
            </a:solidFill>
          </a:ln>
        </p:spPr>
        <p:txBody>
          <a:bodyPr wrap="square">
            <a:spAutoFit/>
          </a:bodyPr>
          <a:lstStyle/>
          <a:p>
            <a:r>
              <a:rPr lang="en-US" sz="1400" dirty="0">
                <a:latin typeface="Arial" panose="020B0604020202020204" pitchFamily="34" charset="0"/>
                <a:cs typeface="Arial" panose="020B0604020202020204" pitchFamily="34" charset="0"/>
              </a:rPr>
              <a:t>Simple Present</a:t>
            </a:r>
            <a:endParaRPr lang="es-ES" sz="1400" dirty="0">
              <a:latin typeface="Arial" panose="020B0604020202020204" pitchFamily="34" charset="0"/>
              <a:cs typeface="Arial" panose="020B0604020202020204" pitchFamily="34" charset="0"/>
              <a:hlinkClick r:id="rId7"/>
            </a:endParaRPr>
          </a:p>
          <a:p>
            <a:r>
              <a:rPr lang="es-ES" sz="1400" dirty="0">
                <a:latin typeface="Arial" panose="020B0604020202020204" pitchFamily="34" charset="0"/>
                <a:cs typeface="Arial" panose="020B0604020202020204" pitchFamily="34" charset="0"/>
                <a:hlinkClick r:id="rId7"/>
              </a:rPr>
              <a:t>https://www.ego4u.com/en/cram-up/tests/simple-present-1</a:t>
            </a:r>
            <a:endParaRPr lang="es-ES" sz="1400" dirty="0">
              <a:latin typeface="Arial" panose="020B0604020202020204" pitchFamily="34" charset="0"/>
              <a:cs typeface="Arial" panose="020B0604020202020204" pitchFamily="34" charset="0"/>
            </a:endParaRPr>
          </a:p>
        </p:txBody>
      </p:sp>
      <p:sp>
        <p:nvSpPr>
          <p:cNvPr id="18" name="Rectángulo 17"/>
          <p:cNvSpPr/>
          <p:nvPr/>
        </p:nvSpPr>
        <p:spPr>
          <a:xfrm>
            <a:off x="9969767" y="3672915"/>
            <a:ext cx="1917434" cy="1600438"/>
          </a:xfrm>
          <a:prstGeom prst="rect">
            <a:avLst/>
          </a:prstGeom>
          <a:ln>
            <a:solidFill>
              <a:srgbClr val="7030A0"/>
            </a:solidFill>
          </a:ln>
        </p:spPr>
        <p:txBody>
          <a:bodyPr wrap="square">
            <a:spAutoFit/>
          </a:bodyPr>
          <a:lstStyle/>
          <a:p>
            <a:r>
              <a:rPr lang="en-US" sz="1400" dirty="0" err="1">
                <a:latin typeface="Arial" panose="020B0604020202020204" pitchFamily="34" charset="0"/>
                <a:cs typeface="Arial" panose="020B0604020202020204" pitchFamily="34" charset="0"/>
              </a:rPr>
              <a:t>Wh</a:t>
            </a:r>
            <a:r>
              <a:rPr lang="en-US" sz="1400" dirty="0">
                <a:latin typeface="Arial" panose="020B0604020202020204" pitchFamily="34" charset="0"/>
                <a:cs typeface="Arial" panose="020B0604020202020204" pitchFamily="34" charset="0"/>
              </a:rPr>
              <a:t>-questions with </a:t>
            </a:r>
            <a:r>
              <a:rPr lang="en-US" sz="1400" i="1" dirty="0" smtClean="0">
                <a:latin typeface="Arial" panose="020B0604020202020204" pitchFamily="34" charset="0"/>
                <a:cs typeface="Arial" panose="020B0604020202020204" pitchFamily="34" charset="0"/>
              </a:rPr>
              <a:t>do</a:t>
            </a:r>
            <a:endParaRPr lang="es-ES" sz="1400" dirty="0" smtClean="0">
              <a:latin typeface="Arial" panose="020B0604020202020204" pitchFamily="34" charset="0"/>
              <a:cs typeface="Arial" panose="020B0604020202020204" pitchFamily="34" charset="0"/>
              <a:hlinkClick r:id="rId8"/>
            </a:endParaRPr>
          </a:p>
          <a:p>
            <a:r>
              <a:rPr lang="es-ES" sz="1400" dirty="0" smtClean="0">
                <a:latin typeface="Arial" panose="020B0604020202020204" pitchFamily="34" charset="0"/>
                <a:cs typeface="Arial" panose="020B0604020202020204" pitchFamily="34" charset="0"/>
                <a:hlinkClick r:id="rId8"/>
              </a:rPr>
              <a:t>http</a:t>
            </a:r>
            <a:r>
              <a:rPr lang="es-ES" sz="1400" dirty="0">
                <a:latin typeface="Arial" panose="020B0604020202020204" pitchFamily="34" charset="0"/>
                <a:cs typeface="Arial" panose="020B0604020202020204" pitchFamily="34" charset="0"/>
                <a:hlinkClick r:id="rId8"/>
              </a:rPr>
              <a:t>://</a:t>
            </a:r>
            <a:r>
              <a:rPr lang="es-ES" sz="1400" dirty="0" smtClean="0">
                <a:latin typeface="Arial" panose="020B0604020202020204" pitchFamily="34" charset="0"/>
                <a:cs typeface="Arial" panose="020B0604020202020204" pitchFamily="34" charset="0"/>
                <a:hlinkClick r:id="rId8"/>
              </a:rPr>
              <a:t>www.learnenglish-online.com/grammar/exercises/yesnoquestionsexercise</a:t>
            </a:r>
            <a:endParaRPr lang="es-ES" sz="1400" dirty="0" smtClean="0">
              <a:latin typeface="Arial" panose="020B0604020202020204" pitchFamily="34" charset="0"/>
              <a:cs typeface="Arial" panose="020B0604020202020204" pitchFamily="34" charset="0"/>
            </a:endParaRPr>
          </a:p>
          <a:p>
            <a:endParaRPr lang="es-ES" sz="1400" dirty="0">
              <a:latin typeface="Arial" panose="020B0604020202020204" pitchFamily="34" charset="0"/>
              <a:cs typeface="Arial" panose="020B0604020202020204" pitchFamily="34" charset="0"/>
            </a:endParaRPr>
          </a:p>
        </p:txBody>
      </p:sp>
      <p:sp>
        <p:nvSpPr>
          <p:cNvPr id="19" name="Rectángulo 18"/>
          <p:cNvSpPr/>
          <p:nvPr/>
        </p:nvSpPr>
        <p:spPr>
          <a:xfrm>
            <a:off x="10007407" y="3330195"/>
            <a:ext cx="1664256" cy="307777"/>
          </a:xfrm>
          <a:prstGeom prst="rect">
            <a:avLst/>
          </a:prstGeom>
        </p:spPr>
        <p:txBody>
          <a:bodyPr wrap="square">
            <a:spAutoFit/>
          </a:bodyPr>
          <a:lstStyle/>
          <a:p>
            <a:r>
              <a:rPr lang="en-US" sz="1400" dirty="0">
                <a:solidFill>
                  <a:srgbClr val="FF0000"/>
                </a:solidFill>
                <a:latin typeface="Arial" panose="020B0604020202020204" pitchFamily="34" charset="0"/>
                <a:cs typeface="Arial" panose="020B0604020202020204" pitchFamily="34" charset="0"/>
              </a:rPr>
              <a:t>For extra practice</a:t>
            </a:r>
            <a:r>
              <a:rPr lang="en-US" sz="1400" dirty="0" smtClean="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25055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508"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0544" y="365476"/>
            <a:ext cx="3289772" cy="369332"/>
          </a:xfrm>
          <a:prstGeom prst="rect">
            <a:avLst/>
          </a:prstGeom>
          <a:noFill/>
        </p:spPr>
        <p:txBody>
          <a:bodyPr wrap="square" rtlCol="0">
            <a:spAutoFit/>
          </a:bodyPr>
          <a:lstStyle/>
          <a:p>
            <a:pPr algn="just"/>
            <a:r>
              <a:rPr lang="en-US" b="1" dirty="0">
                <a:latin typeface="Arial" panose="020B0604020202020204" pitchFamily="34" charset="0"/>
                <a:cs typeface="Arial" panose="020B0604020202020204" pitchFamily="34" charset="0"/>
              </a:rPr>
              <a:t>K</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PRACTICE. </a:t>
            </a:r>
            <a:endParaRPr lang="es-ES" dirty="0">
              <a:solidFill>
                <a:schemeClr val="accent6">
                  <a:lumMod val="50000"/>
                </a:schemeClr>
              </a:solidFill>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368548109"/>
              </p:ext>
            </p:extLst>
          </p:nvPr>
        </p:nvGraphicFramePr>
        <p:xfrm>
          <a:off x="1687292" y="2919646"/>
          <a:ext cx="6934970" cy="3302000"/>
        </p:xfrm>
        <a:graphic>
          <a:graphicData uri="http://schemas.openxmlformats.org/drawingml/2006/table">
            <a:tbl>
              <a:tblPr firstRow="1" firstCol="1" lastRow="1" lastCol="1" bandRow="1" bandCol="1"/>
              <a:tblGrid>
                <a:gridCol w="209930"/>
                <a:gridCol w="209930"/>
                <a:gridCol w="6515110"/>
              </a:tblGrid>
              <a:tr h="288883">
                <a:tc>
                  <a:txBody>
                    <a:bodyPr/>
                    <a:lstStyle/>
                    <a:p>
                      <a:pPr marL="0" marR="0">
                        <a:lnSpc>
                          <a:spcPts val="1250"/>
                        </a:lnSpc>
                        <a:spcBef>
                          <a:spcPts val="300"/>
                        </a:spcBef>
                        <a:spcAft>
                          <a:spcPts val="0"/>
                        </a:spcAft>
                      </a:pPr>
                      <a:r>
                        <a:rPr lang="en-US" sz="1800" dirty="0">
                          <a:solidFill>
                            <a:srgbClr val="000000"/>
                          </a:solidFill>
                          <a:effectLst/>
                          <a:latin typeface="Arial" panose="020B0604020202020204" pitchFamily="34" charset="0"/>
                          <a:ea typeface="SimSun" panose="02010600030101010101" pitchFamily="2" charset="-122"/>
                        </a:rPr>
                        <a:t>1.</a:t>
                      </a:r>
                      <a:endParaRPr lang="es-ES" sz="1800" dirty="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300"/>
                        </a:spcBef>
                        <a:spcAft>
                          <a:spcPts val="0"/>
                        </a:spcAft>
                      </a:pPr>
                      <a:r>
                        <a:rPr lang="en-US" sz="1800">
                          <a:solidFill>
                            <a:srgbClr val="000000"/>
                          </a:solidFill>
                          <a:effectLst/>
                          <a:latin typeface="Arial" panose="020B0604020202020204" pitchFamily="34" charset="0"/>
                          <a:ea typeface="SimSun" panose="02010600030101010101" pitchFamily="2" charset="-122"/>
                        </a:rPr>
                        <a:t>A:</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300"/>
                        </a:spcBef>
                        <a:spcAft>
                          <a:spcPts val="0"/>
                        </a:spcAft>
                      </a:pPr>
                      <a:r>
                        <a:rPr lang="en-US" sz="1800" dirty="0">
                          <a:solidFill>
                            <a:srgbClr val="000000"/>
                          </a:solidFill>
                          <a:effectLst/>
                          <a:latin typeface="Arial" panose="020B0604020202020204" pitchFamily="34" charset="0"/>
                          <a:ea typeface="SimSun" panose="02010600030101010101" pitchFamily="2" charset="-122"/>
                        </a:rPr>
                        <a:t> </a:t>
                      </a:r>
                      <a:r>
                        <a:rPr lang="en-US" sz="1800" u="sng" strike="noStrike" kern="0" spc="0" dirty="0">
                          <a:solidFill>
                            <a:srgbClr val="000000"/>
                          </a:solidFill>
                          <a:effectLst/>
                          <a:uFill>
                            <a:solidFill>
                              <a:srgbClr val="000000"/>
                            </a:solidFill>
                          </a:uFill>
                          <a:latin typeface="Comic Sans MS" panose="030F0702030302020204" pitchFamily="66" charset="0"/>
                          <a:ea typeface="SimSun" panose="02010600030101010101" pitchFamily="2" charset="-122"/>
                          <a:cs typeface="Courier New" panose="02070309020205020404" pitchFamily="49" charset="0"/>
                        </a:rPr>
                        <a:t>       Does      </a:t>
                      </a:r>
                      <a:r>
                        <a:rPr lang="en-US" sz="1800" dirty="0">
                          <a:solidFill>
                            <a:srgbClr val="000000"/>
                          </a:solidFill>
                          <a:effectLst/>
                          <a:latin typeface="Arial" panose="020B0604020202020204" pitchFamily="34" charset="0"/>
                          <a:ea typeface="SimSun" panose="02010600030101010101" pitchFamily="2" charset="-122"/>
                        </a:rPr>
                        <a:t> Samantha like comedies?</a:t>
                      </a:r>
                      <a:endParaRPr lang="es-ES" sz="1800" dirty="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r>
              <a:tr h="288883">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 </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B:</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 </a:t>
                      </a:r>
                      <a:r>
                        <a:rPr lang="en-US" sz="1800" u="sng" strike="noStrike" kern="0" spc="0">
                          <a:solidFill>
                            <a:srgbClr val="000000"/>
                          </a:solidFill>
                          <a:effectLst/>
                          <a:uFill>
                            <a:solidFill>
                              <a:srgbClr val="000000"/>
                            </a:solidFill>
                          </a:uFill>
                          <a:latin typeface="Comic Sans MS" panose="030F0702030302020204" pitchFamily="66" charset="0"/>
                          <a:ea typeface="SimSun" panose="02010600030101010101" pitchFamily="2" charset="-122"/>
                          <a:cs typeface="Courier New" panose="02070309020205020404" pitchFamily="49" charset="0"/>
                        </a:rPr>
                        <a:t>        Yes       </a:t>
                      </a:r>
                      <a:r>
                        <a:rPr lang="en-US" sz="1800">
                          <a:solidFill>
                            <a:srgbClr val="000000"/>
                          </a:solidFill>
                          <a:effectLst/>
                          <a:latin typeface="Arial" panose="020B0604020202020204" pitchFamily="34" charset="0"/>
                          <a:ea typeface="SimSun" panose="02010600030101010101" pitchFamily="2" charset="-122"/>
                        </a:rPr>
                        <a:t>, she </a:t>
                      </a:r>
                      <a:r>
                        <a:rPr lang="en-US" sz="1800" u="sng" strike="noStrike" kern="0" spc="0">
                          <a:solidFill>
                            <a:srgbClr val="000000"/>
                          </a:solidFill>
                          <a:effectLst/>
                          <a:uFill>
                            <a:solidFill>
                              <a:srgbClr val="000000"/>
                            </a:solidFill>
                          </a:uFill>
                          <a:latin typeface="Comic Sans MS" panose="030F0702030302020204" pitchFamily="66" charset="0"/>
                          <a:ea typeface="SimSun" panose="02010600030101010101" pitchFamily="2" charset="-122"/>
                          <a:cs typeface="Courier New" panose="02070309020205020404" pitchFamily="49" charset="0"/>
                        </a:rPr>
                        <a:t>       does      </a:t>
                      </a:r>
                      <a:r>
                        <a:rPr lang="en-US" sz="1800">
                          <a:solidFill>
                            <a:srgbClr val="000000"/>
                          </a:solidFill>
                          <a:effectLst/>
                          <a:latin typeface="Arial" panose="020B0604020202020204" pitchFamily="34" charset="0"/>
                          <a:ea typeface="SimSun" panose="02010600030101010101" pitchFamily="2" charset="-122"/>
                        </a:rPr>
                        <a:t>. She loves to laugh.</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r>
              <a:tr h="288883">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2.</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A:</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dirty="0">
                          <a:solidFill>
                            <a:schemeClr val="accent1">
                              <a:lumMod val="75000"/>
                            </a:schemeClr>
                          </a:solidFill>
                          <a:effectLst/>
                          <a:latin typeface="Arial" panose="020B0604020202020204" pitchFamily="34" charset="0"/>
                          <a:ea typeface="SimSun" panose="02010600030101010101" pitchFamily="2" charset="-122"/>
                        </a:rPr>
                        <a:t> </a:t>
                      </a:r>
                      <a:r>
                        <a:rPr lang="en-US" sz="1800" u="sng" dirty="0" smtClean="0">
                          <a:solidFill>
                            <a:schemeClr val="accent1">
                              <a:lumMod val="75000"/>
                            </a:schemeClr>
                          </a:solidFill>
                          <a:effectLst/>
                          <a:uFill>
                            <a:solidFill>
                              <a:srgbClr val="000000"/>
                            </a:solidFill>
                          </a:uFill>
                          <a:latin typeface="Arial" panose="020B0604020202020204" pitchFamily="34" charset="0"/>
                          <a:ea typeface="SimSun" panose="02010600030101010101" pitchFamily="2" charset="-122"/>
                        </a:rPr>
                        <a:t>_________</a:t>
                      </a:r>
                      <a:r>
                        <a:rPr lang="en-US" sz="1800" dirty="0" smtClean="0">
                          <a:solidFill>
                            <a:schemeClr val="accent1">
                              <a:lumMod val="75000"/>
                            </a:schemeClr>
                          </a:solidFill>
                          <a:effectLst/>
                          <a:latin typeface="Arial" panose="020B0604020202020204" pitchFamily="34" charset="0"/>
                          <a:ea typeface="SimSun" panose="02010600030101010101" pitchFamily="2" charset="-122"/>
                        </a:rPr>
                        <a:t> </a:t>
                      </a:r>
                      <a:r>
                        <a:rPr lang="en-US" sz="1800" dirty="0">
                          <a:solidFill>
                            <a:srgbClr val="000000"/>
                          </a:solidFill>
                          <a:effectLst/>
                          <a:latin typeface="Arial" panose="020B0604020202020204" pitchFamily="34" charset="0"/>
                          <a:ea typeface="SimSun" panose="02010600030101010101" pitchFamily="2" charset="-122"/>
                        </a:rPr>
                        <a:t>Howard like comedies?</a:t>
                      </a:r>
                      <a:endParaRPr lang="es-ES" sz="1800" dirty="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r>
              <a:tr h="288883">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 </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B:</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dirty="0">
                          <a:solidFill>
                            <a:srgbClr val="000000"/>
                          </a:solidFill>
                          <a:effectLst/>
                          <a:latin typeface="Arial" panose="020B0604020202020204" pitchFamily="34" charset="0"/>
                          <a:ea typeface="SimSun" panose="02010600030101010101" pitchFamily="2" charset="-122"/>
                        </a:rPr>
                        <a:t> Yes, he </a:t>
                      </a:r>
                      <a:r>
                        <a:rPr lang="en-US" sz="1800" u="sng" dirty="0" smtClean="0">
                          <a:solidFill>
                            <a:schemeClr val="accent1">
                              <a:lumMod val="75000"/>
                            </a:schemeClr>
                          </a:solidFill>
                          <a:effectLst/>
                          <a:uFill>
                            <a:solidFill>
                              <a:srgbClr val="000000"/>
                            </a:solidFill>
                          </a:uFill>
                          <a:latin typeface="Arial" panose="020B0604020202020204" pitchFamily="34" charset="0"/>
                          <a:ea typeface="SimSun" panose="02010600030101010101" pitchFamily="2" charset="-122"/>
                        </a:rPr>
                        <a:t>________</a:t>
                      </a:r>
                      <a:r>
                        <a:rPr lang="en-US" sz="1800" u="sng" dirty="0" smtClean="0">
                          <a:solidFill>
                            <a:schemeClr val="accent6">
                              <a:lumMod val="50000"/>
                            </a:schemeClr>
                          </a:solidFill>
                          <a:effectLst/>
                          <a:uFill>
                            <a:solidFill>
                              <a:srgbClr val="000000"/>
                            </a:solidFill>
                          </a:uFill>
                          <a:latin typeface="Arial" panose="020B0604020202020204" pitchFamily="34" charset="0"/>
                          <a:ea typeface="SimSun" panose="02010600030101010101" pitchFamily="2" charset="-122"/>
                        </a:rPr>
                        <a:t>_</a:t>
                      </a:r>
                      <a:r>
                        <a:rPr lang="en-US" sz="1800" dirty="0" smtClean="0">
                          <a:solidFill>
                            <a:schemeClr val="accent6">
                              <a:lumMod val="50000"/>
                            </a:schemeClr>
                          </a:solidFill>
                          <a:effectLst/>
                          <a:latin typeface="Arial" panose="020B0604020202020204" pitchFamily="34" charset="0"/>
                          <a:ea typeface="SimSun" panose="02010600030101010101" pitchFamily="2" charset="-122"/>
                        </a:rPr>
                        <a:t>.</a:t>
                      </a:r>
                      <a:endParaRPr lang="es-ES" sz="1800" dirty="0">
                        <a:solidFill>
                          <a:schemeClr val="accent6">
                            <a:lumMod val="50000"/>
                          </a:schemeClr>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r>
              <a:tr h="288883">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3.</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A:</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dirty="0">
                          <a:solidFill>
                            <a:srgbClr val="000000"/>
                          </a:solidFill>
                          <a:effectLst/>
                          <a:latin typeface="Arial" panose="020B0604020202020204" pitchFamily="34" charset="0"/>
                          <a:ea typeface="SimSun" panose="02010600030101010101" pitchFamily="2" charset="-122"/>
                        </a:rPr>
                        <a:t> </a:t>
                      </a:r>
                      <a:r>
                        <a:rPr lang="en-US" sz="1800" u="sng" dirty="0">
                          <a:solidFill>
                            <a:schemeClr val="accent1">
                              <a:lumMod val="75000"/>
                            </a:schemeClr>
                          </a:solidFill>
                          <a:effectLst/>
                          <a:uFill>
                            <a:solidFill>
                              <a:srgbClr val="000000"/>
                            </a:solidFill>
                          </a:uFill>
                          <a:latin typeface="Arial" panose="020B0604020202020204" pitchFamily="34" charset="0"/>
                          <a:ea typeface="SimSun" panose="02010600030101010101" pitchFamily="2" charset="-122"/>
                        </a:rPr>
                        <a:t>_________</a:t>
                      </a:r>
                      <a:r>
                        <a:rPr lang="en-US" sz="1800" dirty="0">
                          <a:solidFill>
                            <a:srgbClr val="000000"/>
                          </a:solidFill>
                          <a:effectLst/>
                          <a:latin typeface="Arial" panose="020B0604020202020204" pitchFamily="34" charset="0"/>
                          <a:ea typeface="SimSun" panose="02010600030101010101" pitchFamily="2" charset="-122"/>
                        </a:rPr>
                        <a:t> Samantha and Howard like game shows?</a:t>
                      </a:r>
                      <a:endParaRPr lang="es-ES" sz="1800" dirty="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r>
              <a:tr h="288883">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 </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B:</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dirty="0">
                          <a:solidFill>
                            <a:schemeClr val="accent1">
                              <a:lumMod val="75000"/>
                            </a:schemeClr>
                          </a:solidFill>
                          <a:effectLst/>
                          <a:latin typeface="Arial" panose="020B0604020202020204" pitchFamily="34" charset="0"/>
                          <a:ea typeface="SimSun" panose="02010600030101010101" pitchFamily="2" charset="-122"/>
                        </a:rPr>
                        <a:t> </a:t>
                      </a:r>
                      <a:r>
                        <a:rPr lang="en-US" sz="1800" u="sng" dirty="0">
                          <a:solidFill>
                            <a:schemeClr val="accent1">
                              <a:lumMod val="75000"/>
                            </a:schemeClr>
                          </a:solidFill>
                          <a:effectLst/>
                          <a:uFill>
                            <a:solidFill>
                              <a:srgbClr val="000000"/>
                            </a:solidFill>
                          </a:uFill>
                          <a:latin typeface="Arial" panose="020B0604020202020204" pitchFamily="34" charset="0"/>
                          <a:ea typeface="SimSun" panose="02010600030101010101" pitchFamily="2" charset="-122"/>
                        </a:rPr>
                        <a:t>_________</a:t>
                      </a:r>
                      <a:r>
                        <a:rPr lang="en-US" sz="1800" dirty="0">
                          <a:solidFill>
                            <a:srgbClr val="000000"/>
                          </a:solidFill>
                          <a:effectLst/>
                          <a:latin typeface="Arial" panose="020B0604020202020204" pitchFamily="34" charset="0"/>
                          <a:ea typeface="SimSun" panose="02010600030101010101" pitchFamily="2" charset="-122"/>
                        </a:rPr>
                        <a:t>, they </a:t>
                      </a:r>
                      <a:r>
                        <a:rPr lang="en-US" sz="1800" u="sng" dirty="0">
                          <a:solidFill>
                            <a:schemeClr val="accent1">
                              <a:lumMod val="75000"/>
                            </a:schemeClr>
                          </a:solidFill>
                          <a:effectLst/>
                          <a:uFill>
                            <a:solidFill>
                              <a:srgbClr val="000000"/>
                            </a:solidFill>
                          </a:uFill>
                          <a:latin typeface="Arial" panose="020B0604020202020204" pitchFamily="34" charset="0"/>
                          <a:ea typeface="SimSun" panose="02010600030101010101" pitchFamily="2" charset="-122"/>
                        </a:rPr>
                        <a:t>_________</a:t>
                      </a:r>
                      <a:r>
                        <a:rPr lang="en-US" sz="1800" dirty="0">
                          <a:solidFill>
                            <a:schemeClr val="accent1">
                              <a:lumMod val="75000"/>
                            </a:schemeClr>
                          </a:solidFill>
                          <a:effectLst/>
                          <a:latin typeface="Arial" panose="020B0604020202020204" pitchFamily="34" charset="0"/>
                          <a:ea typeface="SimSun" panose="02010600030101010101" pitchFamily="2" charset="-122"/>
                        </a:rPr>
                        <a:t>.</a:t>
                      </a:r>
                      <a:r>
                        <a:rPr lang="en-US" sz="1800" dirty="0">
                          <a:solidFill>
                            <a:srgbClr val="000000"/>
                          </a:solidFill>
                          <a:effectLst/>
                          <a:latin typeface="Arial" panose="020B0604020202020204" pitchFamily="34" charset="0"/>
                          <a:ea typeface="SimSun" panose="02010600030101010101" pitchFamily="2" charset="-122"/>
                        </a:rPr>
                        <a:t> They like them a lot.</a:t>
                      </a:r>
                      <a:endParaRPr lang="es-ES" sz="1800" dirty="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r>
              <a:tr h="288883">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4.</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A:</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dirty="0">
                          <a:solidFill>
                            <a:srgbClr val="000000"/>
                          </a:solidFill>
                          <a:effectLst/>
                          <a:latin typeface="Arial" panose="020B0604020202020204" pitchFamily="34" charset="0"/>
                          <a:ea typeface="SimSun" panose="02010600030101010101" pitchFamily="2" charset="-122"/>
                        </a:rPr>
                        <a:t> </a:t>
                      </a:r>
                      <a:r>
                        <a:rPr lang="en-US" sz="1800" u="sng" dirty="0">
                          <a:solidFill>
                            <a:schemeClr val="accent1">
                              <a:lumMod val="75000"/>
                            </a:schemeClr>
                          </a:solidFill>
                          <a:effectLst/>
                          <a:uFill>
                            <a:solidFill>
                              <a:srgbClr val="000000"/>
                            </a:solidFill>
                          </a:uFill>
                          <a:latin typeface="Arial" panose="020B0604020202020204" pitchFamily="34" charset="0"/>
                          <a:ea typeface="SimSun" panose="02010600030101010101" pitchFamily="2" charset="-122"/>
                        </a:rPr>
                        <a:t>_________</a:t>
                      </a:r>
                      <a:r>
                        <a:rPr lang="en-US" sz="1800" dirty="0">
                          <a:solidFill>
                            <a:srgbClr val="000000"/>
                          </a:solidFill>
                          <a:effectLst/>
                          <a:latin typeface="Arial" panose="020B0604020202020204" pitchFamily="34" charset="0"/>
                          <a:ea typeface="SimSun" panose="02010600030101010101" pitchFamily="2" charset="-122"/>
                        </a:rPr>
                        <a:t> they like soap operas?</a:t>
                      </a:r>
                      <a:endParaRPr lang="es-ES" sz="1800" dirty="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r>
              <a:tr h="288883">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 </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B:</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dirty="0">
                          <a:solidFill>
                            <a:srgbClr val="000000"/>
                          </a:solidFill>
                          <a:effectLst/>
                          <a:latin typeface="Arial" panose="020B0604020202020204" pitchFamily="34" charset="0"/>
                          <a:ea typeface="SimSun" panose="02010600030101010101" pitchFamily="2" charset="-122"/>
                        </a:rPr>
                        <a:t> </a:t>
                      </a:r>
                      <a:r>
                        <a:rPr lang="en-US" sz="1800" u="sng" dirty="0">
                          <a:solidFill>
                            <a:schemeClr val="accent1">
                              <a:lumMod val="75000"/>
                            </a:schemeClr>
                          </a:solidFill>
                          <a:effectLst/>
                          <a:uFill>
                            <a:solidFill>
                              <a:srgbClr val="000000"/>
                            </a:solidFill>
                          </a:uFill>
                          <a:latin typeface="Arial" panose="020B0604020202020204" pitchFamily="34" charset="0"/>
                          <a:ea typeface="SimSun" panose="02010600030101010101" pitchFamily="2" charset="-122"/>
                        </a:rPr>
                        <a:t>________</a:t>
                      </a:r>
                      <a:r>
                        <a:rPr lang="en-US" sz="1800" u="sng" dirty="0">
                          <a:solidFill>
                            <a:srgbClr val="FFFFFF"/>
                          </a:solidFill>
                          <a:effectLst/>
                          <a:uFill>
                            <a:solidFill>
                              <a:srgbClr val="000000"/>
                            </a:solidFill>
                          </a:uFill>
                          <a:latin typeface="Arial" panose="020B0604020202020204" pitchFamily="34" charset="0"/>
                          <a:ea typeface="SimSun" panose="02010600030101010101" pitchFamily="2" charset="-122"/>
                        </a:rPr>
                        <a:t>_</a:t>
                      </a:r>
                      <a:r>
                        <a:rPr lang="en-US" sz="1800" dirty="0">
                          <a:solidFill>
                            <a:srgbClr val="000000"/>
                          </a:solidFill>
                          <a:effectLst/>
                          <a:latin typeface="Arial" panose="020B0604020202020204" pitchFamily="34" charset="0"/>
                          <a:ea typeface="SimSun" panose="02010600030101010101" pitchFamily="2" charset="-122"/>
                        </a:rPr>
                        <a:t>, they </a:t>
                      </a:r>
                      <a:r>
                        <a:rPr lang="en-US" sz="1800" u="sng" dirty="0">
                          <a:solidFill>
                            <a:schemeClr val="accent1">
                              <a:lumMod val="75000"/>
                            </a:schemeClr>
                          </a:solidFill>
                          <a:effectLst/>
                          <a:uFill>
                            <a:solidFill>
                              <a:srgbClr val="000000"/>
                            </a:solidFill>
                          </a:uFill>
                          <a:latin typeface="Arial" panose="020B0604020202020204" pitchFamily="34" charset="0"/>
                          <a:ea typeface="SimSun" panose="02010600030101010101" pitchFamily="2" charset="-122"/>
                        </a:rPr>
                        <a:t>________</a:t>
                      </a:r>
                      <a:r>
                        <a:rPr lang="en-US" sz="1800" u="sng" dirty="0">
                          <a:solidFill>
                            <a:srgbClr val="FFFFFF"/>
                          </a:solidFill>
                          <a:effectLst/>
                          <a:uFill>
                            <a:solidFill>
                              <a:srgbClr val="000000"/>
                            </a:solidFill>
                          </a:uFill>
                          <a:latin typeface="Arial" panose="020B0604020202020204" pitchFamily="34" charset="0"/>
                          <a:ea typeface="SimSun" panose="02010600030101010101" pitchFamily="2" charset="-122"/>
                        </a:rPr>
                        <a:t>_</a:t>
                      </a:r>
                      <a:r>
                        <a:rPr lang="en-US" sz="1800" dirty="0">
                          <a:solidFill>
                            <a:srgbClr val="000000"/>
                          </a:solidFill>
                          <a:effectLst/>
                          <a:latin typeface="Arial" panose="020B0604020202020204" pitchFamily="34" charset="0"/>
                          <a:ea typeface="SimSun" panose="02010600030101010101" pitchFamily="2" charset="-122"/>
                        </a:rPr>
                        <a:t>.</a:t>
                      </a:r>
                      <a:endParaRPr lang="es-ES" sz="1800" dirty="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r>
              <a:tr h="288883">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5.</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A:</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dirty="0">
                          <a:solidFill>
                            <a:srgbClr val="000000"/>
                          </a:solidFill>
                          <a:effectLst/>
                          <a:latin typeface="Arial" panose="020B0604020202020204" pitchFamily="34" charset="0"/>
                          <a:ea typeface="SimSun" panose="02010600030101010101" pitchFamily="2" charset="-122"/>
                        </a:rPr>
                        <a:t> </a:t>
                      </a:r>
                      <a:r>
                        <a:rPr lang="en-US" sz="1800" u="sng" dirty="0">
                          <a:solidFill>
                            <a:schemeClr val="accent1">
                              <a:lumMod val="75000"/>
                            </a:schemeClr>
                          </a:solidFill>
                          <a:effectLst/>
                          <a:uFill>
                            <a:solidFill>
                              <a:srgbClr val="000000"/>
                            </a:solidFill>
                          </a:uFill>
                          <a:latin typeface="Arial" panose="020B0604020202020204" pitchFamily="34" charset="0"/>
                          <a:ea typeface="SimSun" panose="02010600030101010101" pitchFamily="2" charset="-122"/>
                        </a:rPr>
                        <a:t>________</a:t>
                      </a:r>
                      <a:r>
                        <a:rPr lang="en-US" sz="1800" u="sng" dirty="0">
                          <a:solidFill>
                            <a:srgbClr val="FFFFFF"/>
                          </a:solidFill>
                          <a:effectLst/>
                          <a:uFill>
                            <a:solidFill>
                              <a:srgbClr val="000000"/>
                            </a:solidFill>
                          </a:uFill>
                          <a:latin typeface="Arial" panose="020B0604020202020204" pitchFamily="34" charset="0"/>
                          <a:ea typeface="SimSun" panose="02010600030101010101" pitchFamily="2" charset="-122"/>
                        </a:rPr>
                        <a:t>_</a:t>
                      </a:r>
                      <a:r>
                        <a:rPr lang="en-US" sz="1800" dirty="0">
                          <a:solidFill>
                            <a:srgbClr val="000000"/>
                          </a:solidFill>
                          <a:effectLst/>
                          <a:latin typeface="Arial" panose="020B0604020202020204" pitchFamily="34" charset="0"/>
                          <a:ea typeface="SimSun" panose="02010600030101010101" pitchFamily="2" charset="-122"/>
                        </a:rPr>
                        <a:t> Samantha like talk shows?</a:t>
                      </a:r>
                      <a:endParaRPr lang="es-ES" sz="1800" dirty="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r>
              <a:tr h="288883">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 </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a:solidFill>
                            <a:srgbClr val="000000"/>
                          </a:solidFill>
                          <a:effectLst/>
                          <a:latin typeface="Arial" panose="020B0604020202020204" pitchFamily="34" charset="0"/>
                          <a:ea typeface="SimSun" panose="02010600030101010101" pitchFamily="2" charset="-122"/>
                        </a:rPr>
                        <a:t>B:</a:t>
                      </a:r>
                      <a:endParaRPr lang="es-ES" sz="180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c>
                  <a:txBody>
                    <a:bodyPr/>
                    <a:lstStyle/>
                    <a:p>
                      <a:pPr marL="0" marR="0">
                        <a:lnSpc>
                          <a:spcPts val="1250"/>
                        </a:lnSpc>
                        <a:spcBef>
                          <a:spcPts val="600"/>
                        </a:spcBef>
                        <a:spcAft>
                          <a:spcPts val="0"/>
                        </a:spcAft>
                      </a:pPr>
                      <a:r>
                        <a:rPr lang="en-US" sz="1800" dirty="0">
                          <a:solidFill>
                            <a:srgbClr val="000000"/>
                          </a:solidFill>
                          <a:effectLst/>
                          <a:latin typeface="Arial" panose="020B0604020202020204" pitchFamily="34" charset="0"/>
                          <a:ea typeface="SimSun" panose="02010600030101010101" pitchFamily="2" charset="-122"/>
                        </a:rPr>
                        <a:t> </a:t>
                      </a:r>
                      <a:r>
                        <a:rPr lang="en-US" sz="1800" u="sng" dirty="0">
                          <a:solidFill>
                            <a:schemeClr val="accent1">
                              <a:lumMod val="75000"/>
                            </a:schemeClr>
                          </a:solidFill>
                          <a:effectLst/>
                          <a:uFill>
                            <a:solidFill>
                              <a:srgbClr val="000000"/>
                            </a:solidFill>
                          </a:uFill>
                          <a:latin typeface="Arial" panose="020B0604020202020204" pitchFamily="34" charset="0"/>
                          <a:ea typeface="SimSun" panose="02010600030101010101" pitchFamily="2" charset="-122"/>
                        </a:rPr>
                        <a:t>_________</a:t>
                      </a:r>
                      <a:r>
                        <a:rPr lang="en-US" sz="1800" dirty="0">
                          <a:solidFill>
                            <a:srgbClr val="000000"/>
                          </a:solidFill>
                          <a:effectLst/>
                          <a:latin typeface="Arial" panose="020B0604020202020204" pitchFamily="34" charset="0"/>
                          <a:ea typeface="SimSun" panose="02010600030101010101" pitchFamily="2" charset="-122"/>
                        </a:rPr>
                        <a:t>, she </a:t>
                      </a:r>
                      <a:r>
                        <a:rPr lang="en-US" sz="1800" u="sng" dirty="0">
                          <a:solidFill>
                            <a:srgbClr val="FFFFFF"/>
                          </a:solidFill>
                          <a:effectLst/>
                          <a:uFill>
                            <a:solidFill>
                              <a:srgbClr val="000000"/>
                            </a:solidFill>
                          </a:uFill>
                          <a:latin typeface="Arial" panose="020B0604020202020204" pitchFamily="34" charset="0"/>
                          <a:ea typeface="SimSun" panose="02010600030101010101" pitchFamily="2" charset="-122"/>
                        </a:rPr>
                        <a:t>_</a:t>
                      </a:r>
                      <a:r>
                        <a:rPr lang="en-US" sz="1800" u="sng" dirty="0">
                          <a:solidFill>
                            <a:schemeClr val="accent1">
                              <a:lumMod val="75000"/>
                            </a:schemeClr>
                          </a:solidFill>
                          <a:effectLst/>
                          <a:uFill>
                            <a:solidFill>
                              <a:srgbClr val="000000"/>
                            </a:solidFill>
                          </a:uFill>
                          <a:latin typeface="Arial" panose="020B0604020202020204" pitchFamily="34" charset="0"/>
                          <a:ea typeface="SimSun" panose="02010600030101010101" pitchFamily="2" charset="-122"/>
                        </a:rPr>
                        <a:t>________</a:t>
                      </a:r>
                      <a:r>
                        <a:rPr lang="en-US" sz="1800" dirty="0">
                          <a:solidFill>
                            <a:srgbClr val="000000"/>
                          </a:solidFill>
                          <a:effectLst/>
                          <a:latin typeface="Arial" panose="020B0604020202020204" pitchFamily="34" charset="0"/>
                          <a:ea typeface="SimSun" panose="02010600030101010101" pitchFamily="2" charset="-122"/>
                        </a:rPr>
                        <a:t>. She can’t stand them.</a:t>
                      </a:r>
                      <a:endParaRPr lang="es-ES" sz="1800" dirty="0">
                        <a:solidFill>
                          <a:srgbClr val="000000"/>
                        </a:solidFill>
                        <a:effectLst/>
                        <a:latin typeface="Arial" panose="020B0604020202020204" pitchFamily="34" charset="0"/>
                        <a:ea typeface="SimSun" panose="02010600030101010101" pitchFamily="2" charset="-122"/>
                      </a:endParaRPr>
                    </a:p>
                  </a:txBody>
                  <a:tcPr marL="0" marR="0" marT="0" marB="0">
                    <a:lnL>
                      <a:noFill/>
                    </a:lnL>
                    <a:lnR>
                      <a:noFill/>
                    </a:lnR>
                    <a:lnT>
                      <a:noFill/>
                    </a:lnT>
                    <a:lnB>
                      <a:noFill/>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599030"/>
              </p:ext>
            </p:extLst>
          </p:nvPr>
        </p:nvGraphicFramePr>
        <p:xfrm>
          <a:off x="2301470" y="1559600"/>
          <a:ext cx="7789013" cy="991095"/>
        </p:xfrm>
        <a:graphic>
          <a:graphicData uri="http://schemas.openxmlformats.org/drawingml/2006/table">
            <a:tbl>
              <a:tblPr firstRow="1" firstCol="1" lastRow="1" lastCol="1" bandRow="1" bandCol="1"/>
              <a:tblGrid>
                <a:gridCol w="1667633"/>
                <a:gridCol w="2887759"/>
                <a:gridCol w="3233621"/>
              </a:tblGrid>
              <a:tr h="330365">
                <a:tc>
                  <a:txBody>
                    <a:bodyPr/>
                    <a:lstStyle/>
                    <a:p>
                      <a:pPr marL="0" marR="0">
                        <a:lnSpc>
                          <a:spcPts val="1200"/>
                        </a:lnSpc>
                        <a:spcBef>
                          <a:spcPts val="300"/>
                        </a:spcBef>
                        <a:spcAft>
                          <a:spcPts val="300"/>
                        </a:spcAft>
                      </a:pPr>
                      <a:r>
                        <a:rPr lang="en-US" sz="1400" b="1" dirty="0">
                          <a:solidFill>
                            <a:srgbClr val="000000"/>
                          </a:solidFill>
                          <a:effectLst/>
                          <a:latin typeface="Arial" panose="020B0604020202020204" pitchFamily="34" charset="0"/>
                          <a:ea typeface="SimSun" panose="02010600030101010101" pitchFamily="2" charset="-122"/>
                        </a:rPr>
                        <a:t> </a:t>
                      </a:r>
                      <a:endParaRPr lang="es-ES" sz="1400" dirty="0">
                        <a:solidFill>
                          <a:srgbClr val="000000"/>
                        </a:solidFill>
                        <a:effectLst/>
                        <a:latin typeface="Arial" panose="020B0604020202020204" pitchFamily="34"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nSpc>
                          <a:spcPts val="1200"/>
                        </a:lnSpc>
                        <a:spcBef>
                          <a:spcPts val="300"/>
                        </a:spcBef>
                        <a:spcAft>
                          <a:spcPts val="300"/>
                        </a:spcAft>
                      </a:pPr>
                      <a:r>
                        <a:rPr lang="en-US" sz="1400" b="1" dirty="0">
                          <a:solidFill>
                            <a:srgbClr val="000000"/>
                          </a:solidFill>
                          <a:effectLst/>
                          <a:latin typeface="Arial" panose="020B0604020202020204" pitchFamily="34" charset="0"/>
                          <a:ea typeface="SimSun" panose="02010600030101010101" pitchFamily="2" charset="-122"/>
                        </a:rPr>
                        <a:t>Kinds of movies they like</a:t>
                      </a:r>
                      <a:endParaRPr lang="es-ES" sz="1400" dirty="0">
                        <a:solidFill>
                          <a:srgbClr val="00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marL="0" marR="0">
                        <a:lnSpc>
                          <a:spcPts val="1200"/>
                        </a:lnSpc>
                        <a:spcBef>
                          <a:spcPts val="300"/>
                        </a:spcBef>
                        <a:spcAft>
                          <a:spcPts val="300"/>
                        </a:spcAft>
                      </a:pPr>
                      <a:r>
                        <a:rPr lang="en-US" sz="1400" b="1" dirty="0">
                          <a:solidFill>
                            <a:srgbClr val="000000"/>
                          </a:solidFill>
                          <a:effectLst/>
                          <a:latin typeface="Arial" panose="020B0604020202020204" pitchFamily="34" charset="0"/>
                          <a:ea typeface="SimSun" panose="02010600030101010101" pitchFamily="2" charset="-122"/>
                        </a:rPr>
                        <a:t>Kinds of TV shows they like</a:t>
                      </a:r>
                      <a:endParaRPr lang="es-ES" sz="1400" dirty="0">
                        <a:solidFill>
                          <a:srgbClr val="000000"/>
                        </a:solidFill>
                        <a:effectLst/>
                        <a:latin typeface="Arial" panose="020B0604020202020204" pitchFamily="34" charset="0"/>
                        <a:ea typeface="SimSun" panose="02010600030101010101" pitchFamily="2" charset="-122"/>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330365">
                <a:tc>
                  <a:txBody>
                    <a:bodyPr/>
                    <a:lstStyle/>
                    <a:p>
                      <a:pPr marL="0" marR="0">
                        <a:lnSpc>
                          <a:spcPts val="1200"/>
                        </a:lnSpc>
                        <a:spcBef>
                          <a:spcPts val="200"/>
                        </a:spcBef>
                        <a:spcAft>
                          <a:spcPts val="200"/>
                        </a:spcAft>
                      </a:pPr>
                      <a:r>
                        <a:rPr lang="en-US" sz="1400" b="1" dirty="0">
                          <a:solidFill>
                            <a:srgbClr val="000000"/>
                          </a:solidFill>
                          <a:effectLst/>
                          <a:latin typeface="Arial" panose="020B0604020202020204" pitchFamily="34" charset="0"/>
                          <a:ea typeface="SimSun" panose="02010600030101010101" pitchFamily="2" charset="-122"/>
                        </a:rPr>
                        <a:t>Samantha</a:t>
                      </a:r>
                      <a:endParaRPr lang="es-ES" sz="1400" dirty="0">
                        <a:solidFill>
                          <a:srgbClr val="000000"/>
                        </a:solidFill>
                        <a:effectLst/>
                        <a:latin typeface="Arial" panose="020B0604020202020204" pitchFamily="34"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200"/>
                        </a:spcBef>
                        <a:spcAft>
                          <a:spcPts val="200"/>
                        </a:spcAft>
                      </a:pPr>
                      <a:r>
                        <a:rPr lang="en-US" sz="1400" dirty="0">
                          <a:solidFill>
                            <a:srgbClr val="000000"/>
                          </a:solidFill>
                          <a:effectLst/>
                          <a:latin typeface="Arial" panose="020B0604020202020204" pitchFamily="34" charset="0"/>
                          <a:ea typeface="SimSun" panose="02010600030101010101" pitchFamily="2" charset="-122"/>
                        </a:rPr>
                        <a:t>comedies</a:t>
                      </a:r>
                      <a:endParaRPr lang="es-ES" sz="1400" dirty="0">
                        <a:solidFill>
                          <a:srgbClr val="000000"/>
                        </a:solidFill>
                        <a:effectLst/>
                        <a:latin typeface="Arial" panose="020B0604020202020204" pitchFamily="34"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200"/>
                        </a:spcBef>
                        <a:spcAft>
                          <a:spcPts val="200"/>
                        </a:spcAft>
                      </a:pPr>
                      <a:r>
                        <a:rPr lang="en-US" sz="1400" dirty="0">
                          <a:solidFill>
                            <a:srgbClr val="000000"/>
                          </a:solidFill>
                          <a:effectLst/>
                          <a:latin typeface="Arial" panose="020B0604020202020204" pitchFamily="34" charset="0"/>
                          <a:ea typeface="SimSun" panose="02010600030101010101" pitchFamily="2" charset="-122"/>
                        </a:rPr>
                        <a:t>game shows</a:t>
                      </a:r>
                      <a:endParaRPr lang="es-ES" sz="1400" dirty="0">
                        <a:solidFill>
                          <a:srgbClr val="000000"/>
                        </a:solidFill>
                        <a:effectLst/>
                        <a:latin typeface="Arial" panose="020B0604020202020204" pitchFamily="34"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365">
                <a:tc>
                  <a:txBody>
                    <a:bodyPr/>
                    <a:lstStyle/>
                    <a:p>
                      <a:pPr marL="0" marR="0">
                        <a:lnSpc>
                          <a:spcPts val="1200"/>
                        </a:lnSpc>
                        <a:spcBef>
                          <a:spcPts val="200"/>
                        </a:spcBef>
                        <a:spcAft>
                          <a:spcPts val="300"/>
                        </a:spcAft>
                      </a:pPr>
                      <a:r>
                        <a:rPr lang="en-US" sz="1400" b="1" dirty="0">
                          <a:solidFill>
                            <a:srgbClr val="000000"/>
                          </a:solidFill>
                          <a:effectLst/>
                          <a:latin typeface="Arial" panose="020B0604020202020204" pitchFamily="34" charset="0"/>
                          <a:ea typeface="SimSun" panose="02010600030101010101" pitchFamily="2" charset="-122"/>
                        </a:rPr>
                        <a:t>Howard</a:t>
                      </a:r>
                      <a:endParaRPr lang="es-ES" sz="1400" dirty="0">
                        <a:solidFill>
                          <a:srgbClr val="000000"/>
                        </a:solidFill>
                        <a:effectLst/>
                        <a:latin typeface="Arial" panose="020B0604020202020204" pitchFamily="34"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200"/>
                        </a:spcBef>
                        <a:spcAft>
                          <a:spcPts val="300"/>
                        </a:spcAft>
                      </a:pPr>
                      <a:r>
                        <a:rPr lang="en-US" sz="1400" dirty="0">
                          <a:solidFill>
                            <a:srgbClr val="000000"/>
                          </a:solidFill>
                          <a:effectLst/>
                          <a:latin typeface="Arial" panose="020B0604020202020204" pitchFamily="34" charset="0"/>
                          <a:ea typeface="SimSun" panose="02010600030101010101" pitchFamily="2" charset="-122"/>
                        </a:rPr>
                        <a:t>science fiction, comedies</a:t>
                      </a:r>
                      <a:endParaRPr lang="es-ES" sz="1400" dirty="0">
                        <a:solidFill>
                          <a:srgbClr val="000000"/>
                        </a:solidFill>
                        <a:effectLst/>
                        <a:latin typeface="Arial" panose="020B0604020202020204" pitchFamily="34"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0"/>
                        </a:lnSpc>
                        <a:spcBef>
                          <a:spcPts val="200"/>
                        </a:spcBef>
                        <a:spcAft>
                          <a:spcPts val="300"/>
                        </a:spcAft>
                      </a:pPr>
                      <a:r>
                        <a:rPr lang="en-US" sz="1400" dirty="0">
                          <a:solidFill>
                            <a:srgbClr val="000000"/>
                          </a:solidFill>
                          <a:effectLst/>
                          <a:latin typeface="Arial" panose="020B0604020202020204" pitchFamily="34" charset="0"/>
                          <a:ea typeface="SimSun" panose="02010600030101010101" pitchFamily="2" charset="-122"/>
                        </a:rPr>
                        <a:t>talk shows, game shows</a:t>
                      </a:r>
                      <a:endParaRPr lang="es-ES" sz="1400" dirty="0">
                        <a:solidFill>
                          <a:srgbClr val="000000"/>
                        </a:solidFill>
                        <a:effectLst/>
                        <a:latin typeface="Arial" panose="020B0604020202020204" pitchFamily="34"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ángulo 8"/>
          <p:cNvSpPr/>
          <p:nvPr/>
        </p:nvSpPr>
        <p:spPr>
          <a:xfrm>
            <a:off x="640544" y="928658"/>
            <a:ext cx="11134361" cy="630942"/>
          </a:xfrm>
          <a:prstGeom prst="rect">
            <a:avLst/>
          </a:prstGeom>
        </p:spPr>
        <p:txBody>
          <a:bodyPr wrap="square">
            <a:spAutoFit/>
          </a:bodyPr>
          <a:lstStyle/>
          <a:p>
            <a:pPr>
              <a:lnSpc>
                <a:spcPts val="2300"/>
              </a:lnSpc>
              <a:spcBef>
                <a:spcPts val="1600"/>
              </a:spcBef>
            </a:pPr>
            <a:r>
              <a:rPr lang="en-US" b="1" i="1" cap="all" dirty="0">
                <a:solidFill>
                  <a:srgbClr val="000000"/>
                </a:solidFill>
                <a:latin typeface="Arial" panose="020B0604020202020204" pitchFamily="34" charset="0"/>
                <a:ea typeface="SimSun" panose="02010600030101010101" pitchFamily="2" charset="-122"/>
              </a:rPr>
              <a:t>WHAT DO THEY LIKE?</a:t>
            </a:r>
            <a:endParaRPr lang="es-ES" b="1" i="1" cap="all" dirty="0">
              <a:solidFill>
                <a:srgbClr val="000000"/>
              </a:solidFill>
              <a:latin typeface="Arial" panose="020B0604020202020204" pitchFamily="34" charset="0"/>
              <a:ea typeface="SimSun" panose="02010600030101010101" pitchFamily="2" charset="-122"/>
            </a:endParaRPr>
          </a:p>
          <a:p>
            <a:pPr>
              <a:lnSpc>
                <a:spcPts val="1250"/>
              </a:lnSpc>
              <a:spcBef>
                <a:spcPts val="600"/>
              </a:spcBef>
            </a:pPr>
            <a:r>
              <a:rPr lang="en-US" dirty="0">
                <a:solidFill>
                  <a:srgbClr val="000000"/>
                </a:solidFill>
                <a:latin typeface="Arial" panose="020B0604020202020204" pitchFamily="34" charset="0"/>
                <a:ea typeface="SimSun" panose="02010600030101010101" pitchFamily="2" charset="-122"/>
              </a:rPr>
              <a:t>Complete the conversations with </a:t>
            </a:r>
            <a:r>
              <a:rPr lang="en-US" i="1" dirty="0">
                <a:solidFill>
                  <a:srgbClr val="000000"/>
                </a:solidFill>
                <a:latin typeface="Arial" panose="020B0604020202020204" pitchFamily="34" charset="0"/>
                <a:ea typeface="SimSun" panose="02010600030101010101" pitchFamily="2" charset="-122"/>
              </a:rPr>
              <a:t>yes</a:t>
            </a:r>
            <a:r>
              <a:rPr lang="en-US" dirty="0">
                <a:solidFill>
                  <a:srgbClr val="000000"/>
                </a:solidFill>
                <a:latin typeface="Arial" panose="020B0604020202020204" pitchFamily="34" charset="0"/>
                <a:ea typeface="SimSun" panose="02010600030101010101" pitchFamily="2" charset="-122"/>
              </a:rPr>
              <a:t>, </a:t>
            </a:r>
            <a:r>
              <a:rPr lang="en-US" i="1" dirty="0">
                <a:solidFill>
                  <a:srgbClr val="000000"/>
                </a:solidFill>
                <a:latin typeface="Arial" panose="020B0604020202020204" pitchFamily="34" charset="0"/>
                <a:ea typeface="SimSun" panose="02010600030101010101" pitchFamily="2" charset="-122"/>
              </a:rPr>
              <a:t>no</a:t>
            </a:r>
            <a:r>
              <a:rPr lang="en-US" dirty="0">
                <a:solidFill>
                  <a:srgbClr val="000000"/>
                </a:solidFill>
                <a:latin typeface="Arial" panose="020B0604020202020204" pitchFamily="34" charset="0"/>
                <a:ea typeface="SimSun" panose="02010600030101010101" pitchFamily="2" charset="-122"/>
              </a:rPr>
              <a:t>, </a:t>
            </a:r>
            <a:r>
              <a:rPr lang="en-US" i="1" dirty="0">
                <a:solidFill>
                  <a:srgbClr val="000000"/>
                </a:solidFill>
                <a:latin typeface="Arial" panose="020B0604020202020204" pitchFamily="34" charset="0"/>
                <a:ea typeface="SimSun" panose="02010600030101010101" pitchFamily="2" charset="-122"/>
              </a:rPr>
              <a:t>do</a:t>
            </a:r>
            <a:r>
              <a:rPr lang="en-US" dirty="0">
                <a:solidFill>
                  <a:srgbClr val="000000"/>
                </a:solidFill>
                <a:latin typeface="Arial" panose="020B0604020202020204" pitchFamily="34" charset="0"/>
                <a:ea typeface="SimSun" panose="02010600030101010101" pitchFamily="2" charset="-122"/>
              </a:rPr>
              <a:t>, </a:t>
            </a:r>
            <a:r>
              <a:rPr lang="en-US" i="1" dirty="0">
                <a:solidFill>
                  <a:srgbClr val="000000"/>
                </a:solidFill>
                <a:latin typeface="Arial" panose="020B0604020202020204" pitchFamily="34" charset="0"/>
                <a:ea typeface="SimSun" panose="02010600030101010101" pitchFamily="2" charset="-122"/>
              </a:rPr>
              <a:t>don’t</a:t>
            </a:r>
            <a:r>
              <a:rPr lang="en-US" dirty="0">
                <a:solidFill>
                  <a:srgbClr val="000000"/>
                </a:solidFill>
                <a:latin typeface="Arial" panose="020B0604020202020204" pitchFamily="34" charset="0"/>
                <a:ea typeface="SimSun" panose="02010600030101010101" pitchFamily="2" charset="-122"/>
              </a:rPr>
              <a:t>, </a:t>
            </a:r>
            <a:r>
              <a:rPr lang="en-US" i="1" dirty="0">
                <a:solidFill>
                  <a:srgbClr val="000000"/>
                </a:solidFill>
                <a:latin typeface="Arial" panose="020B0604020202020204" pitchFamily="34" charset="0"/>
                <a:ea typeface="SimSun" panose="02010600030101010101" pitchFamily="2" charset="-122"/>
              </a:rPr>
              <a:t>does</a:t>
            </a:r>
            <a:r>
              <a:rPr lang="en-US" dirty="0">
                <a:solidFill>
                  <a:srgbClr val="000000"/>
                </a:solidFill>
                <a:latin typeface="Arial" panose="020B0604020202020204" pitchFamily="34" charset="0"/>
                <a:ea typeface="SimSun" panose="02010600030101010101" pitchFamily="2" charset="-122"/>
              </a:rPr>
              <a:t>, or </a:t>
            </a:r>
            <a:r>
              <a:rPr lang="en-US" i="1" dirty="0">
                <a:solidFill>
                  <a:srgbClr val="000000"/>
                </a:solidFill>
                <a:latin typeface="Arial" panose="020B0604020202020204" pitchFamily="34" charset="0"/>
                <a:ea typeface="SimSun" panose="02010600030101010101" pitchFamily="2" charset="-122"/>
              </a:rPr>
              <a:t>doesn’t</a:t>
            </a:r>
            <a:r>
              <a:rPr lang="en-US" dirty="0" smtClean="0">
                <a:solidFill>
                  <a:srgbClr val="000000"/>
                </a:solidFill>
                <a:latin typeface="Arial" panose="020B0604020202020204" pitchFamily="34" charset="0"/>
                <a:ea typeface="SimSun" panose="02010600030101010101" pitchFamily="2" charset="-122"/>
              </a:rPr>
              <a:t>. Use </a:t>
            </a:r>
            <a:r>
              <a:rPr lang="en-US" dirty="0">
                <a:solidFill>
                  <a:srgbClr val="000000"/>
                </a:solidFill>
                <a:latin typeface="Arial" panose="020B0604020202020204" pitchFamily="34" charset="0"/>
                <a:ea typeface="SimSun" panose="02010600030101010101" pitchFamily="2" charset="-122"/>
              </a:rPr>
              <a:t>information from the chart</a:t>
            </a:r>
            <a:r>
              <a:rPr lang="en-US" sz="1000" dirty="0">
                <a:solidFill>
                  <a:srgbClr val="000000"/>
                </a:solidFill>
                <a:latin typeface="Arial" panose="020B0604020202020204" pitchFamily="34" charset="0"/>
                <a:ea typeface="SimSun" panose="02010600030101010101" pitchFamily="2" charset="-122"/>
              </a:rPr>
              <a:t>.</a:t>
            </a:r>
            <a:endParaRPr lang="es-ES" sz="1000" dirty="0">
              <a:solidFill>
                <a:srgbClr val="000000"/>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2304381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85012" y="325356"/>
            <a:ext cx="8502314" cy="369332"/>
          </a:xfrm>
          <a:prstGeom prst="rect">
            <a:avLst/>
          </a:prstGeom>
          <a:noFill/>
          <a:ln w="28575">
            <a:solidFill>
              <a:schemeClr val="accent6">
                <a:lumMod val="75000"/>
              </a:schemeClr>
            </a:solidFill>
          </a:ln>
        </p:spPr>
        <p:txBody>
          <a:bodyPr wrap="square" rtlCol="0">
            <a:spAutoFit/>
          </a:bodyPr>
          <a:lstStyle/>
          <a:p>
            <a:r>
              <a:rPr lang="en-US" b="1" dirty="0" smtClean="0">
                <a:solidFill>
                  <a:schemeClr val="accent6"/>
                </a:solidFill>
                <a:latin typeface="Arial" panose="020B0604020202020204" pitchFamily="34" charset="0"/>
                <a:cs typeface="Arial" panose="020B0604020202020204" pitchFamily="34" charset="0"/>
              </a:rPr>
              <a:t>PRACTICE: sound more natural by using intonation when asking questions.</a:t>
            </a:r>
            <a:endParaRPr lang="es-ES" b="1" dirty="0">
              <a:solidFill>
                <a:schemeClr val="accent6"/>
              </a:solidFill>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4"/>
          <a:srcRect l="6477" t="20012" r="29533" b="48190"/>
          <a:stretch/>
        </p:blipFill>
        <p:spPr>
          <a:xfrm>
            <a:off x="2887579" y="898359"/>
            <a:ext cx="7844589" cy="2191648"/>
          </a:xfrm>
          <a:prstGeom prst="rect">
            <a:avLst/>
          </a:prstGeom>
        </p:spPr>
      </p:pic>
      <p:pic>
        <p:nvPicPr>
          <p:cNvPr id="4" name="IC5_L1_Unit 04 Pg 024 Ex 05 Pronunciation Pt 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63579" y="1102894"/>
            <a:ext cx="609600" cy="609600"/>
          </a:xfrm>
          <a:prstGeom prst="rect">
            <a:avLst/>
          </a:prstGeom>
        </p:spPr>
      </p:pic>
      <p:sp>
        <p:nvSpPr>
          <p:cNvPr id="6" name="Rectángulo 5"/>
          <p:cNvSpPr/>
          <p:nvPr/>
        </p:nvSpPr>
        <p:spPr>
          <a:xfrm>
            <a:off x="1682416" y="4066407"/>
            <a:ext cx="6083967"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B</a:t>
            </a:r>
            <a:r>
              <a:rPr lang="en-US" b="1" dirty="0" smtClean="0">
                <a:latin typeface="Arial" panose="020B0604020202020204" pitchFamily="34" charset="0"/>
                <a:cs typeface="Arial" panose="020B0604020202020204" pitchFamily="34" charset="0"/>
              </a:rPr>
              <a:t>. Practice these questions and record </a:t>
            </a:r>
            <a:r>
              <a:rPr lang="en-US" b="1" dirty="0">
                <a:latin typeface="Arial" panose="020B0604020202020204" pitchFamily="34" charset="0"/>
                <a:cs typeface="Arial" panose="020B0604020202020204" pitchFamily="34" charset="0"/>
              </a:rPr>
              <a:t>your </a:t>
            </a:r>
            <a:r>
              <a:rPr lang="en-US" b="1" dirty="0" smtClean="0">
                <a:latin typeface="Arial" panose="020B0604020202020204" pitchFamily="34" charset="0"/>
                <a:cs typeface="Arial" panose="020B0604020202020204" pitchFamily="34" charset="0"/>
              </a:rPr>
              <a:t>voice.</a:t>
            </a:r>
            <a:endParaRPr lang="en-US"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4"/>
          <a:srcRect l="6477" t="61466" r="29533" b="23190"/>
          <a:stretch/>
        </p:blipFill>
        <p:spPr>
          <a:xfrm>
            <a:off x="1363579" y="4609481"/>
            <a:ext cx="7956884" cy="1072672"/>
          </a:xfrm>
          <a:prstGeom prst="rect">
            <a:avLst/>
          </a:prstGeom>
        </p:spPr>
      </p:pic>
      <p:grpSp>
        <p:nvGrpSpPr>
          <p:cNvPr id="9" name="Grupo 8"/>
          <p:cNvGrpSpPr/>
          <p:nvPr/>
        </p:nvGrpSpPr>
        <p:grpSpPr>
          <a:xfrm>
            <a:off x="9549664" y="4144175"/>
            <a:ext cx="1941094" cy="1754326"/>
            <a:chOff x="9549664" y="4144175"/>
            <a:chExt cx="1941094" cy="1754326"/>
          </a:xfrm>
        </p:grpSpPr>
        <p:sp>
          <p:nvSpPr>
            <p:cNvPr id="8" name="CuadroTexto 7"/>
            <p:cNvSpPr txBox="1"/>
            <p:nvPr/>
          </p:nvSpPr>
          <p:spPr>
            <a:xfrm>
              <a:off x="9549664" y="4144175"/>
              <a:ext cx="1941094" cy="1754326"/>
            </a:xfrm>
            <a:prstGeom prst="rect">
              <a:avLst/>
            </a:prstGeom>
            <a:noFill/>
            <a:ln>
              <a:solidFill>
                <a:srgbClr val="00B0F0"/>
              </a:solidFill>
            </a:ln>
          </p:spPr>
          <p:txBody>
            <a:bodyPr wrap="square" rtlCol="0">
              <a:spAutoFit/>
            </a:bodyPr>
            <a:lstStyle/>
            <a:p>
              <a:r>
                <a:rPr lang="en-US" dirty="0" smtClean="0">
                  <a:latin typeface="Arial" panose="020B0604020202020204" pitchFamily="34" charset="0"/>
                  <a:cs typeface="Arial" panose="020B0604020202020204" pitchFamily="34" charset="0"/>
                </a:rPr>
                <a:t>Place your audio recording here.</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5" name="Botón de acción: Hacia delante o Siguiente 4">
              <a:hlinkClick r:id="" action="ppaction://hlinkshowjump?jump=nextslide" highlightClick="1"/>
            </p:cNvPr>
            <p:cNvSpPr>
              <a:spLocks noChangeAspect="1"/>
            </p:cNvSpPr>
            <p:nvPr/>
          </p:nvSpPr>
          <p:spPr>
            <a:xfrm>
              <a:off x="9679404" y="5033852"/>
              <a:ext cx="532760" cy="53276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Tree>
    <p:extLst>
      <p:ext uri="{BB962C8B-B14F-4D97-AF65-F5344CB8AC3E}">
        <p14:creationId xmlns:p14="http://schemas.microsoft.com/office/powerpoint/2010/main" val="328407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0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4"/>
          <a:srcRect l="26136" t="16127" r="22969" b="19560"/>
          <a:stretch/>
        </p:blipFill>
        <p:spPr>
          <a:xfrm>
            <a:off x="480566" y="898357"/>
            <a:ext cx="8037791" cy="5710431"/>
          </a:xfrm>
          <a:prstGeom prst="rect">
            <a:avLst/>
          </a:prstGeom>
        </p:spPr>
      </p:pic>
      <p:sp>
        <p:nvSpPr>
          <p:cNvPr id="3" name="CuadroTexto 2"/>
          <p:cNvSpPr txBox="1"/>
          <p:nvPr/>
        </p:nvSpPr>
        <p:spPr>
          <a:xfrm>
            <a:off x="634561" y="325356"/>
            <a:ext cx="6985440" cy="369332"/>
          </a:xfrm>
          <a:prstGeom prst="rect">
            <a:avLst/>
          </a:prstGeom>
          <a:noFill/>
          <a:ln w="28575">
            <a:solidFill>
              <a:schemeClr val="accent6">
                <a:lumMod val="75000"/>
              </a:schemeClr>
            </a:solidFill>
          </a:ln>
        </p:spPr>
        <p:txBody>
          <a:bodyPr wrap="square" rtlCol="0">
            <a:spAutoFit/>
          </a:bodyPr>
          <a:lstStyle/>
          <a:p>
            <a:r>
              <a:rPr lang="en-US" b="1" dirty="0" smtClean="0">
                <a:solidFill>
                  <a:schemeClr val="accent6"/>
                </a:solidFill>
                <a:latin typeface="Arial" panose="020B0604020202020204" pitchFamily="34" charset="0"/>
                <a:cs typeface="Arial" panose="020B0604020202020204" pitchFamily="34" charset="0"/>
              </a:rPr>
              <a:t>PRACTICE: listen for details about people’s likes and dislikes</a:t>
            </a:r>
            <a:endParaRPr lang="es-ES" b="1" dirty="0">
              <a:solidFill>
                <a:schemeClr val="accent6"/>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5"/>
          <a:srcRect l="49384" t="58608" r="26697" b="27357"/>
          <a:stretch/>
        </p:blipFill>
        <p:spPr>
          <a:xfrm>
            <a:off x="10643936" y="6191875"/>
            <a:ext cx="778043" cy="256674"/>
          </a:xfrm>
          <a:prstGeom prst="rect">
            <a:avLst/>
          </a:prstGeom>
        </p:spPr>
      </p:pic>
      <p:grpSp>
        <p:nvGrpSpPr>
          <p:cNvPr id="7" name="Grupo 6"/>
          <p:cNvGrpSpPr/>
          <p:nvPr/>
        </p:nvGrpSpPr>
        <p:grpSpPr>
          <a:xfrm>
            <a:off x="8971546" y="5918978"/>
            <a:ext cx="1459832" cy="689810"/>
            <a:chOff x="8646694" y="4347411"/>
            <a:chExt cx="1459832" cy="689810"/>
          </a:xfrm>
        </p:grpSpPr>
        <p:sp>
          <p:nvSpPr>
            <p:cNvPr id="6" name="Flecha derecha 5"/>
            <p:cNvSpPr/>
            <p:nvPr/>
          </p:nvSpPr>
          <p:spPr>
            <a:xfrm>
              <a:off x="8646694" y="4347411"/>
              <a:ext cx="1459832" cy="68981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8646694" y="4507650"/>
              <a:ext cx="1459832" cy="369332"/>
            </a:xfrm>
            <a:prstGeom prst="rect">
              <a:avLst/>
            </a:prstGeom>
            <a:noFill/>
          </p:spPr>
          <p:txBody>
            <a:bodyPr wrap="square" rtlCol="0">
              <a:spAutoFit/>
            </a:bodyPr>
            <a:lstStyle/>
            <a:p>
              <a:r>
                <a:rPr lang="en-US" dirty="0" smtClean="0"/>
                <a:t>SELF-CHECK</a:t>
              </a:r>
              <a:endParaRPr lang="es-ES" dirty="0"/>
            </a:p>
          </p:txBody>
        </p:sp>
      </p:grpSp>
      <p:sp>
        <p:nvSpPr>
          <p:cNvPr id="8" name="CuadroTexto 7"/>
          <p:cNvSpPr txBox="1"/>
          <p:nvPr/>
        </p:nvSpPr>
        <p:spPr>
          <a:xfrm>
            <a:off x="8646694" y="1379621"/>
            <a:ext cx="3240505" cy="923330"/>
          </a:xfrm>
          <a:prstGeom prst="rect">
            <a:avLst/>
          </a:prstGeom>
          <a:noFill/>
          <a:ln>
            <a:solidFill>
              <a:srgbClr val="00B0F0"/>
            </a:solidFill>
          </a:ln>
        </p:spPr>
        <p:txBody>
          <a:bodyPr wrap="square" rtlCol="0">
            <a:spAutoFit/>
          </a:bodyPr>
          <a:lstStyle/>
          <a:p>
            <a:r>
              <a:rPr lang="en-US" b="1" dirty="0" smtClean="0">
                <a:latin typeface="Arial" panose="020B0604020202020204" pitchFamily="34" charset="0"/>
                <a:cs typeface="Arial" panose="020B0604020202020204" pitchFamily="34" charset="0"/>
              </a:rPr>
              <a:t>B. </a:t>
            </a:r>
            <a:r>
              <a:rPr lang="en-US" dirty="0" smtClean="0">
                <a:latin typeface="Arial" panose="020B0604020202020204" pitchFamily="34" charset="0"/>
                <a:cs typeface="Arial" panose="020B0604020202020204" pitchFamily="34" charset="0"/>
              </a:rPr>
              <a:t>Who do you think is the best date for Alexis? Why?</a:t>
            </a:r>
          </a:p>
          <a:p>
            <a:r>
              <a:rPr lang="en-US" dirty="0">
                <a:solidFill>
                  <a:srgbClr val="0070C0"/>
                </a:solidFill>
                <a:latin typeface="Arial" panose="020B0604020202020204" pitchFamily="34" charset="0"/>
                <a:cs typeface="Arial" panose="020B0604020202020204" pitchFamily="34" charset="0"/>
              </a:rPr>
              <a:t>A</a:t>
            </a:r>
            <a:r>
              <a:rPr lang="en-US" dirty="0" smtClean="0">
                <a:solidFill>
                  <a:srgbClr val="0070C0"/>
                </a:solidFill>
                <a:latin typeface="Arial" panose="020B0604020202020204" pitchFamily="34" charset="0"/>
                <a:cs typeface="Arial" panose="020B0604020202020204" pitchFamily="34" charset="0"/>
              </a:rPr>
              <a:t>=</a:t>
            </a:r>
            <a:endParaRPr lang="en-US" dirty="0">
              <a:solidFill>
                <a:srgbClr val="0070C0"/>
              </a:solidFill>
              <a:latin typeface="Arial" panose="020B0604020202020204" pitchFamily="34" charset="0"/>
              <a:cs typeface="Arial" panose="020B0604020202020204" pitchFamily="34" charset="0"/>
            </a:endParaRPr>
          </a:p>
        </p:txBody>
      </p:sp>
      <p:pic>
        <p:nvPicPr>
          <p:cNvPr id="9" name="IC5_L1_Unit 04 Pg 025 Ex 07 Listening Pt 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08757" y="389888"/>
            <a:ext cx="609600" cy="609600"/>
          </a:xfrm>
          <a:prstGeom prst="rect">
            <a:avLst/>
          </a:prstGeom>
        </p:spPr>
      </p:pic>
    </p:spTree>
    <p:extLst>
      <p:ext uri="{BB962C8B-B14F-4D97-AF65-F5344CB8AC3E}">
        <p14:creationId xmlns:p14="http://schemas.microsoft.com/office/powerpoint/2010/main" val="4685672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358"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5810" t="40522" r="50985" b="48316"/>
          <a:stretch/>
        </p:blipFill>
        <p:spPr>
          <a:xfrm>
            <a:off x="8147712" y="694688"/>
            <a:ext cx="3795275" cy="1803695"/>
          </a:xfrm>
          <a:prstGeom prst="rect">
            <a:avLst/>
          </a:prstGeom>
          <a:ln>
            <a:solidFill>
              <a:schemeClr val="accent4">
                <a:lumMod val="75000"/>
              </a:schemeClr>
            </a:solidFill>
          </a:ln>
        </p:spPr>
      </p:pic>
      <p:sp>
        <p:nvSpPr>
          <p:cNvPr id="3" name="CuadroTexto 2"/>
          <p:cNvSpPr txBox="1"/>
          <p:nvPr/>
        </p:nvSpPr>
        <p:spPr>
          <a:xfrm>
            <a:off x="634561" y="1103531"/>
            <a:ext cx="7335732" cy="3330399"/>
          </a:xfrm>
          <a:prstGeom prst="rect">
            <a:avLst/>
          </a:prstGeom>
          <a:noFill/>
          <a:ln>
            <a:solidFill>
              <a:srgbClr val="00B0F0"/>
            </a:solidFill>
          </a:ln>
        </p:spPr>
        <p:txBody>
          <a:bodyPr wrap="square" rtlCol="0">
            <a:spAutoFit/>
          </a:bodyPr>
          <a:lstStyle/>
          <a:p>
            <a:pPr marL="342900" indent="-342900">
              <a:lnSpc>
                <a:spcPct val="200000"/>
              </a:lnSpc>
              <a:buAutoNum type="alphaUcPeriod"/>
            </a:pPr>
            <a:r>
              <a:rPr lang="en-US" dirty="0" smtClean="0">
                <a:latin typeface="Arial" panose="020B0604020202020204" pitchFamily="34" charset="0"/>
                <a:cs typeface="Arial" panose="020B0604020202020204" pitchFamily="34" charset="0"/>
              </a:rPr>
              <a:t>Write five questions about entertainment and entertainers.</a:t>
            </a:r>
          </a:p>
          <a:p>
            <a:pPr>
              <a:lnSpc>
                <a:spcPct val="200000"/>
              </a:lnSpc>
            </a:pPr>
            <a:r>
              <a:rPr lang="en-US" dirty="0" smtClean="0">
                <a:latin typeface="Arial" panose="020B0604020202020204" pitchFamily="34" charset="0"/>
                <a:cs typeface="Arial" panose="020B0604020202020204" pitchFamily="34" charset="0"/>
              </a:rPr>
              <a:t>1.</a:t>
            </a:r>
          </a:p>
          <a:p>
            <a:pPr>
              <a:lnSpc>
                <a:spcPct val="200000"/>
              </a:lnSpc>
            </a:pPr>
            <a:r>
              <a:rPr lang="en-US" dirty="0" smtClean="0">
                <a:latin typeface="Arial" panose="020B0604020202020204" pitchFamily="34" charset="0"/>
                <a:cs typeface="Arial" panose="020B0604020202020204" pitchFamily="34" charset="0"/>
              </a:rPr>
              <a:t>2.</a:t>
            </a:r>
          </a:p>
          <a:p>
            <a:pPr>
              <a:lnSpc>
                <a:spcPct val="200000"/>
              </a:lnSpc>
            </a:pPr>
            <a:r>
              <a:rPr lang="en-US" dirty="0" smtClean="0">
                <a:latin typeface="Arial" panose="020B0604020202020204" pitchFamily="34" charset="0"/>
                <a:cs typeface="Arial" panose="020B0604020202020204" pitchFamily="34" charset="0"/>
              </a:rPr>
              <a:t>3.</a:t>
            </a:r>
          </a:p>
          <a:p>
            <a:pPr>
              <a:lnSpc>
                <a:spcPct val="200000"/>
              </a:lnSpc>
            </a:pPr>
            <a:r>
              <a:rPr lang="en-US" dirty="0" smtClean="0">
                <a:latin typeface="Arial" panose="020B0604020202020204" pitchFamily="34" charset="0"/>
                <a:cs typeface="Arial" panose="020B0604020202020204" pitchFamily="34" charset="0"/>
              </a:rPr>
              <a:t>4.</a:t>
            </a:r>
          </a:p>
          <a:p>
            <a:pPr>
              <a:lnSpc>
                <a:spcPct val="200000"/>
              </a:lnSpc>
            </a:pPr>
            <a:r>
              <a:rPr lang="en-US" dirty="0" smtClean="0">
                <a:latin typeface="Arial" panose="020B0604020202020204" pitchFamily="34" charset="0"/>
                <a:cs typeface="Arial" panose="020B0604020202020204" pitchFamily="34" charset="0"/>
              </a:rPr>
              <a:t>5.</a:t>
            </a:r>
            <a:endParaRPr lang="es-ES" dirty="0">
              <a:latin typeface="Arial" panose="020B0604020202020204" pitchFamily="34" charset="0"/>
              <a:cs typeface="Arial" panose="020B0604020202020204" pitchFamily="34" charset="0"/>
            </a:endParaRPr>
          </a:p>
        </p:txBody>
      </p:sp>
      <p:sp>
        <p:nvSpPr>
          <p:cNvPr id="4" name="CuadroTexto 3"/>
          <p:cNvSpPr txBox="1"/>
          <p:nvPr/>
        </p:nvSpPr>
        <p:spPr>
          <a:xfrm>
            <a:off x="634561" y="325356"/>
            <a:ext cx="6985440" cy="369332"/>
          </a:xfrm>
          <a:prstGeom prst="rect">
            <a:avLst/>
          </a:prstGeom>
          <a:noFill/>
          <a:ln w="28575">
            <a:solidFill>
              <a:schemeClr val="accent6">
                <a:lumMod val="75000"/>
              </a:schemeClr>
            </a:solidFill>
          </a:ln>
        </p:spPr>
        <p:txBody>
          <a:bodyPr wrap="square" rtlCol="0">
            <a:spAutoFit/>
          </a:bodyPr>
          <a:lstStyle/>
          <a:p>
            <a:r>
              <a:rPr lang="en-US" b="1" dirty="0" smtClean="0">
                <a:solidFill>
                  <a:schemeClr val="accent6"/>
                </a:solidFill>
                <a:latin typeface="Arial" panose="020B0604020202020204" pitchFamily="34" charset="0"/>
                <a:cs typeface="Arial" panose="020B0604020202020204" pitchFamily="34" charset="0"/>
              </a:rPr>
              <a:t>PRACTICE: discuss entertainment likes and dislikes</a:t>
            </a:r>
            <a:endParaRPr lang="es-ES" b="1" dirty="0">
              <a:solidFill>
                <a:schemeClr val="accent6"/>
              </a:solidFill>
              <a:latin typeface="Arial" panose="020B0604020202020204" pitchFamily="34" charset="0"/>
              <a:cs typeface="Arial" panose="020B0604020202020204" pitchFamily="34" charset="0"/>
            </a:endParaRPr>
          </a:p>
        </p:txBody>
      </p:sp>
      <p:sp>
        <p:nvSpPr>
          <p:cNvPr id="5" name="CuadroTexto 4"/>
          <p:cNvSpPr txBox="1"/>
          <p:nvPr/>
        </p:nvSpPr>
        <p:spPr>
          <a:xfrm>
            <a:off x="8925634" y="336813"/>
            <a:ext cx="1842447"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Guide (model)</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082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428664" y="161344"/>
            <a:ext cx="11623963" cy="1815882"/>
          </a:xfrm>
          <a:prstGeom prst="rect">
            <a:avLst/>
          </a:prstGeom>
        </p:spPr>
        <p:txBody>
          <a:bodyPr wrap="square">
            <a:spAutoFit/>
          </a:bodyPr>
          <a:lstStyle/>
          <a:p>
            <a:pPr algn="ctr"/>
            <a:r>
              <a:rPr lang="en-US" sz="1400" b="1" dirty="0">
                <a:latin typeface="Arial" panose="020B0604020202020204" pitchFamily="34" charset="0"/>
                <a:cs typeface="Arial" panose="020B0604020202020204" pitchFamily="34" charset="0"/>
              </a:rPr>
              <a:t>O</a:t>
            </a:r>
            <a:r>
              <a:rPr lang="en-US" sz="1400" b="1" dirty="0" smtClean="0">
                <a:latin typeface="Arial" panose="020B0604020202020204" pitchFamily="34" charset="0"/>
                <a:cs typeface="Arial" panose="020B0604020202020204" pitchFamily="34" charset="0"/>
              </a:rPr>
              <a:t>ne </a:t>
            </a:r>
            <a:r>
              <a:rPr lang="en-US" sz="1400" b="1" dirty="0">
                <a:latin typeface="Arial" panose="020B0604020202020204" pitchFamily="34" charset="0"/>
                <a:cs typeface="Arial" panose="020B0604020202020204" pitchFamily="34" charset="0"/>
              </a:rPr>
              <a:t>of </a:t>
            </a:r>
            <a:r>
              <a:rPr lang="en-US" sz="1400" b="1" dirty="0" smtClean="0">
                <a:latin typeface="Arial" panose="020B0604020202020204" pitchFamily="34" charset="0"/>
                <a:cs typeface="Arial" panose="020B0604020202020204" pitchFamily="34" charset="0"/>
              </a:rPr>
              <a:t>my favorites </a:t>
            </a:r>
          </a:p>
          <a:p>
            <a:r>
              <a:rPr lang="en-US" sz="1400" dirty="0" smtClean="0">
                <a:latin typeface="Arial" panose="020B0604020202020204" pitchFamily="34" charset="0"/>
                <a:cs typeface="Arial" panose="020B0604020202020204" pitchFamily="34" charset="0"/>
              </a:rPr>
              <a:t>Why </a:t>
            </a:r>
            <a:r>
              <a:rPr lang="en-US" sz="1400" dirty="0">
                <a:latin typeface="Arial" panose="020B0604020202020204" pitchFamily="34" charset="0"/>
                <a:cs typeface="Arial" panose="020B0604020202020204" pitchFamily="34" charset="0"/>
              </a:rPr>
              <a:t>Is Music Helpful for English as a Second Language (ESL) Students?</a:t>
            </a:r>
          </a:p>
          <a:p>
            <a:r>
              <a:rPr lang="en-US" sz="1400" dirty="0">
                <a:latin typeface="Arial" panose="020B0604020202020204" pitchFamily="34" charset="0"/>
                <a:cs typeface="Arial" panose="020B0604020202020204" pitchFamily="34" charset="0"/>
              </a:rPr>
              <a:t>Music is a language in itself, and experts are now making the case that language is developed as a type of music. Both rely on the use of sounds to express thoughts and emotions, and both require timing, pitch and proper emphasis. Because many of the same skills are used in music and speech, experts argue that language and music acquisition occur side by side, and language acquisition is aided through music</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pPr algn="ctr"/>
            <a:r>
              <a:rPr lang="en-US" sz="1400" b="1" dirty="0" smtClean="0">
                <a:latin typeface="Arial" panose="020B0604020202020204" pitchFamily="34" charset="0"/>
                <a:cs typeface="Arial" panose="020B0604020202020204" pitchFamily="34" charset="0"/>
              </a:rPr>
              <a:t>Task</a:t>
            </a:r>
            <a:r>
              <a:rPr lang="en-US" sz="1400" b="1" dirty="0">
                <a:latin typeface="Arial" panose="020B0604020202020204" pitchFamily="34" charset="0"/>
                <a:cs typeface="Arial" panose="020B0604020202020204" pitchFamily="34" charset="0"/>
              </a:rPr>
              <a:t>: Song report</a:t>
            </a:r>
            <a:r>
              <a:rPr lang="en-US" sz="1400" b="1" dirty="0" smtClean="0">
                <a:latin typeface="Arial" panose="020B0604020202020204" pitchFamily="34" charset="0"/>
                <a:cs typeface="Arial" panose="020B0604020202020204" pitchFamily="34" charset="0"/>
              </a:rPr>
              <a:t>.</a:t>
            </a:r>
          </a:p>
          <a:p>
            <a:r>
              <a:rPr lang="en-US" sz="1400" dirty="0" smtClean="0">
                <a:latin typeface="Arial" panose="020B0604020202020204" pitchFamily="34" charset="0"/>
                <a:cs typeface="Arial" panose="020B0604020202020204" pitchFamily="34" charset="0"/>
              </a:rPr>
              <a:t>Choose a song.</a:t>
            </a:r>
            <a:r>
              <a:rPr lang="en-US" sz="1400" dirty="0">
                <a:latin typeface="Arial" panose="020B0604020202020204" pitchFamily="34" charset="0"/>
                <a:cs typeface="Arial" panose="020B0604020202020204" pitchFamily="34" charset="0"/>
              </a:rPr>
              <a:t>		</a:t>
            </a:r>
          </a:p>
        </p:txBody>
      </p:sp>
      <p:graphicFrame>
        <p:nvGraphicFramePr>
          <p:cNvPr id="2" name="Tabla 1"/>
          <p:cNvGraphicFramePr>
            <a:graphicFrameLocks noGrp="1"/>
          </p:cNvGraphicFramePr>
          <p:nvPr>
            <p:extLst>
              <p:ext uri="{D42A27DB-BD31-4B8C-83A1-F6EECF244321}">
                <p14:modId xmlns:p14="http://schemas.microsoft.com/office/powerpoint/2010/main" val="3392608422"/>
              </p:ext>
            </p:extLst>
          </p:nvPr>
        </p:nvGraphicFramePr>
        <p:xfrm>
          <a:off x="544394" y="1977226"/>
          <a:ext cx="10919726" cy="518160"/>
        </p:xfrm>
        <a:graphic>
          <a:graphicData uri="http://schemas.openxmlformats.org/drawingml/2006/table">
            <a:tbl>
              <a:tblPr firstRow="1" bandRow="1">
                <a:tableStyleId>{5C22544A-7EE6-4342-B048-85BDC9FD1C3A}</a:tableStyleId>
              </a:tblPr>
              <a:tblGrid>
                <a:gridCol w="4182501"/>
                <a:gridCol w="3680127"/>
                <a:gridCol w="3057098"/>
              </a:tblGrid>
              <a:tr h="370840">
                <a:tc>
                  <a:txBody>
                    <a:bodyPr/>
                    <a:lstStyle/>
                    <a:p>
                      <a:r>
                        <a:rPr lang="en-US" sz="1400" dirty="0" smtClean="0">
                          <a:latin typeface="Arial" panose="020B0604020202020204" pitchFamily="34" charset="0"/>
                          <a:cs typeface="Arial" panose="020B0604020202020204" pitchFamily="34" charset="0"/>
                        </a:rPr>
                        <a:t>Title of the song:</a:t>
                      </a:r>
                      <a:endParaRPr lang="es-ES" sz="1400" dirty="0" smtClean="0">
                        <a:latin typeface="Arial" panose="020B0604020202020204" pitchFamily="34" charset="0"/>
                        <a:cs typeface="Arial" panose="020B0604020202020204" pitchFamily="34" charset="0"/>
                      </a:endParaRPr>
                    </a:p>
                    <a:p>
                      <a:endParaRPr lang="es-ES" sz="1400" dirty="0"/>
                    </a:p>
                  </a:txBody>
                  <a:tcPr/>
                </a:tc>
                <a:tc>
                  <a:txBody>
                    <a:bodyPr/>
                    <a:lstStyle/>
                    <a:p>
                      <a:r>
                        <a:rPr lang="en-US" sz="1400" dirty="0" smtClean="0">
                          <a:latin typeface="Arial" panose="020B0604020202020204" pitchFamily="34" charset="0"/>
                          <a:cs typeface="Arial" panose="020B0604020202020204" pitchFamily="34" charset="0"/>
                        </a:rPr>
                        <a:t>Singer:</a:t>
                      </a:r>
                      <a:endParaRPr lang="es-ES" sz="1400" dirty="0"/>
                    </a:p>
                  </a:txBody>
                  <a:tcPr/>
                </a:tc>
                <a:tc>
                  <a:txBody>
                    <a:bodyPr/>
                    <a:lstStyle/>
                    <a:p>
                      <a:r>
                        <a:rPr lang="en-US" sz="1400" dirty="0" smtClean="0">
                          <a:latin typeface="Arial" panose="020B0604020202020204" pitchFamily="34" charset="0"/>
                          <a:cs typeface="Arial" panose="020B0604020202020204" pitchFamily="34" charset="0"/>
                        </a:rPr>
                        <a:t>Genre:</a:t>
                      </a:r>
                      <a:endParaRPr lang="en-US" sz="1400" dirty="0">
                        <a:latin typeface="Arial" panose="020B0604020202020204" pitchFamily="34" charset="0"/>
                        <a:cs typeface="Arial" panose="020B0604020202020204" pitchFamily="34" charset="0"/>
                      </a:endParaRPr>
                    </a:p>
                  </a:txBody>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399197525"/>
              </p:ext>
            </p:extLst>
          </p:nvPr>
        </p:nvGraphicFramePr>
        <p:xfrm>
          <a:off x="559558" y="2753181"/>
          <a:ext cx="10849969" cy="1407160"/>
        </p:xfrm>
        <a:graphic>
          <a:graphicData uri="http://schemas.openxmlformats.org/drawingml/2006/table">
            <a:tbl>
              <a:tblPr firstRow="1" bandRow="1">
                <a:tableStyleId>{5940675A-B579-460E-94D1-54222C63F5DA}</a:tableStyleId>
              </a:tblPr>
              <a:tblGrid>
                <a:gridCol w="10849969"/>
              </a:tblGrid>
              <a:tr h="370840">
                <a:tc>
                  <a:txBody>
                    <a:bodyPr/>
                    <a:lstStyle/>
                    <a:p>
                      <a:r>
                        <a:rPr lang="en-US" sz="1400" dirty="0" smtClean="0">
                          <a:latin typeface="Arial" panose="020B0604020202020204" pitchFamily="34" charset="0"/>
                          <a:cs typeface="Arial" panose="020B0604020202020204" pitchFamily="34" charset="0"/>
                        </a:rPr>
                        <a:t>What’s the song about?</a:t>
                      </a:r>
                    </a:p>
                    <a:p>
                      <a:endParaRPr lang="en-US" sz="1400" dirty="0">
                        <a:latin typeface="Arial" panose="020B0604020202020204" pitchFamily="34" charset="0"/>
                        <a:cs typeface="Arial" panose="020B0604020202020204" pitchFamily="34" charset="0"/>
                      </a:endParaRPr>
                    </a:p>
                  </a:txBody>
                  <a:tcPr/>
                </a:tc>
              </a:tr>
              <a:tr h="370840">
                <a:tc>
                  <a:txBody>
                    <a:bodyPr/>
                    <a:lstStyle/>
                    <a:p>
                      <a:r>
                        <a:rPr lang="en-US" sz="1400" dirty="0" smtClean="0">
                          <a:latin typeface="Arial" panose="020B0604020202020204" pitchFamily="34" charset="0"/>
                          <a:cs typeface="Arial" panose="020B0604020202020204" pitchFamily="34" charset="0"/>
                        </a:rPr>
                        <a:t>Why do you like this song?</a:t>
                      </a:r>
                    </a:p>
                    <a:p>
                      <a:endParaRPr lang="en-US" sz="1400" dirty="0">
                        <a:latin typeface="Arial" panose="020B0604020202020204" pitchFamily="34" charset="0"/>
                        <a:cs typeface="Arial" panose="020B0604020202020204" pitchFamily="34" charset="0"/>
                      </a:endParaRPr>
                    </a:p>
                  </a:txBody>
                  <a:tcPr/>
                </a:tc>
              </a:tr>
              <a:tr h="370840">
                <a:tc>
                  <a:txBody>
                    <a:bodyPr/>
                    <a:lstStyle/>
                    <a:p>
                      <a:r>
                        <a:rPr lang="en-US" sz="1400" dirty="0" smtClean="0">
                          <a:latin typeface="Arial" panose="020B0604020202020204" pitchFamily="34" charset="0"/>
                          <a:cs typeface="Arial" panose="020B0604020202020204" pitchFamily="34" charset="0"/>
                        </a:rPr>
                        <a:t>How does the song make you feel when you listen to it?</a:t>
                      </a:r>
                      <a:endParaRPr lang="en-US" sz="1400" dirty="0">
                        <a:latin typeface="Arial" panose="020B0604020202020204" pitchFamily="34" charset="0"/>
                        <a:cs typeface="Arial" panose="020B0604020202020204" pitchFamily="34" charset="0"/>
                      </a:endParaRPr>
                    </a:p>
                  </a:txBody>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038931937"/>
              </p:ext>
            </p:extLst>
          </p:nvPr>
        </p:nvGraphicFramePr>
        <p:xfrm>
          <a:off x="544394" y="4390914"/>
          <a:ext cx="10878782" cy="1854200"/>
        </p:xfrm>
        <a:graphic>
          <a:graphicData uri="http://schemas.openxmlformats.org/drawingml/2006/table">
            <a:tbl>
              <a:tblPr firstRow="1" bandRow="1">
                <a:tableStyleId>{5C22544A-7EE6-4342-B048-85BDC9FD1C3A}</a:tableStyleId>
              </a:tblPr>
              <a:tblGrid>
                <a:gridCol w="2690126"/>
                <a:gridCol w="8188656"/>
              </a:tblGrid>
              <a:tr h="370840">
                <a:tc>
                  <a:txBody>
                    <a:bodyPr/>
                    <a:lstStyle/>
                    <a:p>
                      <a:r>
                        <a:rPr lang="en-US" sz="1400" dirty="0" smtClean="0">
                          <a:latin typeface="Arial" panose="020B0604020202020204" pitchFamily="34" charset="0"/>
                          <a:cs typeface="Arial" panose="020B0604020202020204" pitchFamily="34" charset="0"/>
                        </a:rPr>
                        <a:t>New vocabulary</a:t>
                      </a:r>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Meaning</a:t>
                      </a:r>
                      <a:endParaRPr lang="en-US" sz="1400" dirty="0">
                        <a:latin typeface="Arial" panose="020B0604020202020204" pitchFamily="34" charset="0"/>
                        <a:cs typeface="Arial" panose="020B0604020202020204" pitchFamily="34" charset="0"/>
                      </a:endParaRPr>
                    </a:p>
                  </a:txBody>
                  <a:tcPr/>
                </a:tc>
              </a:tr>
              <a:tr h="370840">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r h="370840">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r h="370840">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r h="370840">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16248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90600" y="1388286"/>
            <a:ext cx="10210800" cy="3780522"/>
          </a:xfrm>
          <a:prstGeom prst="rect">
            <a:avLst/>
          </a:prstGeom>
        </p:spPr>
        <p:txBody>
          <a:bodyPr wrap="square">
            <a:spAutoFit/>
          </a:bodyPr>
          <a:lstStyle/>
          <a:p>
            <a:pPr marL="342900" indent="-342900" algn="just">
              <a:lnSpc>
                <a:spcPct val="150000"/>
              </a:lnSpc>
              <a:buFont typeface="+mj-lt"/>
              <a:buAutoNum type="arabicPeriod"/>
            </a:pPr>
            <a:r>
              <a:rPr lang="en-US" dirty="0">
                <a:latin typeface="Arial" panose="020B0604020202020204" pitchFamily="34" charset="0"/>
                <a:cs typeface="Arial" panose="020B0604020202020204" pitchFamily="34" charset="0"/>
              </a:rPr>
              <a:t>What kinds of music do you like? Do you like [type of music</a:t>
            </a:r>
            <a:r>
              <a:rPr lang="en-US"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Who’s </a:t>
            </a:r>
            <a:r>
              <a:rPr lang="en-US" dirty="0">
                <a:latin typeface="Arial" panose="020B0604020202020204" pitchFamily="34" charset="0"/>
                <a:cs typeface="Arial" panose="020B0604020202020204" pitchFamily="34" charset="0"/>
              </a:rPr>
              <a:t>your favorite musician? What musical instrument does he/she </a:t>
            </a:r>
            <a:r>
              <a:rPr lang="en-US" dirty="0" smtClean="0">
                <a:latin typeface="Arial" panose="020B0604020202020204" pitchFamily="34" charset="0"/>
                <a:cs typeface="Arial" panose="020B0604020202020204" pitchFamily="34" charset="0"/>
              </a:rPr>
              <a:t>play?</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Do </a:t>
            </a:r>
            <a:r>
              <a:rPr lang="en-US" dirty="0">
                <a:latin typeface="Arial" panose="020B0604020202020204" pitchFamily="34" charset="0"/>
                <a:cs typeface="Arial" panose="020B0604020202020204" pitchFamily="34" charset="0"/>
              </a:rPr>
              <a:t>you play a musical instrument? What instrument do you play? Do you play the </a:t>
            </a:r>
            <a:r>
              <a:rPr lang="en-US" dirty="0" smtClean="0">
                <a:latin typeface="Arial" panose="020B0604020202020204" pitchFamily="34" charset="0"/>
                <a:cs typeface="Arial" panose="020B0604020202020204" pitchFamily="34" charset="0"/>
              </a:rPr>
              <a:t>piano/guitar?</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kinds of TV programs do you like? Do you like [type of TV show</a:t>
            </a:r>
            <a:r>
              <a:rPr lang="en-US"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kinds of movies do you like? Do you like [type of movie</a:t>
            </a:r>
            <a:r>
              <a:rPr lang="en-US" dirty="0" smtClean="0">
                <a:latin typeface="Arial" panose="020B0604020202020204" pitchFamily="34" charset="0"/>
                <a:cs typeface="Arial" panose="020B0604020202020204" pitchFamily="34" charset="0"/>
              </a:rPr>
              <a: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Do </a:t>
            </a:r>
            <a:r>
              <a:rPr lang="en-US" dirty="0">
                <a:latin typeface="Arial" panose="020B0604020202020204" pitchFamily="34" charset="0"/>
                <a:cs typeface="Arial" panose="020B0604020202020204" pitchFamily="34" charset="0"/>
              </a:rPr>
              <a:t>you play video games? What’s your favorite video </a:t>
            </a:r>
            <a:r>
              <a:rPr lang="en-US" dirty="0" smtClean="0">
                <a:latin typeface="Arial" panose="020B0604020202020204" pitchFamily="34" charset="0"/>
                <a:cs typeface="Arial" panose="020B0604020202020204" pitchFamily="34" charset="0"/>
              </a:rPr>
              <a:t>game?</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Would </a:t>
            </a:r>
            <a:r>
              <a:rPr lang="en-US" dirty="0">
                <a:latin typeface="Arial" panose="020B0604020202020204" pitchFamily="34" charset="0"/>
                <a:cs typeface="Arial" panose="020B0604020202020204" pitchFamily="34" charset="0"/>
              </a:rPr>
              <a:t>you like to go to [event] this weekend? Why or why </a:t>
            </a:r>
            <a:r>
              <a:rPr lang="en-US" dirty="0" smtClean="0">
                <a:latin typeface="Arial" panose="020B0604020202020204" pitchFamily="34" charset="0"/>
                <a:cs typeface="Arial" panose="020B0604020202020204" pitchFamily="34" charset="0"/>
              </a:rPr>
              <a:t>not?</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Would </a:t>
            </a:r>
            <a:r>
              <a:rPr lang="en-US" dirty="0">
                <a:latin typeface="Arial" panose="020B0604020202020204" pitchFamily="34" charset="0"/>
                <a:cs typeface="Arial" panose="020B0604020202020204" pitchFamily="34" charset="0"/>
              </a:rPr>
              <a:t>you like to [activity] this </a:t>
            </a:r>
            <a:r>
              <a:rPr lang="en-US" dirty="0" smtClean="0">
                <a:latin typeface="Arial" panose="020B0604020202020204" pitchFamily="34" charset="0"/>
                <a:cs typeface="Arial" panose="020B0604020202020204" pitchFamily="34" charset="0"/>
              </a:rPr>
              <a:t>weekend?</a:t>
            </a:r>
          </a:p>
          <a:p>
            <a:pPr marL="342900" indent="-342900" algn="just">
              <a:lnSpc>
                <a:spcPct val="150000"/>
              </a:lnSpc>
              <a:buFont typeface="+mj-lt"/>
              <a:buAutoNum type="arabicPeriod"/>
            </a:pPr>
            <a:r>
              <a:rPr lang="en-US" dirty="0" smtClean="0">
                <a:latin typeface="Arial" panose="020B0604020202020204" pitchFamily="34" charset="0"/>
                <a:cs typeface="Arial" panose="020B0604020202020204" pitchFamily="34" charset="0"/>
              </a:rPr>
              <a:t>Ask </a:t>
            </a:r>
            <a:r>
              <a:rPr lang="en-US" dirty="0">
                <a:latin typeface="Arial" panose="020B0604020202020204" pitchFamily="34" charset="0"/>
                <a:cs typeface="Arial" panose="020B0604020202020204" pitchFamily="34" charset="0"/>
              </a:rPr>
              <a:t>me about music/TV shows/movies. or Ask [classmate] about music/TV shows/movies. </a:t>
            </a:r>
            <a:endParaRPr lang="es-ES" dirty="0">
              <a:latin typeface="Arial" panose="020B0604020202020204" pitchFamily="34" charset="0"/>
              <a:cs typeface="Arial" panose="020B0604020202020204" pitchFamily="34" charset="0"/>
            </a:endParaRPr>
          </a:p>
        </p:txBody>
      </p:sp>
      <p:sp>
        <p:nvSpPr>
          <p:cNvPr id="5" name="CuadroTexto 4"/>
          <p:cNvSpPr txBox="1"/>
          <p:nvPr/>
        </p:nvSpPr>
        <p:spPr>
          <a:xfrm>
            <a:off x="0" y="443345"/>
            <a:ext cx="12192000" cy="523220"/>
          </a:xfrm>
          <a:prstGeom prst="rect">
            <a:avLst/>
          </a:prstGeom>
          <a:noFill/>
        </p:spPr>
        <p:txBody>
          <a:bodyPr wrap="square" rtlCol="0">
            <a:spAutoFit/>
          </a:bodyPr>
          <a:lstStyle/>
          <a:p>
            <a:pPr algn="ctr"/>
            <a:r>
              <a:rPr lang="en-US" sz="2800" b="1" dirty="0" smtClean="0">
                <a:solidFill>
                  <a:schemeClr val="accent4">
                    <a:lumMod val="50000"/>
                  </a:schemeClr>
                </a:solidFill>
                <a:latin typeface="Arial" panose="020B0604020202020204" pitchFamily="34" charset="0"/>
                <a:cs typeface="Arial" panose="020B0604020202020204" pitchFamily="34" charset="0"/>
              </a:rPr>
              <a:t>Objective questions</a:t>
            </a:r>
            <a:endParaRPr lang="es-ES" sz="2800" b="1"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2789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1255592" y="189304"/>
            <a:ext cx="9523242" cy="6293675"/>
            <a:chOff x="1255592" y="189304"/>
            <a:chExt cx="9523242" cy="6293675"/>
          </a:xfrm>
        </p:grpSpPr>
        <p:pic>
          <p:nvPicPr>
            <p:cNvPr id="2" name="Imagen 1"/>
            <p:cNvPicPr>
              <a:picLocks noChangeAspect="1"/>
            </p:cNvPicPr>
            <p:nvPr/>
          </p:nvPicPr>
          <p:blipFill rotWithShape="1">
            <a:blip r:embed="rId2"/>
            <a:srcRect l="24125" t="26988" r="20930" b="12216"/>
            <a:stretch/>
          </p:blipFill>
          <p:spPr>
            <a:xfrm>
              <a:off x="1255593" y="558636"/>
              <a:ext cx="9523241" cy="5924343"/>
            </a:xfrm>
            <a:prstGeom prst="rect">
              <a:avLst/>
            </a:prstGeom>
          </p:spPr>
        </p:pic>
        <p:sp>
          <p:nvSpPr>
            <p:cNvPr id="3" name="CuadroTexto 2"/>
            <p:cNvSpPr txBox="1"/>
            <p:nvPr/>
          </p:nvSpPr>
          <p:spPr>
            <a:xfrm>
              <a:off x="1255593" y="5585783"/>
              <a:ext cx="1138053"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THINK.</a:t>
              </a:r>
              <a:endParaRPr lang="es-ES" b="1" i="1" dirty="0">
                <a:latin typeface="Arial" panose="020B0604020202020204" pitchFamily="34" charset="0"/>
                <a:cs typeface="Arial" panose="020B0604020202020204" pitchFamily="34" charset="0"/>
              </a:endParaRPr>
            </a:p>
          </p:txBody>
        </p:sp>
        <p:sp>
          <p:nvSpPr>
            <p:cNvPr id="4" name="CuadroTexto 3"/>
            <p:cNvSpPr txBox="1"/>
            <p:nvPr/>
          </p:nvSpPr>
          <p:spPr>
            <a:xfrm>
              <a:off x="1255592" y="189304"/>
              <a:ext cx="1138053"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READ.</a:t>
              </a:r>
              <a:endParaRPr lang="es-ES" b="1"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64704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898071" y="324886"/>
            <a:ext cx="10433957" cy="6075915"/>
            <a:chOff x="898071" y="324886"/>
            <a:chExt cx="10433957" cy="6075915"/>
          </a:xfrm>
        </p:grpSpPr>
        <p:grpSp>
          <p:nvGrpSpPr>
            <p:cNvPr id="4" name="Grupo 3"/>
            <p:cNvGrpSpPr/>
            <p:nvPr/>
          </p:nvGrpSpPr>
          <p:grpSpPr>
            <a:xfrm>
              <a:off x="898071" y="979715"/>
              <a:ext cx="10433957" cy="5421086"/>
              <a:chOff x="914400" y="415636"/>
              <a:chExt cx="10321635" cy="5719349"/>
            </a:xfrm>
          </p:grpSpPr>
          <p:pic>
            <p:nvPicPr>
              <p:cNvPr id="2" name="Imagen 1"/>
              <p:cNvPicPr>
                <a:picLocks noChangeAspect="1"/>
              </p:cNvPicPr>
              <p:nvPr/>
            </p:nvPicPr>
            <p:blipFill rotWithShape="1">
              <a:blip r:embed="rId2"/>
              <a:srcRect l="18076" t="19624" r="14577" b="14001"/>
              <a:stretch/>
            </p:blipFill>
            <p:spPr>
              <a:xfrm>
                <a:off x="914400" y="415636"/>
                <a:ext cx="10321635" cy="5719349"/>
              </a:xfrm>
              <a:prstGeom prst="rect">
                <a:avLst/>
              </a:prstGeom>
            </p:spPr>
          </p:pic>
          <p:sp>
            <p:nvSpPr>
              <p:cNvPr id="3" name="Rectángulo 2"/>
              <p:cNvSpPr/>
              <p:nvPr/>
            </p:nvSpPr>
            <p:spPr>
              <a:xfrm>
                <a:off x="914400" y="4167921"/>
                <a:ext cx="4087091" cy="1707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5" name="CuadroTexto 4"/>
            <p:cNvSpPr txBox="1"/>
            <p:nvPr/>
          </p:nvSpPr>
          <p:spPr>
            <a:xfrm>
              <a:off x="898072" y="324886"/>
              <a:ext cx="6866308" cy="369332"/>
            </a:xfrm>
            <a:prstGeom prst="rect">
              <a:avLst/>
            </a:prstGeom>
            <a:noFill/>
            <a:ln w="28575">
              <a:solidFill>
                <a:schemeClr val="accent6">
                  <a:lumMod val="75000"/>
                </a:schemeClr>
              </a:solidFill>
            </a:ln>
          </p:spPr>
          <p:txBody>
            <a:bodyPr wrap="square" rtlCol="0">
              <a:spAutoFit/>
            </a:bodyPr>
            <a:lstStyle/>
            <a:p>
              <a:r>
                <a:rPr lang="en-US" b="1" dirty="0" smtClean="0">
                  <a:solidFill>
                    <a:schemeClr val="accent6"/>
                  </a:solidFill>
                  <a:latin typeface="Arial" panose="020B0604020202020204" pitchFamily="34" charset="0"/>
                  <a:cs typeface="Arial" panose="020B0604020202020204" pitchFamily="34" charset="0"/>
                </a:rPr>
                <a:t>PRACTICE: categorize types of movies, TV shows and music</a:t>
              </a:r>
              <a:endParaRPr lang="es-ES" b="1" dirty="0">
                <a:solidFill>
                  <a:schemeClr val="accent6"/>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39331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37755" t="13353" r="33176" b="28655"/>
          <a:stretch/>
        </p:blipFill>
        <p:spPr>
          <a:xfrm>
            <a:off x="210292" y="97971"/>
            <a:ext cx="5991437" cy="6645729"/>
          </a:xfrm>
          <a:prstGeom prst="rect">
            <a:avLst/>
          </a:prstGeom>
        </p:spPr>
      </p:pic>
      <p:pic>
        <p:nvPicPr>
          <p:cNvPr id="4" name="Imagen 3"/>
          <p:cNvPicPr>
            <a:picLocks noChangeAspect="1"/>
          </p:cNvPicPr>
          <p:nvPr/>
        </p:nvPicPr>
        <p:blipFill rotWithShape="1">
          <a:blip r:embed="rId2"/>
          <a:srcRect l="37755" t="71871" r="36968" b="18727"/>
          <a:stretch/>
        </p:blipFill>
        <p:spPr>
          <a:xfrm>
            <a:off x="6366400" y="1742918"/>
            <a:ext cx="5794845" cy="1337059"/>
          </a:xfrm>
          <a:prstGeom prst="rect">
            <a:avLst/>
          </a:prstGeom>
          <a:ln>
            <a:solidFill>
              <a:srgbClr val="00B0F0"/>
            </a:solidFill>
          </a:ln>
        </p:spPr>
      </p:pic>
      <p:sp>
        <p:nvSpPr>
          <p:cNvPr id="7" name="CuadroTexto 6"/>
          <p:cNvSpPr txBox="1"/>
          <p:nvPr/>
        </p:nvSpPr>
        <p:spPr>
          <a:xfrm>
            <a:off x="6366400" y="3484715"/>
            <a:ext cx="5278333" cy="1477328"/>
          </a:xfrm>
          <a:prstGeom prst="rect">
            <a:avLst/>
          </a:prstGeom>
          <a:noFill/>
          <a:ln>
            <a:solidFill>
              <a:srgbClr val="00B0F0"/>
            </a:solidFill>
          </a:ln>
        </p:spPr>
        <p:txBody>
          <a:bodyPr wrap="square" rtlCol="0">
            <a:spAutoFit/>
          </a:bodyPr>
          <a:lstStyle/>
          <a:p>
            <a:r>
              <a:rPr lang="en-US" b="1" dirty="0" smtClean="0">
                <a:latin typeface="Arial" panose="020B0604020202020204" pitchFamily="34" charset="0"/>
                <a:cs typeface="Arial" panose="020B0604020202020204" pitchFamily="34" charset="0"/>
              </a:rPr>
              <a:t>C.  </a:t>
            </a:r>
          </a:p>
          <a:p>
            <a:r>
              <a:rPr lang="en-US" dirty="0" smtClean="0">
                <a:latin typeface="Arial" panose="020B0604020202020204" pitchFamily="34" charset="0"/>
                <a:cs typeface="Arial" panose="020B0604020202020204" pitchFamily="34" charset="0"/>
              </a:rPr>
              <a:t>1. Who is your favorite musician?</a:t>
            </a:r>
          </a:p>
          <a:p>
            <a:r>
              <a:rPr lang="en-US" dirty="0" smtClean="0">
                <a:solidFill>
                  <a:srgbClr val="0070C0"/>
                </a:solidFill>
                <a:latin typeface="Arial" panose="020B0604020202020204" pitchFamily="34" charset="0"/>
                <a:cs typeface="Arial" panose="020B0604020202020204" pitchFamily="34" charset="0"/>
              </a:rPr>
              <a:t>A=</a:t>
            </a:r>
          </a:p>
          <a:p>
            <a:r>
              <a:rPr lang="en-US" dirty="0" smtClean="0">
                <a:latin typeface="Arial" panose="020B0604020202020204" pitchFamily="34" charset="0"/>
                <a:cs typeface="Arial" panose="020B0604020202020204" pitchFamily="34" charset="0"/>
              </a:rPr>
              <a:t>2. What do you know about his or her life?</a:t>
            </a:r>
          </a:p>
          <a:p>
            <a:r>
              <a:rPr lang="en-US" dirty="0" smtClean="0">
                <a:solidFill>
                  <a:srgbClr val="0070C0"/>
                </a:solidFill>
                <a:latin typeface="Arial" panose="020B0604020202020204" pitchFamily="34" charset="0"/>
                <a:cs typeface="Arial" panose="020B0604020202020204" pitchFamily="34" charset="0"/>
              </a:rPr>
              <a:t>A=</a:t>
            </a:r>
            <a:endParaRPr lang="es-ES" dirty="0">
              <a:solidFill>
                <a:srgbClr val="0070C0"/>
              </a:solidFill>
              <a:latin typeface="Arial" panose="020B0604020202020204" pitchFamily="34" charset="0"/>
              <a:cs typeface="Arial" panose="020B0604020202020204" pitchFamily="34" charset="0"/>
            </a:endParaRPr>
          </a:p>
        </p:txBody>
      </p:sp>
      <p:sp>
        <p:nvSpPr>
          <p:cNvPr id="8" name="CuadroTexto 7"/>
          <p:cNvSpPr txBox="1"/>
          <p:nvPr/>
        </p:nvSpPr>
        <p:spPr>
          <a:xfrm>
            <a:off x="6366400" y="414850"/>
            <a:ext cx="5734456" cy="923330"/>
          </a:xfrm>
          <a:prstGeom prst="rect">
            <a:avLst/>
          </a:prstGeom>
          <a:noFill/>
          <a:ln w="28575">
            <a:solidFill>
              <a:schemeClr val="accent6">
                <a:lumMod val="75000"/>
              </a:schemeClr>
            </a:solidFill>
          </a:ln>
        </p:spPr>
        <p:txBody>
          <a:bodyPr wrap="square" rtlCol="0">
            <a:spAutoFit/>
          </a:bodyPr>
          <a:lstStyle/>
          <a:p>
            <a:pPr algn="just"/>
            <a:r>
              <a:rPr lang="en-US" b="1" dirty="0" smtClean="0">
                <a:solidFill>
                  <a:schemeClr val="accent6"/>
                </a:solidFill>
                <a:latin typeface="Arial" panose="020B0604020202020204" pitchFamily="34" charset="0"/>
                <a:cs typeface="Arial" panose="020B0604020202020204" pitchFamily="34" charset="0"/>
              </a:rPr>
              <a:t>PRACTICE: scan a time line for details; read a biography of an entertainer; develop skills in sequencing events</a:t>
            </a:r>
            <a:endParaRPr lang="es-ES"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18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6"/>
          <a:srcRect l="21596" t="14287" r="11138" b="21162"/>
          <a:stretch/>
        </p:blipFill>
        <p:spPr>
          <a:xfrm>
            <a:off x="329761" y="511213"/>
            <a:ext cx="8770278" cy="4963886"/>
          </a:xfrm>
          <a:prstGeom prst="rect">
            <a:avLst/>
          </a:prstGeom>
        </p:spPr>
      </p:pic>
      <p:pic>
        <p:nvPicPr>
          <p:cNvPr id="5" name="IC5_L1_Unit 04 Pg 023 Ex 03 Conversation Pt 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10767" y="773916"/>
            <a:ext cx="609600" cy="609600"/>
          </a:xfrm>
          <a:prstGeom prst="rect">
            <a:avLst/>
          </a:prstGeom>
        </p:spPr>
      </p:pic>
      <p:pic>
        <p:nvPicPr>
          <p:cNvPr id="6" name="IC5_L1_Unit 04 Pg 023 Ex 03 Conversation Pt B">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651494" y="5790828"/>
            <a:ext cx="609600" cy="609600"/>
          </a:xfrm>
          <a:prstGeom prst="rect">
            <a:avLst/>
          </a:prstGeom>
        </p:spPr>
      </p:pic>
      <p:sp>
        <p:nvSpPr>
          <p:cNvPr id="7" name="CuadroTexto 6"/>
          <p:cNvSpPr txBox="1"/>
          <p:nvPr/>
        </p:nvSpPr>
        <p:spPr>
          <a:xfrm>
            <a:off x="9277119" y="1655249"/>
            <a:ext cx="2658206" cy="2031325"/>
          </a:xfrm>
          <a:prstGeom prst="rect">
            <a:avLst/>
          </a:prstGeom>
          <a:noFill/>
          <a:ln w="3175">
            <a:solidFill>
              <a:srgbClr val="00B0F0"/>
            </a:solidFill>
          </a:ln>
        </p:spPr>
        <p:txBody>
          <a:bodyPr wrap="square" rtlCol="0">
            <a:spAutoFit/>
          </a:bodyPr>
          <a:lstStyle/>
          <a:p>
            <a:r>
              <a:rPr lang="en-US" b="1" dirty="0">
                <a:latin typeface="Arial" panose="020B0604020202020204" pitchFamily="34" charset="0"/>
                <a:cs typeface="Arial" panose="020B0604020202020204" pitchFamily="34" charset="0"/>
              </a:rPr>
              <a:t>B</a:t>
            </a:r>
            <a:r>
              <a:rPr lang="en-US" b="1" dirty="0" smtClean="0">
                <a:latin typeface="Arial" panose="020B0604020202020204" pitchFamily="34" charset="0"/>
                <a:cs typeface="Arial" panose="020B0604020202020204" pitchFamily="34" charset="0"/>
              </a:rPr>
              <a:t>.</a:t>
            </a:r>
          </a:p>
          <a:p>
            <a:r>
              <a:rPr lang="en-US" dirty="0" smtClean="0">
                <a:latin typeface="Arial" panose="020B0604020202020204" pitchFamily="34" charset="0"/>
                <a:cs typeface="Arial" panose="020B0604020202020204" pitchFamily="34" charset="0"/>
              </a:rPr>
              <a:t>1. What do you think of Tylor Swift?</a:t>
            </a:r>
          </a:p>
          <a:p>
            <a:r>
              <a:rPr lang="en-US" dirty="0">
                <a:solidFill>
                  <a:srgbClr val="0070C0"/>
                </a:solidFill>
                <a:latin typeface="Arial" panose="020B0604020202020204" pitchFamily="34" charset="0"/>
                <a:cs typeface="Arial" panose="020B0604020202020204" pitchFamily="34" charset="0"/>
              </a:rPr>
              <a:t>A</a:t>
            </a:r>
            <a:r>
              <a:rPr lang="en-US" dirty="0" smtClean="0">
                <a:solidFill>
                  <a:srgbClr val="0070C0"/>
                </a:solidFill>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2. What </a:t>
            </a:r>
            <a:r>
              <a:rPr lang="en-US" dirty="0">
                <a:latin typeface="Arial" panose="020B0604020202020204" pitchFamily="34" charset="0"/>
                <a:cs typeface="Arial" panose="020B0604020202020204" pitchFamily="34" charset="0"/>
              </a:rPr>
              <a:t>do you think of </a:t>
            </a:r>
            <a:r>
              <a:rPr lang="en-US" dirty="0" smtClean="0">
                <a:latin typeface="Arial" panose="020B0604020202020204" pitchFamily="34" charset="0"/>
                <a:cs typeface="Arial" panose="020B0604020202020204" pitchFamily="34" charset="0"/>
              </a:rPr>
              <a:t>Drake?</a:t>
            </a:r>
          </a:p>
          <a:p>
            <a:r>
              <a:rPr lang="en-US" dirty="0">
                <a:solidFill>
                  <a:srgbClr val="0070C0"/>
                </a:solidFill>
                <a:latin typeface="Arial" panose="020B0604020202020204" pitchFamily="34" charset="0"/>
                <a:cs typeface="Arial" panose="020B0604020202020204" pitchFamily="34" charset="0"/>
              </a:rPr>
              <a:t>A</a:t>
            </a:r>
            <a:r>
              <a:rPr lang="en-US" dirty="0" smtClean="0">
                <a:solidFill>
                  <a:srgbClr val="0070C0"/>
                </a:solidFill>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sp>
        <p:nvSpPr>
          <p:cNvPr id="8" name="CuadroTexto 7"/>
          <p:cNvSpPr txBox="1"/>
          <p:nvPr/>
        </p:nvSpPr>
        <p:spPr>
          <a:xfrm>
            <a:off x="3469233" y="5356964"/>
            <a:ext cx="5719346" cy="1477328"/>
          </a:xfrm>
          <a:prstGeom prst="rect">
            <a:avLst/>
          </a:prstGeom>
          <a:noFill/>
          <a:ln>
            <a:solidFill>
              <a:srgbClr val="00B0F0"/>
            </a:solidFill>
          </a:ln>
        </p:spPr>
        <p:txBody>
          <a:bodyPr wrap="square" rtlCol="0">
            <a:spAutoFit/>
          </a:bodyPr>
          <a:lstStyle/>
          <a:p>
            <a:r>
              <a:rPr lang="en-US" b="1" dirty="0">
                <a:latin typeface="Arial" panose="020B0604020202020204" pitchFamily="34" charset="0"/>
                <a:cs typeface="Arial" panose="020B0604020202020204" pitchFamily="34" charset="0"/>
              </a:rPr>
              <a:t>C</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Listen to the rest of the conversation.</a:t>
            </a:r>
          </a:p>
          <a:p>
            <a:r>
              <a:rPr lang="en-US" dirty="0" smtClean="0">
                <a:latin typeface="Arial" panose="020B0604020202020204" pitchFamily="34" charset="0"/>
                <a:cs typeface="Arial" panose="020B0604020202020204" pitchFamily="34" charset="0"/>
              </a:rPr>
              <a:t>1. Who is Seth’s favorite band?</a:t>
            </a:r>
          </a:p>
          <a:p>
            <a:r>
              <a:rPr lang="en-US" dirty="0" smtClean="0">
                <a:solidFill>
                  <a:srgbClr val="0070C0"/>
                </a:solidFill>
                <a:latin typeface="Arial" panose="020B0604020202020204" pitchFamily="34" charset="0"/>
                <a:cs typeface="Arial" panose="020B0604020202020204" pitchFamily="34" charset="0"/>
              </a:rPr>
              <a:t>A=</a:t>
            </a:r>
          </a:p>
          <a:p>
            <a:r>
              <a:rPr lang="en-US" dirty="0" smtClean="0">
                <a:latin typeface="Arial" panose="020B0604020202020204" pitchFamily="34" charset="0"/>
                <a:cs typeface="Arial" panose="020B0604020202020204" pitchFamily="34" charset="0"/>
              </a:rPr>
              <a:t>2. Does Leanne like them?</a:t>
            </a:r>
          </a:p>
          <a:p>
            <a:r>
              <a:rPr lang="en-US" dirty="0">
                <a:solidFill>
                  <a:srgbClr val="0070C0"/>
                </a:solidFill>
                <a:latin typeface="Arial" panose="020B0604020202020204" pitchFamily="34" charset="0"/>
                <a:cs typeface="Arial" panose="020B0604020202020204" pitchFamily="34" charset="0"/>
              </a:rPr>
              <a:t>A</a:t>
            </a:r>
            <a:r>
              <a:rPr lang="en-US" dirty="0" smtClean="0">
                <a:solidFill>
                  <a:srgbClr val="0070C0"/>
                </a:solidFill>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sp>
        <p:nvSpPr>
          <p:cNvPr id="10" name="CuadroTexto 9"/>
          <p:cNvSpPr txBox="1"/>
          <p:nvPr/>
        </p:nvSpPr>
        <p:spPr>
          <a:xfrm>
            <a:off x="185381" y="132851"/>
            <a:ext cx="11862239" cy="369332"/>
          </a:xfrm>
          <a:prstGeom prst="rect">
            <a:avLst/>
          </a:prstGeom>
          <a:noFill/>
          <a:ln w="28575">
            <a:solidFill>
              <a:schemeClr val="accent6">
                <a:lumMod val="75000"/>
              </a:schemeClr>
            </a:solidFill>
          </a:ln>
        </p:spPr>
        <p:txBody>
          <a:bodyPr wrap="square" rtlCol="0">
            <a:spAutoFit/>
          </a:bodyPr>
          <a:lstStyle/>
          <a:p>
            <a:r>
              <a:rPr lang="en-US" b="1" dirty="0" smtClean="0">
                <a:solidFill>
                  <a:schemeClr val="accent6"/>
                </a:solidFill>
                <a:latin typeface="Arial" panose="020B0604020202020204" pitchFamily="34" charset="0"/>
                <a:cs typeface="Arial" panose="020B0604020202020204" pitchFamily="34" charset="0"/>
              </a:rPr>
              <a:t>PRACTICE: use yes/no and </a:t>
            </a:r>
            <a:r>
              <a:rPr lang="en-US" b="1" dirty="0" err="1" smtClean="0">
                <a:solidFill>
                  <a:schemeClr val="accent6"/>
                </a:solidFill>
                <a:latin typeface="Arial" panose="020B0604020202020204" pitchFamily="34" charset="0"/>
                <a:cs typeface="Arial" panose="020B0604020202020204" pitchFamily="34" charset="0"/>
              </a:rPr>
              <a:t>Wh</a:t>
            </a:r>
            <a:r>
              <a:rPr lang="en-US" b="1" dirty="0" smtClean="0">
                <a:solidFill>
                  <a:schemeClr val="accent6"/>
                </a:solidFill>
                <a:latin typeface="Arial" panose="020B0604020202020204" pitchFamily="34" charset="0"/>
                <a:cs typeface="Arial" panose="020B0604020202020204" pitchFamily="34" charset="0"/>
              </a:rPr>
              <a:t>-questions with </a:t>
            </a:r>
            <a:r>
              <a:rPr lang="en-US" b="1" i="1" dirty="0" smtClean="0">
                <a:solidFill>
                  <a:schemeClr val="accent6"/>
                </a:solidFill>
                <a:latin typeface="Arial" panose="020B0604020202020204" pitchFamily="34" charset="0"/>
                <a:cs typeface="Arial" panose="020B0604020202020204" pitchFamily="34" charset="0"/>
              </a:rPr>
              <a:t>do</a:t>
            </a:r>
            <a:r>
              <a:rPr lang="en-US" b="1" dirty="0" smtClean="0">
                <a:solidFill>
                  <a:schemeClr val="accent6"/>
                </a:solidFill>
                <a:latin typeface="Arial" panose="020B0604020202020204" pitchFamily="34" charset="0"/>
                <a:cs typeface="Arial" panose="020B0604020202020204" pitchFamily="34" charset="0"/>
              </a:rPr>
              <a:t> in a conversation about entertainment likes and dislikes</a:t>
            </a:r>
            <a:endParaRPr lang="es-ES" b="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224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32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2124"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485896274"/>
              </p:ext>
            </p:extLst>
          </p:nvPr>
        </p:nvGraphicFramePr>
        <p:xfrm>
          <a:off x="5946276" y="1451092"/>
          <a:ext cx="5620083" cy="1483360"/>
        </p:xfrm>
        <a:graphic>
          <a:graphicData uri="http://schemas.openxmlformats.org/drawingml/2006/table">
            <a:tbl>
              <a:tblPr firstRow="1" bandRow="1">
                <a:tableStyleId>{9D7B26C5-4107-4FEC-AEDC-1716B250A1EF}</a:tableStyleId>
              </a:tblPr>
              <a:tblGrid>
                <a:gridCol w="1737892"/>
                <a:gridCol w="978569"/>
                <a:gridCol w="802105"/>
                <a:gridCol w="625642"/>
                <a:gridCol w="1475875"/>
              </a:tblGrid>
              <a:tr h="370840">
                <a:tc>
                  <a:txBody>
                    <a:bodyPr/>
                    <a:lstStyle/>
                    <a:p>
                      <a:pPr algn="ctr"/>
                      <a:r>
                        <a:rPr lang="en-US" dirty="0" smtClean="0">
                          <a:latin typeface="Arial" panose="020B0604020202020204" pitchFamily="34" charset="0"/>
                          <a:cs typeface="Arial" panose="020B0604020202020204" pitchFamily="34" charset="0"/>
                        </a:rPr>
                        <a:t>1</a:t>
                      </a:r>
                      <a:endParaRPr lang="es-E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a:t>
                      </a:r>
                      <a:endParaRPr lang="es-E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a:t>
                      </a:r>
                      <a:endParaRPr lang="es-E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4</a:t>
                      </a:r>
                      <a:endParaRPr lang="es-E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5</a:t>
                      </a:r>
                      <a:endParaRPr lang="es-ES" dirty="0">
                        <a:latin typeface="Arial" panose="020B0604020202020204" pitchFamily="34" charset="0"/>
                        <a:cs typeface="Arial" panose="020B0604020202020204" pitchFamily="34" charset="0"/>
                      </a:endParaRPr>
                    </a:p>
                  </a:txBody>
                  <a:tcPr/>
                </a:tc>
              </a:tr>
              <a:tr h="370840">
                <a:tc>
                  <a:txBody>
                    <a:bodyPr/>
                    <a:lstStyle/>
                    <a:p>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Does</a:t>
                      </a:r>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she</a:t>
                      </a:r>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play</a:t>
                      </a:r>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the violin?</a:t>
                      </a:r>
                      <a:endParaRPr lang="es-ES" sz="1400" dirty="0">
                        <a:latin typeface="Arial" panose="020B0604020202020204" pitchFamily="34" charset="0"/>
                        <a:cs typeface="Arial" panose="020B0604020202020204" pitchFamily="34" charset="0"/>
                      </a:endParaRPr>
                    </a:p>
                  </a:txBody>
                  <a:tcPr/>
                </a:tc>
              </a:tr>
              <a:tr h="370840">
                <a:tc>
                  <a:txBody>
                    <a:bodyPr/>
                    <a:lstStyle/>
                    <a:p>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Doesn’t </a:t>
                      </a:r>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Drake</a:t>
                      </a:r>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play</a:t>
                      </a:r>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the guitar?</a:t>
                      </a:r>
                      <a:endParaRPr lang="es-ES" sz="1400" dirty="0">
                        <a:latin typeface="Arial" panose="020B0604020202020204" pitchFamily="34" charset="0"/>
                        <a:cs typeface="Arial" panose="020B0604020202020204" pitchFamily="34" charset="0"/>
                      </a:endParaRPr>
                    </a:p>
                  </a:txBody>
                  <a:tcPr/>
                </a:tc>
              </a:tr>
              <a:tr h="370840">
                <a:tc>
                  <a:txBody>
                    <a:bodyPr/>
                    <a:lstStyle/>
                    <a:p>
                      <a:r>
                        <a:rPr lang="en-US" sz="1400" dirty="0" smtClean="0">
                          <a:latin typeface="Arial" panose="020B0604020202020204" pitchFamily="34" charset="0"/>
                          <a:cs typeface="Arial" panose="020B0604020202020204" pitchFamily="34" charset="0"/>
                        </a:rPr>
                        <a:t>What kind of music</a:t>
                      </a:r>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do</a:t>
                      </a:r>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you</a:t>
                      </a:r>
                      <a:endParaRPr lang="es-ES" sz="1400" dirty="0">
                        <a:latin typeface="Arial" panose="020B0604020202020204" pitchFamily="34" charset="0"/>
                        <a:cs typeface="Arial" panose="020B0604020202020204" pitchFamily="34" charset="0"/>
                      </a:endParaRPr>
                    </a:p>
                  </a:txBody>
                  <a:tcPr/>
                </a:tc>
                <a:tc>
                  <a:txBody>
                    <a:bodyPr/>
                    <a:lstStyle/>
                    <a:p>
                      <a:r>
                        <a:rPr lang="en-US" sz="1400" dirty="0" smtClean="0">
                          <a:latin typeface="Arial" panose="020B0604020202020204" pitchFamily="34" charset="0"/>
                          <a:cs typeface="Arial" panose="020B0604020202020204" pitchFamily="34" charset="0"/>
                        </a:rPr>
                        <a:t>like?</a:t>
                      </a:r>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r>
            </a:tbl>
          </a:graphicData>
        </a:graphic>
      </p:graphicFrame>
      <p:sp>
        <p:nvSpPr>
          <p:cNvPr id="4" name="CuadroTexto 3"/>
          <p:cNvSpPr txBox="1"/>
          <p:nvPr/>
        </p:nvSpPr>
        <p:spPr>
          <a:xfrm>
            <a:off x="5674895" y="976096"/>
            <a:ext cx="635668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Find three questions with </a:t>
            </a:r>
            <a:r>
              <a:rPr lang="en-US" b="1" i="1" dirty="0" smtClean="0">
                <a:latin typeface="Arial" panose="020B0604020202020204" pitchFamily="34" charset="0"/>
                <a:cs typeface="Arial" panose="020B0604020202020204" pitchFamily="34" charset="0"/>
              </a:rPr>
              <a:t>do</a:t>
            </a:r>
            <a:r>
              <a:rPr lang="en-US" dirty="0" smtClean="0">
                <a:latin typeface="Arial" panose="020B0604020202020204" pitchFamily="34" charset="0"/>
                <a:cs typeface="Arial" panose="020B0604020202020204" pitchFamily="34" charset="0"/>
              </a:rPr>
              <a:t> or </a:t>
            </a:r>
            <a:r>
              <a:rPr lang="en-US" b="1" i="1" dirty="0" smtClean="0">
                <a:latin typeface="Arial" panose="020B0604020202020204" pitchFamily="34" charset="0"/>
                <a:cs typeface="Arial" panose="020B0604020202020204" pitchFamily="34" charset="0"/>
              </a:rPr>
              <a:t>does</a:t>
            </a:r>
            <a:r>
              <a:rPr lang="en-US" dirty="0" smtClean="0">
                <a:latin typeface="Arial" panose="020B0604020202020204" pitchFamily="34" charset="0"/>
                <a:cs typeface="Arial" panose="020B0604020202020204" pitchFamily="34" charset="0"/>
              </a:rPr>
              <a:t> in the Conversation.</a:t>
            </a:r>
            <a:endParaRPr lang="es-ES" dirty="0">
              <a:latin typeface="Arial" panose="020B0604020202020204" pitchFamily="34" charset="0"/>
              <a:cs typeface="Arial" panose="020B0604020202020204" pitchFamily="34" charset="0"/>
            </a:endParaRPr>
          </a:p>
        </p:txBody>
      </p:sp>
      <p:sp>
        <p:nvSpPr>
          <p:cNvPr id="5" name="CuadroTexto 4"/>
          <p:cNvSpPr txBox="1"/>
          <p:nvPr/>
        </p:nvSpPr>
        <p:spPr>
          <a:xfrm>
            <a:off x="5674895" y="3235142"/>
            <a:ext cx="6296526" cy="923330"/>
          </a:xfrm>
          <a:prstGeom prst="rect">
            <a:avLst/>
          </a:prstGeom>
          <a:noFill/>
          <a:ln>
            <a:solidFill>
              <a:srgbClr val="00B0F0"/>
            </a:solidFill>
          </a:ln>
        </p:spPr>
        <p:txBody>
          <a:bodyPr wrap="square" rtlCol="0">
            <a:spAutoFit/>
          </a:bodyPr>
          <a:lstStyle/>
          <a:p>
            <a:r>
              <a:rPr lang="en-US" b="1" dirty="0">
                <a:latin typeface="Arial" panose="020B0604020202020204" pitchFamily="34" charset="0"/>
                <a:cs typeface="Arial" panose="020B0604020202020204" pitchFamily="34" charset="0"/>
              </a:rPr>
              <a:t>B</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What is the rule for forming questions with </a:t>
            </a:r>
            <a:r>
              <a:rPr lang="en-US" b="1" i="1" dirty="0" smtClean="0">
                <a:latin typeface="Arial" panose="020B0604020202020204" pitchFamily="34" charset="0"/>
                <a:cs typeface="Arial" panose="020B0604020202020204" pitchFamily="34" charset="0"/>
              </a:rPr>
              <a:t>do</a:t>
            </a:r>
            <a:r>
              <a:rPr lang="en-US" dirty="0" smtClean="0">
                <a:latin typeface="Arial" panose="020B0604020202020204" pitchFamily="34" charset="0"/>
                <a:cs typeface="Arial" panose="020B0604020202020204" pitchFamily="34" charset="0"/>
              </a:rPr>
              <a:t> or </a:t>
            </a:r>
            <a:r>
              <a:rPr lang="en-US" b="1" i="1" dirty="0" smtClean="0">
                <a:latin typeface="Arial" panose="020B0604020202020204" pitchFamily="34" charset="0"/>
                <a:cs typeface="Arial" panose="020B0604020202020204" pitchFamily="34" charset="0"/>
              </a:rPr>
              <a:t>does?</a:t>
            </a:r>
          </a:p>
          <a:p>
            <a:r>
              <a:rPr lang="en-US" dirty="0">
                <a:solidFill>
                  <a:srgbClr val="0070C0"/>
                </a:solidFill>
                <a:latin typeface="Arial" panose="020B0604020202020204" pitchFamily="34" charset="0"/>
                <a:cs typeface="Arial" panose="020B0604020202020204" pitchFamily="34" charset="0"/>
              </a:rPr>
              <a:t>A</a:t>
            </a:r>
            <a:r>
              <a:rPr lang="en-US" dirty="0" smtClean="0">
                <a:solidFill>
                  <a:srgbClr val="0070C0"/>
                </a:solidFill>
                <a:latin typeface="Arial" panose="020B0604020202020204" pitchFamily="34" charset="0"/>
                <a:cs typeface="Arial" panose="020B0604020202020204" pitchFamily="34" charset="0"/>
              </a:rPr>
              <a:t>= </a:t>
            </a:r>
            <a:r>
              <a:rPr lang="en-US" b="1" dirty="0" err="1" smtClean="0">
                <a:solidFill>
                  <a:schemeClr val="accent6"/>
                </a:solidFill>
                <a:latin typeface="Arial" panose="020B0604020202020204" pitchFamily="34" charset="0"/>
                <a:cs typeface="Arial" panose="020B0604020202020204" pitchFamily="34" charset="0"/>
              </a:rPr>
              <a:t>Wh-questions+do</a:t>
            </a:r>
            <a:r>
              <a:rPr lang="en-US" b="1" dirty="0" smtClean="0">
                <a:solidFill>
                  <a:schemeClr val="accent6"/>
                </a:solidFill>
                <a:latin typeface="Arial" panose="020B0604020202020204" pitchFamily="34" charset="0"/>
                <a:cs typeface="Arial" panose="020B0604020202020204" pitchFamily="34" charset="0"/>
              </a:rPr>
              <a:t>/</a:t>
            </a:r>
            <a:r>
              <a:rPr lang="en-US" b="1" dirty="0" err="1" smtClean="0">
                <a:solidFill>
                  <a:schemeClr val="accent6"/>
                </a:solidFill>
                <a:latin typeface="Arial" panose="020B0604020202020204" pitchFamily="34" charset="0"/>
                <a:cs typeface="Arial" panose="020B0604020202020204" pitchFamily="34" charset="0"/>
              </a:rPr>
              <a:t>does+subject</a:t>
            </a:r>
            <a:r>
              <a:rPr lang="en-US" b="1" dirty="0" smtClean="0">
                <a:solidFill>
                  <a:schemeClr val="accent6"/>
                </a:solidFill>
                <a:latin typeface="Arial" panose="020B0604020202020204" pitchFamily="34" charset="0"/>
                <a:cs typeface="Arial" panose="020B0604020202020204" pitchFamily="34" charset="0"/>
              </a:rPr>
              <a:t>+ </a:t>
            </a:r>
            <a:r>
              <a:rPr lang="en-US" b="1" dirty="0" err="1" smtClean="0">
                <a:solidFill>
                  <a:schemeClr val="accent6"/>
                </a:solidFill>
                <a:latin typeface="Arial" panose="020B0604020202020204" pitchFamily="34" charset="0"/>
                <a:cs typeface="Arial" panose="020B0604020202020204" pitchFamily="34" charset="0"/>
              </a:rPr>
              <a:t>verb+complement</a:t>
            </a:r>
            <a:r>
              <a:rPr lang="en-US" b="1" dirty="0" smtClean="0">
                <a:solidFill>
                  <a:schemeClr val="accent6"/>
                </a:solidFill>
                <a:latin typeface="Arial" panose="020B0604020202020204" pitchFamily="34" charset="0"/>
                <a:cs typeface="Arial" panose="020B0604020202020204" pitchFamily="34" charset="0"/>
              </a:rPr>
              <a:t>.</a:t>
            </a:r>
            <a:endParaRPr lang="en-US" dirty="0">
              <a:solidFill>
                <a:srgbClr val="0070C0"/>
              </a:solidFill>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566482510"/>
              </p:ext>
            </p:extLst>
          </p:nvPr>
        </p:nvGraphicFramePr>
        <p:xfrm>
          <a:off x="5895474" y="5068587"/>
          <a:ext cx="5620083" cy="1483360"/>
        </p:xfrm>
        <a:graphic>
          <a:graphicData uri="http://schemas.openxmlformats.org/drawingml/2006/table">
            <a:tbl>
              <a:tblPr firstRow="1" bandRow="1">
                <a:tableStyleId>{9D7B26C5-4107-4FEC-AEDC-1716B250A1EF}</a:tableStyleId>
              </a:tblPr>
              <a:tblGrid>
                <a:gridCol w="1737892"/>
                <a:gridCol w="978569"/>
                <a:gridCol w="802105"/>
                <a:gridCol w="625642"/>
                <a:gridCol w="1475875"/>
              </a:tblGrid>
              <a:tr h="370840">
                <a:tc>
                  <a:txBody>
                    <a:bodyPr/>
                    <a:lstStyle/>
                    <a:p>
                      <a:pPr algn="ctr"/>
                      <a:r>
                        <a:rPr lang="en-US" dirty="0" smtClean="0">
                          <a:latin typeface="Arial" panose="020B0604020202020204" pitchFamily="34" charset="0"/>
                          <a:cs typeface="Arial" panose="020B0604020202020204" pitchFamily="34" charset="0"/>
                        </a:rPr>
                        <a:t>1</a:t>
                      </a:r>
                      <a:endParaRPr lang="es-E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a:t>
                      </a:r>
                      <a:endParaRPr lang="es-E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3</a:t>
                      </a:r>
                      <a:endParaRPr lang="es-E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4</a:t>
                      </a:r>
                      <a:endParaRPr lang="es-E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5</a:t>
                      </a:r>
                      <a:endParaRPr lang="es-ES" dirty="0">
                        <a:latin typeface="Arial" panose="020B0604020202020204" pitchFamily="34" charset="0"/>
                        <a:cs typeface="Arial" panose="020B0604020202020204" pitchFamily="34" charset="0"/>
                      </a:endParaRPr>
                    </a:p>
                  </a:txBody>
                  <a:tcPr/>
                </a:tc>
              </a:tr>
              <a:tr h="370840">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r>
              <a:tr h="370840">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r>
              <a:tr h="370840">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c>
                  <a:txBody>
                    <a:bodyPr/>
                    <a:lstStyle/>
                    <a:p>
                      <a:endParaRPr lang="es-ES" sz="1400" dirty="0">
                        <a:latin typeface="Arial" panose="020B0604020202020204" pitchFamily="34" charset="0"/>
                        <a:cs typeface="Arial" panose="020B0604020202020204" pitchFamily="34" charset="0"/>
                      </a:endParaRPr>
                    </a:p>
                  </a:txBody>
                  <a:tcPr/>
                </a:tc>
              </a:tr>
            </a:tbl>
          </a:graphicData>
        </a:graphic>
      </p:graphicFrame>
      <p:sp>
        <p:nvSpPr>
          <p:cNvPr id="7" name="CuadroTexto 6"/>
          <p:cNvSpPr txBox="1"/>
          <p:nvPr/>
        </p:nvSpPr>
        <p:spPr>
          <a:xfrm>
            <a:off x="5674895" y="4611325"/>
            <a:ext cx="4912893"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t>
            </a:r>
            <a:r>
              <a:rPr lang="en-US" b="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Write three questions with </a:t>
            </a:r>
            <a:r>
              <a:rPr lang="en-US" b="1" i="1" dirty="0" smtClean="0">
                <a:latin typeface="Arial" panose="020B0604020202020204" pitchFamily="34" charset="0"/>
                <a:cs typeface="Arial" panose="020B0604020202020204" pitchFamily="34" charset="0"/>
              </a:rPr>
              <a:t>do</a:t>
            </a:r>
            <a:r>
              <a:rPr lang="en-US" dirty="0" smtClean="0">
                <a:latin typeface="Arial" panose="020B0604020202020204" pitchFamily="34" charset="0"/>
                <a:cs typeface="Arial" panose="020B0604020202020204" pitchFamily="34" charset="0"/>
              </a:rPr>
              <a:t> and </a:t>
            </a:r>
            <a:r>
              <a:rPr lang="en-US" b="1" i="1" dirty="0" smtClean="0">
                <a:latin typeface="Arial" panose="020B0604020202020204" pitchFamily="34" charset="0"/>
                <a:cs typeface="Arial" panose="020B0604020202020204" pitchFamily="34" charset="0"/>
              </a:rPr>
              <a:t>does</a:t>
            </a:r>
            <a:r>
              <a:rPr lang="en-US" dirty="0" smtClean="0">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sp>
        <p:nvSpPr>
          <p:cNvPr id="8" name="CuadroTexto 7"/>
          <p:cNvSpPr txBox="1"/>
          <p:nvPr/>
        </p:nvSpPr>
        <p:spPr>
          <a:xfrm>
            <a:off x="169340" y="338577"/>
            <a:ext cx="11862239" cy="369332"/>
          </a:xfrm>
          <a:prstGeom prst="rect">
            <a:avLst/>
          </a:prstGeom>
          <a:noFill/>
          <a:ln w="28575">
            <a:solidFill>
              <a:schemeClr val="accent6">
                <a:lumMod val="75000"/>
              </a:schemeClr>
            </a:solidFill>
          </a:ln>
        </p:spPr>
        <p:txBody>
          <a:bodyPr wrap="square" rtlCol="0">
            <a:spAutoFit/>
          </a:bodyPr>
          <a:lstStyle/>
          <a:p>
            <a:r>
              <a:rPr lang="en-US" b="1" dirty="0" smtClean="0">
                <a:solidFill>
                  <a:schemeClr val="accent6"/>
                </a:solidFill>
                <a:latin typeface="Arial" panose="020B0604020202020204" pitchFamily="34" charset="0"/>
                <a:cs typeface="Arial" panose="020B0604020202020204" pitchFamily="34" charset="0"/>
              </a:rPr>
              <a:t>PRACTICE: ask and answer yes/no and </a:t>
            </a:r>
            <a:r>
              <a:rPr lang="en-US" b="1" dirty="0" err="1" smtClean="0">
                <a:solidFill>
                  <a:schemeClr val="accent6"/>
                </a:solidFill>
                <a:latin typeface="Arial" panose="020B0604020202020204" pitchFamily="34" charset="0"/>
                <a:cs typeface="Arial" panose="020B0604020202020204" pitchFamily="34" charset="0"/>
              </a:rPr>
              <a:t>Wh</a:t>
            </a:r>
            <a:r>
              <a:rPr lang="en-US" b="1" dirty="0" smtClean="0">
                <a:solidFill>
                  <a:schemeClr val="accent6"/>
                </a:solidFill>
                <a:latin typeface="Arial" panose="020B0604020202020204" pitchFamily="34" charset="0"/>
                <a:cs typeface="Arial" panose="020B0604020202020204" pitchFamily="34" charset="0"/>
              </a:rPr>
              <a:t>-questions with </a:t>
            </a:r>
            <a:r>
              <a:rPr lang="en-US" b="1" i="1" dirty="0" smtClean="0">
                <a:solidFill>
                  <a:schemeClr val="accent6"/>
                </a:solidFill>
                <a:latin typeface="Arial" panose="020B0604020202020204" pitchFamily="34" charset="0"/>
                <a:cs typeface="Arial" panose="020B0604020202020204" pitchFamily="34" charset="0"/>
              </a:rPr>
              <a:t>do</a:t>
            </a:r>
            <a:r>
              <a:rPr lang="en-US" b="1" dirty="0" smtClean="0">
                <a:solidFill>
                  <a:schemeClr val="accent6"/>
                </a:solidFill>
                <a:latin typeface="Arial" panose="020B0604020202020204" pitchFamily="34" charset="0"/>
                <a:cs typeface="Arial" panose="020B0604020202020204" pitchFamily="34" charset="0"/>
              </a:rPr>
              <a:t> to discuss entertainment likes and dislikes</a:t>
            </a:r>
            <a:endParaRPr lang="es-ES" b="1" dirty="0">
              <a:solidFill>
                <a:schemeClr val="accent6"/>
              </a:solidFill>
              <a:latin typeface="Arial" panose="020B0604020202020204" pitchFamily="34" charset="0"/>
              <a:cs typeface="Arial" panose="020B0604020202020204" pitchFamily="34" charset="0"/>
            </a:endParaRPr>
          </a:p>
        </p:txBody>
      </p:sp>
      <p:grpSp>
        <p:nvGrpSpPr>
          <p:cNvPr id="10" name="Grupo 9"/>
          <p:cNvGrpSpPr/>
          <p:nvPr/>
        </p:nvGrpSpPr>
        <p:grpSpPr>
          <a:xfrm>
            <a:off x="343645" y="1160762"/>
            <a:ext cx="5226977" cy="4963886"/>
            <a:chOff x="343645" y="1160762"/>
            <a:chExt cx="5226977" cy="4963886"/>
          </a:xfrm>
        </p:grpSpPr>
        <p:pic>
          <p:nvPicPr>
            <p:cNvPr id="2" name="Imagen 1"/>
            <p:cNvPicPr>
              <a:picLocks noChangeAspect="1"/>
            </p:cNvPicPr>
            <p:nvPr/>
          </p:nvPicPr>
          <p:blipFill rotWithShape="1">
            <a:blip r:embed="rId2"/>
            <a:srcRect l="21596" t="14287" r="38314" b="21162"/>
            <a:stretch/>
          </p:blipFill>
          <p:spPr>
            <a:xfrm>
              <a:off x="343645" y="1160762"/>
              <a:ext cx="5226977" cy="4963886"/>
            </a:xfrm>
            <a:prstGeom prst="rect">
              <a:avLst/>
            </a:prstGeom>
          </p:spPr>
        </p:pic>
        <p:sp>
          <p:nvSpPr>
            <p:cNvPr id="9" name="Rectángulo 8"/>
            <p:cNvSpPr/>
            <p:nvPr/>
          </p:nvSpPr>
          <p:spPr>
            <a:xfrm>
              <a:off x="343645" y="1668379"/>
              <a:ext cx="1741829"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 name="Rectángulo 10"/>
          <p:cNvSpPr/>
          <p:nvPr/>
        </p:nvSpPr>
        <p:spPr>
          <a:xfrm>
            <a:off x="343645" y="6274965"/>
            <a:ext cx="2007281" cy="338554"/>
          </a:xfrm>
          <a:prstGeom prst="rect">
            <a:avLst/>
          </a:prstGeom>
          <a:solidFill>
            <a:schemeClr val="accent4">
              <a:lumMod val="40000"/>
              <a:lumOff val="60000"/>
            </a:schemeClr>
          </a:solidFill>
        </p:spPr>
        <p:txBody>
          <a:bodyPr wrap="none">
            <a:spAutoFit/>
          </a:bodyPr>
          <a:lstStyle/>
          <a:p>
            <a:r>
              <a:rPr lang="en-US" sz="1600" dirty="0" smtClean="0">
                <a:latin typeface="Arial" panose="020B0604020202020204" pitchFamily="34" charset="0"/>
                <a:cs typeface="Arial" panose="020B0604020202020204" pitchFamily="34" charset="0"/>
              </a:rPr>
              <a:t>I live in </a:t>
            </a:r>
            <a:r>
              <a:rPr lang="en-US" sz="1600" dirty="0">
                <a:latin typeface="Arial" panose="020B0604020202020204" pitchFamily="34" charset="0"/>
                <a:cs typeface="Arial" panose="020B0604020202020204" pitchFamily="34" charset="0"/>
              </a:rPr>
              <a:t>S</a:t>
            </a:r>
            <a:r>
              <a:rPr lang="en-US" sz="1600" dirty="0" smtClean="0">
                <a:latin typeface="Arial" panose="020B0604020202020204" pitchFamily="34" charset="0"/>
                <a:cs typeface="Arial" panose="020B0604020202020204" pitchFamily="34" charset="0"/>
              </a:rPr>
              <a:t>altillo -verb</a:t>
            </a:r>
            <a:endParaRPr lang="es-ES" sz="1600" dirty="0"/>
          </a:p>
        </p:txBody>
      </p:sp>
      <p:sp>
        <p:nvSpPr>
          <p:cNvPr id="12" name="Rectángulo 11"/>
          <p:cNvSpPr/>
          <p:nvPr/>
        </p:nvSpPr>
        <p:spPr>
          <a:xfrm>
            <a:off x="2541683" y="6274965"/>
            <a:ext cx="2956259" cy="338554"/>
          </a:xfrm>
          <a:prstGeom prst="rect">
            <a:avLst/>
          </a:prstGeom>
          <a:solidFill>
            <a:schemeClr val="accent4">
              <a:lumMod val="40000"/>
              <a:lumOff val="60000"/>
            </a:schemeClr>
          </a:solidFill>
        </p:spPr>
        <p:txBody>
          <a:bodyPr wrap="none">
            <a:spAutoFit/>
          </a:bodyPr>
          <a:lstStyle/>
          <a:p>
            <a:r>
              <a:rPr lang="en-US" sz="1600" dirty="0" smtClean="0">
                <a:latin typeface="Arial" panose="020B0604020202020204" pitchFamily="34" charset="0"/>
                <a:cs typeface="Arial" panose="020B0604020202020204" pitchFamily="34" charset="0"/>
              </a:rPr>
              <a:t>I listen to live music - adjective</a:t>
            </a:r>
            <a:endParaRPr lang="es-ES" sz="1600" dirty="0"/>
          </a:p>
        </p:txBody>
      </p:sp>
    </p:spTree>
    <p:extLst>
      <p:ext uri="{BB962C8B-B14F-4D97-AF65-F5344CB8AC3E}">
        <p14:creationId xmlns:p14="http://schemas.microsoft.com/office/powerpoint/2010/main" val="2407798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991727" y="839919"/>
            <a:ext cx="5855368"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 Find and circle the example of an </a:t>
            </a:r>
            <a:r>
              <a:rPr lang="en-US" b="1" dirty="0" smtClean="0">
                <a:latin typeface="Arial" panose="020B0604020202020204" pitchFamily="34" charset="0"/>
                <a:cs typeface="Arial" panose="020B0604020202020204" pitchFamily="34" charset="0"/>
              </a:rPr>
              <a:t>object pronoun</a:t>
            </a:r>
            <a:r>
              <a:rPr lang="en-US" dirty="0" smtClean="0">
                <a:latin typeface="Arial" panose="020B0604020202020204" pitchFamily="34" charset="0"/>
                <a:cs typeface="Arial" panose="020B0604020202020204" pitchFamily="34" charset="0"/>
              </a:rPr>
              <a:t> in the Conversation.</a:t>
            </a:r>
            <a:endParaRPr lang="es-ES" dirty="0">
              <a:latin typeface="Arial" panose="020B0604020202020204" pitchFamily="34" charset="0"/>
              <a:cs typeface="Arial" panose="020B0604020202020204" pitchFamily="34" charset="0"/>
            </a:endParaRPr>
          </a:p>
        </p:txBody>
      </p:sp>
      <p:sp>
        <p:nvSpPr>
          <p:cNvPr id="4" name="CuadroTexto 3"/>
          <p:cNvSpPr txBox="1"/>
          <p:nvPr/>
        </p:nvSpPr>
        <p:spPr>
          <a:xfrm>
            <a:off x="5991727" y="1762340"/>
            <a:ext cx="5855368" cy="646331"/>
          </a:xfrm>
          <a:prstGeom prst="rect">
            <a:avLst/>
          </a:prstGeom>
          <a:noFill/>
          <a:ln>
            <a:solidFill>
              <a:srgbClr val="00B0F0"/>
            </a:solidFill>
          </a:ln>
        </p:spPr>
        <p:txBody>
          <a:bodyPr wrap="square" rtlCol="0">
            <a:spAutoFit/>
          </a:bodyPr>
          <a:lstStyle/>
          <a:p>
            <a:r>
              <a:rPr lang="en-US" dirty="0" smtClean="0">
                <a:latin typeface="Arial" panose="020B0604020202020204" pitchFamily="34" charset="0"/>
                <a:cs typeface="Arial" panose="020B0604020202020204" pitchFamily="34" charset="0"/>
              </a:rPr>
              <a:t>1. What does </a:t>
            </a:r>
            <a:r>
              <a:rPr lang="en-US" i="1" dirty="0" smtClean="0">
                <a:latin typeface="Arial" panose="020B0604020202020204" pitchFamily="34" charset="0"/>
                <a:cs typeface="Arial" panose="020B0604020202020204" pitchFamily="34" charset="0"/>
              </a:rPr>
              <a:t>her</a:t>
            </a:r>
            <a:r>
              <a:rPr lang="en-US" dirty="0" smtClean="0">
                <a:latin typeface="Arial" panose="020B0604020202020204" pitchFamily="34" charset="0"/>
                <a:cs typeface="Arial" panose="020B0604020202020204" pitchFamily="34" charset="0"/>
              </a:rPr>
              <a:t> refer to?</a:t>
            </a:r>
          </a:p>
          <a:p>
            <a:r>
              <a:rPr lang="en-US" dirty="0" smtClean="0">
                <a:latin typeface="Arial" panose="020B0604020202020204" pitchFamily="34" charset="0"/>
                <a:cs typeface="Arial" panose="020B0604020202020204" pitchFamily="34" charset="0"/>
              </a:rPr>
              <a:t>.</a:t>
            </a:r>
            <a:r>
              <a:rPr lang="en-US" dirty="0">
                <a:solidFill>
                  <a:srgbClr val="0070C0"/>
                </a:solidFill>
                <a:latin typeface="Arial" panose="020B0604020202020204" pitchFamily="34" charset="0"/>
                <a:cs typeface="Arial" panose="020B0604020202020204" pitchFamily="34" charset="0"/>
              </a:rPr>
              <a:t> </a:t>
            </a:r>
            <a:r>
              <a:rPr lang="en-US" dirty="0" smtClean="0">
                <a:solidFill>
                  <a:srgbClr val="0070C0"/>
                </a:solidFill>
                <a:latin typeface="Arial" panose="020B0604020202020204" pitchFamily="34" charset="0"/>
                <a:cs typeface="Arial" panose="020B0604020202020204" pitchFamily="34" charset="0"/>
              </a:rPr>
              <a:t>A=Taylor Swift.</a:t>
            </a:r>
            <a:endParaRPr lang="en-US" dirty="0">
              <a:solidFill>
                <a:srgbClr val="0070C0"/>
              </a:solidFill>
              <a:latin typeface="Arial" panose="020B0604020202020204" pitchFamily="34" charset="0"/>
              <a:cs typeface="Arial" panose="020B0604020202020204" pitchFamily="34" charset="0"/>
            </a:endParaRPr>
          </a:p>
        </p:txBody>
      </p:sp>
      <p:grpSp>
        <p:nvGrpSpPr>
          <p:cNvPr id="8" name="Grupo 7"/>
          <p:cNvGrpSpPr/>
          <p:nvPr/>
        </p:nvGrpSpPr>
        <p:grpSpPr>
          <a:xfrm>
            <a:off x="439617" y="358655"/>
            <a:ext cx="5551831" cy="5272124"/>
            <a:chOff x="439617" y="358655"/>
            <a:chExt cx="5551831" cy="5272124"/>
          </a:xfrm>
        </p:grpSpPr>
        <p:pic>
          <p:nvPicPr>
            <p:cNvPr id="2" name="Imagen 1"/>
            <p:cNvPicPr>
              <a:picLocks noChangeAspect="1"/>
            </p:cNvPicPr>
            <p:nvPr/>
          </p:nvPicPr>
          <p:blipFill rotWithShape="1">
            <a:blip r:embed="rId2"/>
            <a:srcRect l="21596" t="14287" r="38314" b="21162"/>
            <a:stretch/>
          </p:blipFill>
          <p:spPr>
            <a:xfrm>
              <a:off x="439896" y="358655"/>
              <a:ext cx="5551552" cy="5272124"/>
            </a:xfrm>
            <a:prstGeom prst="rect">
              <a:avLst/>
            </a:prstGeom>
          </p:spPr>
        </p:pic>
        <p:sp>
          <p:nvSpPr>
            <p:cNvPr id="7" name="Rectángulo 6"/>
            <p:cNvSpPr/>
            <p:nvPr/>
          </p:nvSpPr>
          <p:spPr>
            <a:xfrm>
              <a:off x="439617" y="922452"/>
              <a:ext cx="1822320"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1" name="Grupo 10"/>
          <p:cNvGrpSpPr/>
          <p:nvPr/>
        </p:nvGrpSpPr>
        <p:grpSpPr>
          <a:xfrm>
            <a:off x="5839326" y="2935705"/>
            <a:ext cx="6275840" cy="3625516"/>
            <a:chOff x="5426199" y="2919663"/>
            <a:chExt cx="6688967" cy="3641558"/>
          </a:xfrm>
        </p:grpSpPr>
        <p:pic>
          <p:nvPicPr>
            <p:cNvPr id="2050" name="Picture 2" descr="Pronoun: Definition, Rules, List Of Pronouns With Examples - 7 E S 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265"/>
            <a:stretch/>
          </p:blipFill>
          <p:spPr bwMode="auto">
            <a:xfrm>
              <a:off x="5426199" y="2919663"/>
              <a:ext cx="6688967" cy="3641558"/>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redondeado 9"/>
            <p:cNvSpPr/>
            <p:nvPr/>
          </p:nvSpPr>
          <p:spPr>
            <a:xfrm>
              <a:off x="8229601" y="4047258"/>
              <a:ext cx="609600" cy="22619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 name="Elipse 5"/>
          <p:cNvSpPr/>
          <p:nvPr/>
        </p:nvSpPr>
        <p:spPr>
          <a:xfrm>
            <a:off x="2761992" y="1762340"/>
            <a:ext cx="315457" cy="4411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18428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4952" t="30880" r="27225" b="45435"/>
          <a:stretch/>
        </p:blipFill>
        <p:spPr>
          <a:xfrm>
            <a:off x="401053" y="333842"/>
            <a:ext cx="2398933" cy="4083291"/>
          </a:xfrm>
          <a:prstGeom prst="rect">
            <a:avLst/>
          </a:prstGeom>
        </p:spPr>
      </p:pic>
      <p:sp>
        <p:nvSpPr>
          <p:cNvPr id="3" name="CuadroTexto 2"/>
          <p:cNvSpPr txBox="1"/>
          <p:nvPr/>
        </p:nvSpPr>
        <p:spPr>
          <a:xfrm>
            <a:off x="2037875" y="5589280"/>
            <a:ext cx="8502315" cy="923330"/>
          </a:xfrm>
          <a:prstGeom prst="rect">
            <a:avLst/>
          </a:prstGeom>
          <a:noFill/>
          <a:ln>
            <a:solidFill>
              <a:srgbClr val="7030A0"/>
            </a:solidFill>
          </a:ln>
        </p:spPr>
        <p:txBody>
          <a:bodyPr wrap="square" rtlCol="0">
            <a:spAutoFit/>
          </a:bodyPr>
          <a:lstStyle/>
          <a:p>
            <a:r>
              <a:rPr lang="en-US" dirty="0" smtClean="0">
                <a:latin typeface="Arial" panose="020B0604020202020204" pitchFamily="34" charset="0"/>
                <a:cs typeface="Arial" panose="020B0604020202020204" pitchFamily="34" charset="0"/>
              </a:rPr>
              <a:t>Object </a:t>
            </a:r>
            <a:r>
              <a:rPr lang="en-US" dirty="0">
                <a:latin typeface="Arial" panose="020B0604020202020204" pitchFamily="34" charset="0"/>
                <a:cs typeface="Arial" panose="020B0604020202020204" pitchFamily="34" charset="0"/>
              </a:rPr>
              <a:t>Pronouns</a:t>
            </a:r>
            <a:endParaRPr lang="es-ES" dirty="0">
              <a:latin typeface="Arial" panose="020B0604020202020204" pitchFamily="34" charset="0"/>
              <a:cs typeface="Arial" panose="020B0604020202020204" pitchFamily="34" charset="0"/>
              <a:hlinkClick r:id="rId3"/>
            </a:endParaRPr>
          </a:p>
          <a:p>
            <a:r>
              <a:rPr lang="es-ES" dirty="0">
                <a:latin typeface="Arial" panose="020B0604020202020204" pitchFamily="34" charset="0"/>
                <a:cs typeface="Arial" panose="020B0604020202020204" pitchFamily="34" charset="0"/>
                <a:hlinkClick r:id="rId3"/>
              </a:rPr>
              <a:t>https://www.englisch-hilfen.de/en/exercises/pronouns/personal_pronouns3.htm</a:t>
            </a: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4" name="Rectángulo 3"/>
          <p:cNvSpPr/>
          <p:nvPr/>
        </p:nvSpPr>
        <p:spPr>
          <a:xfrm>
            <a:off x="2064800" y="5160912"/>
            <a:ext cx="2044149" cy="369332"/>
          </a:xfrm>
          <a:prstGeom prst="rect">
            <a:avLst/>
          </a:prstGeom>
        </p:spPr>
        <p:txBody>
          <a:bodyPr wrap="none">
            <a:spAutoFit/>
          </a:bodyPr>
          <a:lstStyle/>
          <a:p>
            <a:r>
              <a:rPr lang="en-US" dirty="0">
                <a:solidFill>
                  <a:srgbClr val="FF0000"/>
                </a:solidFill>
                <a:latin typeface="Arial" panose="020B0604020202020204" pitchFamily="34" charset="0"/>
                <a:cs typeface="Arial" panose="020B0604020202020204" pitchFamily="34" charset="0"/>
              </a:rPr>
              <a:t>For extra practice</a:t>
            </a:r>
            <a:r>
              <a:rPr lang="en-US" dirty="0" smtClean="0">
                <a:solidFill>
                  <a:srgbClr val="FF0000"/>
                </a:solidFill>
                <a:latin typeface="Arial" panose="020B0604020202020204" pitchFamily="34" charset="0"/>
                <a:cs typeface="Arial" panose="020B0604020202020204" pitchFamily="34" charset="0"/>
              </a:rPr>
              <a:t>:</a:t>
            </a:r>
          </a:p>
        </p:txBody>
      </p:sp>
      <p:sp>
        <p:nvSpPr>
          <p:cNvPr id="5" name="Rectángulo 4"/>
          <p:cNvSpPr/>
          <p:nvPr/>
        </p:nvSpPr>
        <p:spPr>
          <a:xfrm>
            <a:off x="3086875" y="3148791"/>
            <a:ext cx="6404317" cy="646331"/>
          </a:xfrm>
          <a:prstGeom prst="rect">
            <a:avLst/>
          </a:prstGeom>
        </p:spPr>
        <p:txBody>
          <a:bodyPr wrap="none">
            <a:spAutoFit/>
          </a:bodyPr>
          <a:lstStyle/>
          <a:p>
            <a:r>
              <a:rPr lang="es-ES" dirty="0">
                <a:latin typeface="Arial" panose="020B0604020202020204" pitchFamily="34" charset="0"/>
                <a:cs typeface="Arial" panose="020B0604020202020204" pitchFamily="34" charset="0"/>
                <a:hlinkClick r:id="rId4"/>
              </a:rPr>
              <a:t>https://</a:t>
            </a:r>
            <a:r>
              <a:rPr lang="es-ES" dirty="0" smtClean="0">
                <a:latin typeface="Arial" panose="020B0604020202020204" pitchFamily="34" charset="0"/>
                <a:cs typeface="Arial" panose="020B0604020202020204" pitchFamily="34" charset="0"/>
                <a:hlinkClick r:id="rId4"/>
              </a:rPr>
              <a:t>agendaweb.org/exercises/grammar/pronouns/object-3</a:t>
            </a:r>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6" name="Rectángulo 5"/>
          <p:cNvSpPr/>
          <p:nvPr/>
        </p:nvSpPr>
        <p:spPr>
          <a:xfrm>
            <a:off x="3086875" y="3770803"/>
            <a:ext cx="6404317" cy="646331"/>
          </a:xfrm>
          <a:prstGeom prst="rect">
            <a:avLst/>
          </a:prstGeom>
        </p:spPr>
        <p:txBody>
          <a:bodyPr wrap="none">
            <a:spAutoFit/>
          </a:bodyPr>
          <a:lstStyle/>
          <a:p>
            <a:r>
              <a:rPr lang="es-ES" dirty="0">
                <a:latin typeface="Arial" panose="020B0604020202020204" pitchFamily="34" charset="0"/>
                <a:cs typeface="Arial" panose="020B0604020202020204" pitchFamily="34" charset="0"/>
                <a:hlinkClick r:id="rId5"/>
              </a:rPr>
              <a:t>https://</a:t>
            </a:r>
            <a:r>
              <a:rPr lang="es-ES" dirty="0" smtClean="0">
                <a:latin typeface="Arial" panose="020B0604020202020204" pitchFamily="34" charset="0"/>
                <a:cs typeface="Arial" panose="020B0604020202020204" pitchFamily="34" charset="0"/>
                <a:hlinkClick r:id="rId5"/>
              </a:rPr>
              <a:t>agendaweb.org/exercises/grammar/pronouns/object-4</a:t>
            </a:r>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7" name="Rectángulo 6"/>
          <p:cNvSpPr/>
          <p:nvPr/>
        </p:nvSpPr>
        <p:spPr>
          <a:xfrm>
            <a:off x="3075560" y="569893"/>
            <a:ext cx="7904728" cy="1754326"/>
          </a:xfrm>
          <a:prstGeom prst="rect">
            <a:avLst/>
          </a:prstGeom>
        </p:spPr>
        <p:txBody>
          <a:bodyPr wrap="none">
            <a:spAutoFit/>
          </a:bodyPr>
          <a:lstStyle/>
          <a:p>
            <a:pPr algn="just">
              <a:lnSpc>
                <a:spcPct val="150000"/>
              </a:lnSpc>
            </a:pPr>
            <a:r>
              <a:rPr lang="en-US" dirty="0">
                <a:solidFill>
                  <a:schemeClr val="accent6">
                    <a:lumMod val="50000"/>
                  </a:schemeClr>
                </a:solidFill>
                <a:latin typeface="Arial" panose="020B0604020202020204" pitchFamily="34" charset="0"/>
                <a:cs typeface="Arial" panose="020B0604020202020204" pitchFamily="34" charset="0"/>
              </a:rPr>
              <a:t>P</a:t>
            </a:r>
            <a:r>
              <a:rPr lang="en-US" dirty="0" smtClean="0">
                <a:solidFill>
                  <a:schemeClr val="accent6">
                    <a:lumMod val="50000"/>
                  </a:schemeClr>
                </a:solidFill>
                <a:latin typeface="Arial" panose="020B0604020202020204" pitchFamily="34" charset="0"/>
                <a:cs typeface="Arial" panose="020B0604020202020204" pitchFamily="34" charset="0"/>
              </a:rPr>
              <a:t>ronouns </a:t>
            </a:r>
            <a:r>
              <a:rPr lang="en-US" dirty="0">
                <a:solidFill>
                  <a:schemeClr val="accent6">
                    <a:lumMod val="50000"/>
                  </a:schemeClr>
                </a:solidFill>
                <a:latin typeface="Arial" panose="020B0604020202020204" pitchFamily="34" charset="0"/>
                <a:cs typeface="Arial" panose="020B0604020202020204" pitchFamily="34" charset="0"/>
              </a:rPr>
              <a:t>are used to avoid </a:t>
            </a:r>
            <a:r>
              <a:rPr lang="en-US" dirty="0" smtClean="0">
                <a:solidFill>
                  <a:schemeClr val="accent6">
                    <a:lumMod val="50000"/>
                  </a:schemeClr>
                </a:solidFill>
                <a:latin typeface="Arial" panose="020B0604020202020204" pitchFamily="34" charset="0"/>
                <a:cs typeface="Arial" panose="020B0604020202020204" pitchFamily="34" charset="0"/>
              </a:rPr>
              <a:t>repetition.</a:t>
            </a:r>
          </a:p>
          <a:p>
            <a:pPr algn="just">
              <a:lnSpc>
                <a:spcPct val="150000"/>
              </a:lnSpc>
            </a:pPr>
            <a:r>
              <a:rPr lang="en-US" dirty="0">
                <a:solidFill>
                  <a:schemeClr val="accent4">
                    <a:lumMod val="75000"/>
                  </a:schemeClr>
                </a:solidFill>
                <a:latin typeface="Arial" panose="020B0604020202020204" pitchFamily="34" charset="0"/>
                <a:cs typeface="Arial" panose="020B0604020202020204" pitchFamily="34" charset="0"/>
              </a:rPr>
              <a:t>Subject pronouns </a:t>
            </a:r>
            <a:r>
              <a:rPr lang="en-US" dirty="0">
                <a:solidFill>
                  <a:srgbClr val="3B3E4D"/>
                </a:solidFill>
                <a:latin typeface="Arial" panose="020B0604020202020204" pitchFamily="34" charset="0"/>
                <a:cs typeface="Arial" panose="020B0604020202020204" pitchFamily="34" charset="0"/>
              </a:rPr>
              <a:t>are those pronouns </a:t>
            </a:r>
            <a:r>
              <a:rPr lang="en-US" dirty="0" smtClean="0">
                <a:solidFill>
                  <a:srgbClr val="3B3E4D"/>
                </a:solidFill>
                <a:latin typeface="Arial" panose="020B0604020202020204" pitchFamily="34" charset="0"/>
                <a:cs typeface="Arial" panose="020B0604020202020204" pitchFamily="34" charset="0"/>
              </a:rPr>
              <a:t>that </a:t>
            </a:r>
            <a:r>
              <a:rPr lang="en-US" dirty="0">
                <a:solidFill>
                  <a:srgbClr val="3B3E4D"/>
                </a:solidFill>
                <a:latin typeface="Arial" panose="020B0604020202020204" pitchFamily="34" charset="0"/>
                <a:cs typeface="Arial" panose="020B0604020202020204" pitchFamily="34" charset="0"/>
              </a:rPr>
              <a:t>perform the action in a </a:t>
            </a:r>
            <a:r>
              <a:rPr lang="en-US" dirty="0" smtClean="0">
                <a:solidFill>
                  <a:srgbClr val="3B3E4D"/>
                </a:solidFill>
                <a:latin typeface="Arial" panose="020B0604020202020204" pitchFamily="34" charset="0"/>
                <a:cs typeface="Arial" panose="020B0604020202020204" pitchFamily="34" charset="0"/>
              </a:rPr>
              <a:t>sentence.</a:t>
            </a:r>
          </a:p>
          <a:p>
            <a:pPr algn="just">
              <a:lnSpc>
                <a:spcPct val="150000"/>
              </a:lnSpc>
            </a:pPr>
            <a:r>
              <a:rPr lang="en-US" dirty="0">
                <a:solidFill>
                  <a:srgbClr val="00B050"/>
                </a:solidFill>
                <a:latin typeface="Arial" panose="020B0604020202020204" pitchFamily="34" charset="0"/>
                <a:cs typeface="Arial" panose="020B0604020202020204" pitchFamily="34" charset="0"/>
              </a:rPr>
              <a:t>Object pronouns </a:t>
            </a:r>
            <a:r>
              <a:rPr lang="en-US" dirty="0">
                <a:latin typeface="Arial" panose="020B0604020202020204" pitchFamily="34" charset="0"/>
                <a:cs typeface="Arial" panose="020B0604020202020204" pitchFamily="34" charset="0"/>
              </a:rPr>
              <a:t>are those pronouns that receive the action in a sentence. </a:t>
            </a:r>
            <a:endParaRPr lang="en-US" dirty="0" smtClean="0">
              <a:latin typeface="Arial" panose="020B0604020202020204" pitchFamily="34" charset="0"/>
              <a:cs typeface="Arial" panose="020B0604020202020204" pitchFamily="34" charset="0"/>
            </a:endParaRPr>
          </a:p>
          <a:p>
            <a:pPr algn="just">
              <a:lnSpc>
                <a:spcPct val="150000"/>
              </a:lnSpc>
            </a:pPr>
            <a:r>
              <a:rPr lang="en-US" i="1" dirty="0" smtClean="0">
                <a:solidFill>
                  <a:srgbClr val="3B3E4D"/>
                </a:solidFill>
                <a:latin typeface="Arial" panose="020B0604020202020204" pitchFamily="34" charset="0"/>
                <a:cs typeface="Arial" panose="020B0604020202020204" pitchFamily="34" charset="0"/>
              </a:rPr>
              <a:t>Example: </a:t>
            </a:r>
            <a:r>
              <a:rPr lang="en-US" i="1" dirty="0" smtClean="0">
                <a:solidFill>
                  <a:schemeClr val="accent4">
                    <a:lumMod val="75000"/>
                  </a:schemeClr>
                </a:solidFill>
                <a:latin typeface="Arial" panose="020B0604020202020204" pitchFamily="34" charset="0"/>
                <a:cs typeface="Arial" panose="020B0604020202020204" pitchFamily="34" charset="0"/>
              </a:rPr>
              <a:t>I</a:t>
            </a:r>
            <a:r>
              <a:rPr lang="en-US" i="1" dirty="0">
                <a:solidFill>
                  <a:srgbClr val="3B3E4D"/>
                </a:solidFill>
                <a:latin typeface="Arial" panose="020B0604020202020204" pitchFamily="34" charset="0"/>
                <a:cs typeface="Arial" panose="020B0604020202020204" pitchFamily="34" charset="0"/>
              </a:rPr>
              <a:t> </a:t>
            </a:r>
            <a:r>
              <a:rPr lang="en-US" b="1" i="1" dirty="0">
                <a:solidFill>
                  <a:srgbClr val="3B3E4D"/>
                </a:solidFill>
                <a:latin typeface="Arial" panose="020B0604020202020204" pitchFamily="34" charset="0"/>
                <a:cs typeface="Arial" panose="020B0604020202020204" pitchFamily="34" charset="0"/>
              </a:rPr>
              <a:t>give </a:t>
            </a:r>
            <a:r>
              <a:rPr lang="en-US" b="1" i="1" dirty="0">
                <a:solidFill>
                  <a:srgbClr val="00B050"/>
                </a:solidFill>
                <a:latin typeface="Arial" panose="020B0604020202020204" pitchFamily="34" charset="0"/>
                <a:cs typeface="Arial" panose="020B0604020202020204" pitchFamily="34" charset="0"/>
              </a:rPr>
              <a:t>them</a:t>
            </a:r>
            <a:r>
              <a:rPr lang="en-US" i="1" dirty="0">
                <a:solidFill>
                  <a:srgbClr val="3B3E4D"/>
                </a:solidFill>
                <a:latin typeface="Arial" panose="020B0604020202020204" pitchFamily="34" charset="0"/>
                <a:cs typeface="Arial" panose="020B0604020202020204" pitchFamily="34" charset="0"/>
              </a:rPr>
              <a:t> cookies every week</a:t>
            </a:r>
            <a:r>
              <a:rPr lang="en-US" i="1" dirty="0" smtClean="0">
                <a:solidFill>
                  <a:srgbClr val="3B3E4D"/>
                </a:solidFill>
                <a:latin typeface="Arial" panose="020B0604020202020204" pitchFamily="34" charset="0"/>
                <a:cs typeface="Arial" panose="020B0604020202020204" pitchFamily="34" charset="0"/>
              </a:rPr>
              <a:t>.</a:t>
            </a:r>
            <a:endParaRPr lang="es-ES" dirty="0">
              <a:latin typeface="Arial" panose="020B0604020202020204" pitchFamily="34" charset="0"/>
              <a:cs typeface="Arial" panose="020B0604020202020204" pitchFamily="34" charset="0"/>
            </a:endParaRPr>
          </a:p>
        </p:txBody>
      </p:sp>
      <p:sp>
        <p:nvSpPr>
          <p:cNvPr id="11" name="Rectángulo 10"/>
          <p:cNvSpPr/>
          <p:nvPr/>
        </p:nvSpPr>
        <p:spPr>
          <a:xfrm>
            <a:off x="3075560" y="2624393"/>
            <a:ext cx="1697901" cy="369332"/>
          </a:xfrm>
          <a:prstGeom prst="rect">
            <a:avLst/>
          </a:prstGeom>
        </p:spPr>
        <p:txBody>
          <a:bodyPr wrap="none">
            <a:spAutoFit/>
          </a:bodyPr>
          <a:lstStyle/>
          <a:p>
            <a:r>
              <a:rPr lang="en-US" b="1" dirty="0" smtClean="0">
                <a:solidFill>
                  <a:srgbClr val="3B3E4D"/>
                </a:solidFill>
                <a:latin typeface="Arial" panose="020B0604020202020204" pitchFamily="34" charset="0"/>
                <a:cs typeface="Arial" panose="020B0604020202020204" pitchFamily="34" charset="0"/>
              </a:rPr>
              <a:t>E. </a:t>
            </a:r>
            <a:r>
              <a:rPr lang="en-US" dirty="0" smtClean="0">
                <a:solidFill>
                  <a:srgbClr val="3B3E4D"/>
                </a:solidFill>
                <a:latin typeface="Arial" panose="020B0604020202020204" pitchFamily="34" charset="0"/>
                <a:cs typeface="Arial" panose="020B0604020202020204" pitchFamily="34" charset="0"/>
              </a:rPr>
              <a:t>PRACTICE.</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7222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1178</Words>
  <Application>Microsoft Office PowerPoint</Application>
  <PresentationFormat>Panorámica</PresentationFormat>
  <Paragraphs>192</Paragraphs>
  <Slides>17</Slides>
  <Notes>0</Notes>
  <HiddenSlides>0</HiddenSlides>
  <MMClips>5</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SimSun</vt:lpstr>
      <vt:lpstr>Arial</vt:lpstr>
      <vt:lpstr>Broadway</vt:lpstr>
      <vt:lpstr>Calibri</vt:lpstr>
      <vt:lpstr>Calibri Light</vt:lpstr>
      <vt:lpstr>Comic Sans MS</vt:lpstr>
      <vt:lpstr>Courier New</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Maria Elena</cp:lastModifiedBy>
  <cp:revision>93</cp:revision>
  <dcterms:created xsi:type="dcterms:W3CDTF">2020-11-11T04:39:26Z</dcterms:created>
  <dcterms:modified xsi:type="dcterms:W3CDTF">2020-11-13T20:06:08Z</dcterms:modified>
</cp:coreProperties>
</file>