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activeX/activeX4.xml" ContentType="application/vnd.ms-office.activeX+xml"/>
  <Override PartName="/ppt/activeX/activeX5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82" r:id="rId3"/>
    <p:sldId id="283" r:id="rId4"/>
    <p:sldId id="268" r:id="rId5"/>
    <p:sldId id="269" r:id="rId6"/>
    <p:sldId id="270" r:id="rId7"/>
    <p:sldId id="271" r:id="rId8"/>
    <p:sldId id="272" r:id="rId9"/>
    <p:sldId id="279" r:id="rId10"/>
    <p:sldId id="275" r:id="rId11"/>
    <p:sldId id="278" r:id="rId12"/>
    <p:sldId id="280" r:id="rId13"/>
    <p:sldId id="273" r:id="rId14"/>
    <p:sldId id="264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2E241-1736-4CAE-B6F0-F68D0DC457BB}" type="datetimeFigureOut">
              <a:rPr lang="es-ES" smtClean="0"/>
              <a:pPr/>
              <a:t>17/03/2015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9E7D-E616-48FA-B687-FA9340998D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14.gif"/><Relationship Id="rId4" Type="http://schemas.openxmlformats.org/officeDocument/2006/relationships/control" Target="../activeX/activeX3.xml"/><Relationship Id="rId9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 t="13672" r="1855" b="27734"/>
          <a:stretch>
            <a:fillRect/>
          </a:stretch>
        </p:blipFill>
        <p:spPr bwMode="auto">
          <a:xfrm>
            <a:off x="142844" y="214290"/>
            <a:ext cx="8858312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285750" y="0"/>
            <a:ext cx="4383088" cy="6802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s-ES_tradnl" sz="1300" b="1">
                <a:solidFill>
                  <a:srgbClr val="000000"/>
                </a:solidFill>
              </a:rPr>
              <a:t>Underline the correct answer</a:t>
            </a:r>
          </a:p>
          <a:p>
            <a:endParaRPr lang="es-ES" sz="1300" b="1">
              <a:solidFill>
                <a:srgbClr val="000000"/>
              </a:solidFill>
            </a:endParaRPr>
          </a:p>
          <a:p>
            <a:r>
              <a:rPr lang="es-ES" sz="1300">
                <a:solidFill>
                  <a:srgbClr val="000000"/>
                </a:solidFill>
              </a:rPr>
              <a:t>1-I didn't have ......... to finish the test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time enough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enough time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  <a:p>
            <a:pPr eaLnBrk="0" hangingPunct="0"/>
            <a:r>
              <a:rPr lang="es-ES" sz="1300" b="1">
                <a:solidFill>
                  <a:srgbClr val="000000"/>
                </a:solidFill>
              </a:rPr>
              <a:t>2- </a:t>
            </a:r>
            <a:r>
              <a:rPr lang="es-ES" sz="1300">
                <a:solidFill>
                  <a:srgbClr val="000000"/>
                </a:solidFill>
              </a:rPr>
              <a:t>He didn't do ......... to pass the course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enough work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work enough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  <a:p>
            <a:pPr eaLnBrk="0" hangingPunct="0"/>
            <a:r>
              <a:rPr lang="es-ES" sz="1300" b="1">
                <a:solidFill>
                  <a:srgbClr val="000000"/>
                </a:solidFill>
              </a:rPr>
              <a:t>3 - </a:t>
            </a:r>
            <a:r>
              <a:rPr lang="es-ES" sz="1300">
                <a:solidFill>
                  <a:srgbClr val="000000"/>
                </a:solidFill>
              </a:rPr>
              <a:t>There just aren't ......... in the day to get everything done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hours enough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enough hours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  <a:p>
            <a:pPr eaLnBrk="0" hangingPunct="0"/>
            <a:r>
              <a:rPr lang="es-ES" sz="1300" b="1">
                <a:solidFill>
                  <a:srgbClr val="000000"/>
                </a:solidFill>
              </a:rPr>
              <a:t>4 - </a:t>
            </a:r>
            <a:r>
              <a:rPr lang="es-ES" sz="1300">
                <a:solidFill>
                  <a:srgbClr val="000000"/>
                </a:solidFill>
              </a:rPr>
              <a:t>His work wasn't .........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enough good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good enough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  <a:p>
            <a:pPr eaLnBrk="0" hangingPunct="0"/>
            <a:r>
              <a:rPr lang="es-ES" sz="1300" b="1">
                <a:solidFill>
                  <a:srgbClr val="000000"/>
                </a:solidFill>
              </a:rPr>
              <a:t>5- </a:t>
            </a:r>
            <a:r>
              <a:rPr lang="es-ES" sz="1300">
                <a:solidFill>
                  <a:srgbClr val="000000"/>
                </a:solidFill>
              </a:rPr>
              <a:t>He didn't try .........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enough hard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hard enough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  <a:p>
            <a:pPr eaLnBrk="0" hangingPunct="0"/>
            <a:r>
              <a:rPr lang="es-ES" sz="1300" b="1">
                <a:solidFill>
                  <a:srgbClr val="000000"/>
                </a:solidFill>
              </a:rPr>
              <a:t>6- </a:t>
            </a:r>
            <a:r>
              <a:rPr lang="es-ES" sz="1300">
                <a:solidFill>
                  <a:srgbClr val="000000"/>
                </a:solidFill>
              </a:rPr>
              <a:t>She doesn't speak French .......... for the job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enough well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well enough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  <a:p>
            <a:pPr eaLnBrk="0" hangingPunct="0"/>
            <a:r>
              <a:rPr lang="es-ES" sz="1300" b="1">
                <a:solidFill>
                  <a:srgbClr val="000000"/>
                </a:solidFill>
              </a:rPr>
              <a:t>7- </a:t>
            </a:r>
            <a:r>
              <a:rPr lang="es-ES" sz="1300">
                <a:solidFill>
                  <a:srgbClr val="000000"/>
                </a:solidFill>
              </a:rPr>
              <a:t>He didn't run ....... to catch the bus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quickly enough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enough quickly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  <a:p>
            <a:pPr eaLnBrk="0" hangingPunct="0"/>
            <a:r>
              <a:rPr lang="es-ES" sz="1300" b="1">
                <a:solidFill>
                  <a:srgbClr val="000000"/>
                </a:solidFill>
              </a:rPr>
              <a:t>8- </a:t>
            </a:r>
            <a:r>
              <a:rPr lang="es-ES" sz="1300">
                <a:solidFill>
                  <a:srgbClr val="000000"/>
                </a:solidFill>
              </a:rPr>
              <a:t>The weather wasn't ....... for a picnic</a:t>
            </a:r>
          </a:p>
          <a:p>
            <a:pPr eaLnBrk="0" hangingPunct="0"/>
            <a:r>
              <a:rPr lang="es-ES" sz="1300">
                <a:solidFill>
                  <a:srgbClr val="000000"/>
                </a:solidFill>
              </a:rPr>
              <a:t>    enough nice</a:t>
            </a:r>
            <a:br>
              <a:rPr lang="es-ES" sz="1300">
                <a:solidFill>
                  <a:srgbClr val="000000"/>
                </a:solidFill>
              </a:rPr>
            </a:br>
            <a:r>
              <a:rPr lang="es-ES" sz="1300">
                <a:solidFill>
                  <a:srgbClr val="000000"/>
                </a:solidFill>
              </a:rPr>
              <a:t>    nice enough</a:t>
            </a:r>
            <a:br>
              <a:rPr lang="es-ES" sz="1300">
                <a:solidFill>
                  <a:srgbClr val="000000"/>
                </a:solidFill>
              </a:rPr>
            </a:br>
            <a:endParaRPr lang="es-ES" sz="1300">
              <a:solidFill>
                <a:srgbClr val="000000"/>
              </a:solidFill>
            </a:endParaRPr>
          </a:p>
        </p:txBody>
      </p:sp>
      <p:pic>
        <p:nvPicPr>
          <p:cNvPr id="11267" name="Picture 2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6362700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3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6088063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5264150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5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4989513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6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4165600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5720" y="909183"/>
            <a:ext cx="4475584" cy="566308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Q1 -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_____ so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didn't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get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expensive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expensive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expensive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Q2 -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___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read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; I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don't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understand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at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difficult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difficult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difficult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s-ES_tradnl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Q3 -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It's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____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cinema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late</a:t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late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late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Q4 -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It's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____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pass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difficult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difficult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es-E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Q5 - 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 ate ____ and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felt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ill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much</a:t>
            </a:r>
            <a:endParaRPr lang="es-E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3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7323138"/>
            <a:ext cx="171450" cy="142875"/>
          </a:xfrm>
          <a:prstGeom prst="rect">
            <a:avLst/>
          </a:prstGeom>
          <a:noFill/>
        </p:spPr>
      </p:pic>
      <p:pic>
        <p:nvPicPr>
          <p:cNvPr id="21508" name="Picture 4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7048500"/>
            <a:ext cx="171450" cy="142875"/>
          </a:xfrm>
          <a:prstGeom prst="rect">
            <a:avLst/>
          </a:prstGeom>
          <a:noFill/>
        </p:spPr>
      </p:pic>
      <p:pic>
        <p:nvPicPr>
          <p:cNvPr id="21509" name="Picture 5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6773863"/>
            <a:ext cx="171450" cy="142875"/>
          </a:xfrm>
          <a:prstGeom prst="rect">
            <a:avLst/>
          </a:prstGeom>
          <a:noFill/>
        </p:spPr>
      </p:pic>
      <p:pic>
        <p:nvPicPr>
          <p:cNvPr id="21510" name="Picture 6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5949950"/>
            <a:ext cx="171450" cy="142875"/>
          </a:xfrm>
          <a:prstGeom prst="rect">
            <a:avLst/>
          </a:prstGeom>
          <a:noFill/>
        </p:spPr>
      </p:pic>
      <p:pic>
        <p:nvPicPr>
          <p:cNvPr id="21511" name="Picture 7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5675313"/>
            <a:ext cx="171450" cy="142875"/>
          </a:xfrm>
          <a:prstGeom prst="rect">
            <a:avLst/>
          </a:prstGeom>
          <a:noFill/>
        </p:spPr>
      </p:pic>
      <p:pic>
        <p:nvPicPr>
          <p:cNvPr id="21512" name="Picture 8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5400675"/>
            <a:ext cx="171450" cy="142875"/>
          </a:xfrm>
          <a:prstGeom prst="rect">
            <a:avLst/>
          </a:prstGeom>
          <a:noFill/>
        </p:spPr>
      </p:pic>
      <p:pic>
        <p:nvPicPr>
          <p:cNvPr id="21513" name="Picture 9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4576763"/>
            <a:ext cx="171450" cy="142875"/>
          </a:xfrm>
          <a:prstGeom prst="rect">
            <a:avLst/>
          </a:prstGeom>
          <a:noFill/>
        </p:spPr>
      </p:pic>
      <p:pic>
        <p:nvPicPr>
          <p:cNvPr id="21514" name="Picture 10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4302125"/>
            <a:ext cx="171450" cy="142875"/>
          </a:xfrm>
          <a:prstGeom prst="rect">
            <a:avLst/>
          </a:prstGeom>
          <a:noFill/>
        </p:spPr>
      </p:pic>
      <p:pic>
        <p:nvPicPr>
          <p:cNvPr id="21515" name="Picture 11" descr="http://static.usingenglish.com/images/tickb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-4027488"/>
            <a:ext cx="171450" cy="142875"/>
          </a:xfrm>
          <a:prstGeom prst="rect">
            <a:avLst/>
          </a:prstGeom>
          <a:noFill/>
        </p:spPr>
      </p:pic>
      <p:sp>
        <p:nvSpPr>
          <p:cNvPr id="38" name="37 CuadroTexto"/>
          <p:cNvSpPr txBox="1"/>
          <p:nvPr/>
        </p:nvSpPr>
        <p:spPr>
          <a:xfrm>
            <a:off x="214282" y="285728"/>
            <a:ext cx="6769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UNDERLINE THE CORRECT ANSWER THAT COMPLETES THE SENTENCE</a:t>
            </a:r>
            <a:endParaRPr lang="es-E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52" y="463049"/>
            <a:ext cx="871540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Fill in the blanks use too or enough on each sentence using the cues on brackets</a:t>
            </a:r>
          </a:p>
          <a:p>
            <a:endParaRPr lang="en-US" dirty="0"/>
          </a:p>
          <a:p>
            <a:r>
              <a:rPr lang="en-US" dirty="0" smtClean="0"/>
              <a:t>1) I can't work today. It's ______________. (hot)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2) Tom didn't win the race because his car wasn't ______________. (fast)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3) I'll have to finish it on Friday because I don't have ______________.(time)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4) I can't do this exercise because it's ______________. (too)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5) It's impossible to study in my house because it's ______________. (noisy)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6) Have you got ______________ to buy a new car? (money)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7) I can't drink this coffee because it's ______________ for me. (strong)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8) Have we got ______________ in the fridge? (milk)</a:t>
            </a:r>
            <a:br>
              <a:rPr lang="en-U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>
          <a:xfrm>
            <a:off x="1000125" y="2000250"/>
            <a:ext cx="7467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z="1800" smtClean="0"/>
              <a:t/>
            </a:r>
            <a:br>
              <a:rPr lang="es-ES_tradnl" sz="1800" smtClean="0"/>
            </a:br>
            <a:r>
              <a:rPr lang="es-ES" sz="1800" smtClean="0"/>
              <a:t/>
            </a:r>
            <a:br>
              <a:rPr lang="es-ES" sz="1800" smtClean="0"/>
            </a:br>
            <a:r>
              <a:rPr lang="es-ES" sz="1800" smtClean="0"/>
              <a:t/>
            </a:r>
            <a:br>
              <a:rPr lang="es-ES" sz="1800" smtClean="0"/>
            </a:br>
            <a:r>
              <a:rPr lang="es-ES" sz="1800" smtClean="0"/>
              <a:t/>
            </a:r>
            <a:br>
              <a:rPr lang="es-ES" sz="1800" smtClean="0"/>
            </a:br>
            <a:r>
              <a:rPr lang="es-ES" sz="1800" smtClean="0"/>
              <a:t/>
            </a:r>
            <a:br>
              <a:rPr lang="es-ES" sz="1800" smtClean="0"/>
            </a:b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b="1" smtClean="0"/>
              <a:t>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b="1" smtClean="0"/>
              <a:t>ANSWER THE FOLLOWING EXERCISE USING TOO AND ENOUGH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1. This computer is (slow) _________________to do this calculation.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2. Elaine is (old) __________________to enter here.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3. This suitcase is (heavy) __________________to carry.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4. It isn't (sunny) ____________________to sunbathe.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5. Are you (tall) __________________to reach that shelf?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6. You're (young) _____________________to drive.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7. You aren't (old) ____________________to drive.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8. That sweater is big, it's (big) ___________________for you.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9. The garden isn't (big) ___________________to play football.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 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n-US" sz="1800" smtClean="0"/>
              <a:t>10. This coffee is (strong) __________________________for me. </a:t>
            </a:r>
            <a:r>
              <a:rPr lang="es-ES" sz="1800" smtClean="0"/>
              <a:t/>
            </a:r>
            <a:br>
              <a:rPr lang="es-ES" sz="1800" smtClean="0"/>
            </a:br>
            <a:r>
              <a:rPr lang="es-ES" sz="1800" smtClean="0"/>
              <a:t/>
            </a:r>
            <a:br>
              <a:rPr lang="es-ES" sz="1800" smtClean="0"/>
            </a:br>
            <a:endParaRPr lang="es-E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3.bp.blogspot.com/-E8pVIMFKwbI/T6TDWLZjvII/AAAAAAAAAG4/ZHnNQuTxrYc/s1600/too_enough.gif"/>
          <p:cNvPicPr>
            <a:picLocks noChangeAspect="1" noChangeArrowheads="1"/>
          </p:cNvPicPr>
          <p:nvPr/>
        </p:nvPicPr>
        <p:blipFill>
          <a:blip r:embed="rId2" cstate="print"/>
          <a:srcRect l="53333" t="10638" b="14893"/>
          <a:stretch>
            <a:fillRect/>
          </a:stretch>
        </p:blipFill>
        <p:spPr bwMode="auto">
          <a:xfrm>
            <a:off x="785786" y="214290"/>
            <a:ext cx="1214446" cy="1867326"/>
          </a:xfrm>
          <a:prstGeom prst="rect">
            <a:avLst/>
          </a:prstGeom>
          <a:noFill/>
        </p:spPr>
      </p:pic>
      <p:pic>
        <p:nvPicPr>
          <p:cNvPr id="5124" name="Picture 4" descr="http://www.englishexercises.org/makeagame/my_documents/my_pictures/2011/mar/D29_heavy_bo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453016"/>
            <a:ext cx="1500198" cy="1690364"/>
          </a:xfrm>
          <a:prstGeom prst="rect">
            <a:avLst/>
          </a:prstGeom>
          <a:noFill/>
        </p:spPr>
      </p:pic>
      <p:pic>
        <p:nvPicPr>
          <p:cNvPr id="5126" name="Picture 6" descr="http://4.bp.blogspot.com/--U-5nc0yVT8/T9B_afQZfKI/AAAAAAAAAXw/W-lxWQ0T430/s1600/spic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794" y="4786322"/>
            <a:ext cx="2029628" cy="1571636"/>
          </a:xfrm>
          <a:prstGeom prst="rect">
            <a:avLst/>
          </a:prstGeom>
          <a:noFill/>
        </p:spPr>
      </p:pic>
      <p:pic>
        <p:nvPicPr>
          <p:cNvPr id="5128" name="Picture 8" descr="http://4.bp.blogspot.com/_ZujUU9khuqY/TJ-GN4Mzr1I/AAAAAAAAAJk/yjchfMZf7I8/s1600/no-money-dow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642919"/>
            <a:ext cx="1148074" cy="1571635"/>
          </a:xfrm>
          <a:prstGeom prst="rect">
            <a:avLst/>
          </a:prstGeom>
          <a:noFill/>
        </p:spPr>
      </p:pic>
      <p:pic>
        <p:nvPicPr>
          <p:cNvPr id="5130" name="Picture 10" descr="http://retireyoung.com.au/wp-content/uploads/2010/07/white-rabbi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2357430"/>
            <a:ext cx="1577437" cy="2071702"/>
          </a:xfrm>
          <a:prstGeom prst="rect">
            <a:avLst/>
          </a:prstGeom>
          <a:noFill/>
        </p:spPr>
      </p:pic>
      <p:pic>
        <p:nvPicPr>
          <p:cNvPr id="5132" name="Picture 12" descr="http://blog.rayskillmanford.com/wp-content/uploads/2012/08/small-cars-01.jpg"/>
          <p:cNvPicPr>
            <a:picLocks noChangeAspect="1" noChangeArrowheads="1"/>
          </p:cNvPicPr>
          <p:nvPr/>
        </p:nvPicPr>
        <p:blipFill>
          <a:blip r:embed="rId7" cstate="print"/>
          <a:srcRect l="3750" t="9690" r="11250"/>
          <a:stretch>
            <a:fillRect/>
          </a:stretch>
        </p:blipFill>
        <p:spPr bwMode="auto">
          <a:xfrm>
            <a:off x="5072066" y="4714884"/>
            <a:ext cx="1500198" cy="1755886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2285984" y="934034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2285984" y="2934298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85984" y="5148876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643702" y="5143512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643702" y="2928934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643702" y="928670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85918" y="99932"/>
            <a:ext cx="623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/>
              <a:t>Write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sentences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using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too</a:t>
            </a:r>
            <a:r>
              <a:rPr lang="es-ES_tradnl" sz="2000" b="1" dirty="0" smtClean="0"/>
              <a:t> and </a:t>
            </a:r>
            <a:r>
              <a:rPr lang="es-ES_tradnl" sz="2000" b="1" dirty="0" err="1" smtClean="0"/>
              <a:t>enough</a:t>
            </a:r>
            <a:r>
              <a:rPr lang="es-ES_tradnl" sz="2000" b="1" dirty="0" smtClean="0"/>
              <a:t>   </a:t>
            </a:r>
            <a:r>
              <a:rPr lang="es-ES_tradnl" sz="2000" b="1" dirty="0" err="1" smtClean="0"/>
              <a:t>for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each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picture</a:t>
            </a:r>
            <a:endParaRPr lang="es-E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00125" y="88900"/>
          <a:ext cx="7786742" cy="4197994"/>
        </p:xfrm>
        <a:graphic>
          <a:graphicData uri="http://schemas.openxmlformats.org/drawingml/2006/table">
            <a:tbl>
              <a:tblPr/>
              <a:tblGrid>
                <a:gridCol w="7786742"/>
              </a:tblGrid>
              <a:tr h="920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99CC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Qualifiers / intensifiers are words like </a:t>
                      </a:r>
                      <a:r>
                        <a:rPr lang="en-US" sz="3200" b="1" i="1" dirty="0">
                          <a:solidFill>
                            <a:srgbClr val="99CC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very, too, so, quite, rather.</a:t>
                      </a:r>
                      <a:endParaRPr lang="es-E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4" marR="617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4" marR="617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2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Qualifiers are function parts of speech.  They do not add inflectional morphemes, and they do not have synonyms.  Their sole purpose is to </a:t>
                      </a:r>
                      <a:r>
                        <a:rPr lang="en-US" sz="2400" b="1" u="sng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"qualify" or "intensify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an adjective or an adverb.</a:t>
                      </a:r>
                      <a:endParaRPr lang="es-E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Qualifiers / intensifiers modify adjectives or adverbs, telling </a:t>
                      </a:r>
                      <a:r>
                        <a:rPr lang="en-US" sz="2400" u="sng" dirty="0">
                          <a:latin typeface="Arial"/>
                          <a:ea typeface="Times New Roman"/>
                          <a:cs typeface="Times New Roman"/>
                        </a:rPr>
                        <a:t>to what degree</a:t>
                      </a: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s-E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4" marR="617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176" name="AutoShape 8"/>
          <p:cNvSpPr>
            <a:spLocks noChangeArrowheads="1"/>
          </p:cNvSpPr>
          <p:nvPr/>
        </p:nvSpPr>
        <p:spPr bwMode="auto">
          <a:xfrm rot="1553036">
            <a:off x="920750" y="265113"/>
            <a:ext cx="309563" cy="327025"/>
          </a:xfrm>
          <a:prstGeom prst="star5">
            <a:avLst/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  <a:cs typeface="+mn-cs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 rot="1553036">
            <a:off x="1824038" y="2581275"/>
            <a:ext cx="468312" cy="409575"/>
          </a:xfrm>
          <a:prstGeom prst="star5">
            <a:avLst/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  <a:cs typeface="+mn-cs"/>
            </a:endParaRPr>
          </a:p>
        </p:txBody>
      </p:sp>
      <p:sp>
        <p:nvSpPr>
          <p:cNvPr id="2056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Century Schoolbook" pitchFamily="18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571875" y="5786438"/>
            <a:ext cx="4795838" cy="428625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lamp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not</a:t>
            </a:r>
            <a:r>
              <a:rPr lang="es-ES_tradnl" sz="20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light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endParaRPr lang="es-ES" sz="20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rot="20558334">
            <a:off x="8145463" y="2417763"/>
            <a:ext cx="365125" cy="539750"/>
          </a:xfrm>
          <a:prstGeom prst="star5">
            <a:avLst/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  <a:cs typeface="+mn-cs"/>
            </a:endParaRPr>
          </a:p>
        </p:txBody>
      </p:sp>
      <p:sp>
        <p:nvSpPr>
          <p:cNvPr id="2059" name="12 CuadroTexto"/>
          <p:cNvSpPr txBox="1">
            <a:spLocks noChangeArrowheads="1"/>
          </p:cNvSpPr>
          <p:nvPr/>
        </p:nvSpPr>
        <p:spPr bwMode="auto">
          <a:xfrm>
            <a:off x="785813" y="4071938"/>
            <a:ext cx="3862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000"/>
              <a:t>Example of intensifiers/qualifiers</a:t>
            </a:r>
            <a:endParaRPr lang="es-ES" sz="2000"/>
          </a:p>
        </p:txBody>
      </p:sp>
      <p:pic>
        <p:nvPicPr>
          <p:cNvPr id="2060" name="Picture 4" descr="http://2.bp.blogspot.com/-6zMYufqdnGM/TatD0wTld5I/AAAAAAAAAFc/m1HT66EQYuY/s1600/pinturas_imagem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500563"/>
            <a:ext cx="19589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2" descr="http://decoracion2.com/wp-content/uploads/2009/01/sophia-lam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4286250"/>
            <a:ext cx="1462088" cy="239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 Título"/>
          <p:cNvSpPr txBox="1">
            <a:spLocks/>
          </p:cNvSpPr>
          <p:nvPr/>
        </p:nvSpPr>
        <p:spPr>
          <a:xfrm>
            <a:off x="2357438" y="4572000"/>
            <a:ext cx="4117975" cy="612775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painting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0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coloured</a:t>
            </a:r>
            <a:endParaRPr lang="es-ES" sz="20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625" y="928688"/>
          <a:ext cx="8215369" cy="5643602"/>
        </p:xfrm>
        <a:graphic>
          <a:graphicData uri="http://schemas.openxmlformats.org/drawingml/2006/table">
            <a:tbl>
              <a:tblPr/>
              <a:tblGrid>
                <a:gridCol w="3780008"/>
                <a:gridCol w="200525"/>
                <a:gridCol w="4234836"/>
              </a:tblGrid>
              <a:tr h="2790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</a:tr>
              <a:tr h="558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3366FF"/>
                          </a:solidFill>
                          <a:latin typeface="Trebuchet MS"/>
                          <a:ea typeface="Times New Roman"/>
                        </a:rPr>
                        <a:t>+  SATISFACTORY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339966"/>
                          </a:solidFill>
                          <a:latin typeface="Trebuchet MS"/>
                          <a:ea typeface="Times New Roman"/>
                        </a:rPr>
                        <a:t>-  NOT SATISFACTORY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1163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+  ADJECTIVE + ENOUGH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3366FF"/>
                          </a:solidFill>
                          <a:latin typeface="Trebuchet MS"/>
                          <a:ea typeface="Times New Roman"/>
                        </a:rPr>
                        <a:t>SWEET ENOUGH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TOO + ADJECTIVE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339966"/>
                          </a:solidFill>
                          <a:latin typeface="Trebuchet MS"/>
                          <a:ea typeface="Times New Roman"/>
                        </a:rPr>
                        <a:t>TOO SWEET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3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NOT + TOO + ADJECTIVE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3366FF"/>
                          </a:solidFill>
                          <a:latin typeface="Trebuchet MS"/>
                          <a:ea typeface="Times New Roman"/>
                        </a:rPr>
                        <a:t>NOT TOO SWEET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NOT+ ADJECTIVE + ENOUGH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339966"/>
                          </a:solidFill>
                          <a:latin typeface="Trebuchet MS"/>
                          <a:ea typeface="Times New Roman"/>
                        </a:rPr>
                        <a:t>NOT SWEET ENOUGH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3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REALLY + ADJECTIVE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Trebuchet MS"/>
                          <a:ea typeface="Times New Roman"/>
                        </a:rPr>
                        <a:t>REALLY SWEET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3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VERY + ADJECTIVE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</a:rPr>
                        <a:t>VERY SWEET</a:t>
                      </a: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s-ES" sz="1100">
                        <a:latin typeface="Times New Roman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latin typeface="Trebuchet MS"/>
                        <a:ea typeface="Times New Roman"/>
                      </a:endParaRPr>
                    </a:p>
                  </a:txBody>
                  <a:tcPr marL="61728" marR="61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1071563" y="285750"/>
            <a:ext cx="7500937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GRAMMAR FOCUS / TOO AND ENOUGH</a:t>
            </a:r>
            <a:endParaRPr lang="es-ES" sz="24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flash-screen.com/free-wallpaper/uploads/201005/thus/1274678230_470x353_cute-baby-big-sho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3"/>
            <a:ext cx="39941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1 Título"/>
          <p:cNvSpPr>
            <a:spLocks noGrp="1"/>
          </p:cNvSpPr>
          <p:nvPr>
            <p:ph type="title"/>
          </p:nvPr>
        </p:nvSpPr>
        <p:spPr>
          <a:xfrm>
            <a:off x="3643313" y="785813"/>
            <a:ext cx="5143500" cy="1143000"/>
          </a:xfrm>
        </p:spPr>
        <p:txBody>
          <a:bodyPr/>
          <a:lstStyle/>
          <a:p>
            <a:pPr eaLnBrk="1" hangingPunct="1"/>
            <a:r>
              <a:rPr lang="es-ES_tradnl" sz="2500" smtClean="0">
                <a:latin typeface="Arial Rounded MT Bold" pitchFamily="34" charset="0"/>
              </a:rPr>
              <a:t>These shoes are </a:t>
            </a:r>
            <a:r>
              <a:rPr lang="es-ES_tradnl" sz="2500" b="1" smtClean="0">
                <a:solidFill>
                  <a:srgbClr val="7030A0"/>
                </a:solidFill>
                <a:latin typeface="Arial Rounded MT Bold" pitchFamily="34" charset="0"/>
              </a:rPr>
              <a:t>too big </a:t>
            </a:r>
            <a:r>
              <a:rPr lang="es-ES_tradnl" sz="2500" smtClean="0">
                <a:latin typeface="Arial Rounded MT Bold" pitchFamily="34" charset="0"/>
              </a:rPr>
              <a:t>for me</a:t>
            </a:r>
            <a:endParaRPr lang="es-ES" sz="2500" smtClean="0">
              <a:latin typeface="Arial Rounded MT Bold" pitchFamily="34" charset="0"/>
            </a:endParaRPr>
          </a:p>
        </p:txBody>
      </p:sp>
      <p:pic>
        <p:nvPicPr>
          <p:cNvPr id="4100" name="Picture 4" descr="http://t0.gstatic.com/images?q=tbn:ANd9GcRNnZdrdM3e9z0XsELM2GZZUj8CJefM354WwzJBSWHpxgLptFen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3602038"/>
            <a:ext cx="3143250" cy="268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429000" y="4071938"/>
            <a:ext cx="5367338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These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shoes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are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small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irwrangler.com/5%20mo%20Lucas%20big%20sho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85750"/>
            <a:ext cx="5135563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928938" y="3643313"/>
            <a:ext cx="607218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These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shoes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are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big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techshout.com/images/iphone-expensive-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3"/>
            <a:ext cx="3857625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348163" y="1500188"/>
            <a:ext cx="4367212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cell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expensive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pic>
        <p:nvPicPr>
          <p:cNvPr id="6148" name="Picture 4" descr="http://2.bp.blogspot.com/-6zMYufqdnGM/TatD0wTld5I/AAAAAAAAAFc/m1HT66EQYuY/s1600/pinturas_imagem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4000500"/>
            <a:ext cx="3500437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062413" y="4357688"/>
            <a:ext cx="479583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painting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coloured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persiancarpetguide.com/sw-asia/Rugs/Persian/Shiraz_Rugs/images/A_Shiraz_Rug_early_to_Mid_20th_Century_Lot_14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590490">
            <a:off x="1050925" y="161925"/>
            <a:ext cx="2357438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214688" y="2214563"/>
            <a:ext cx="479583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rug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old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pic>
        <p:nvPicPr>
          <p:cNvPr id="7172" name="Picture 4" descr="necklace1 $500,000 Cartier Neckl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4286250"/>
            <a:ext cx="32861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643313" y="4572000"/>
            <a:ext cx="5857875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4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4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cap="small" dirty="0" err="1">
                <a:latin typeface="Arial Rounded MT Bold" pitchFamily="34" charset="0"/>
                <a:ea typeface="+mj-ea"/>
                <a:cs typeface="+mj-cs"/>
              </a:rPr>
              <a:t>necklace</a:t>
            </a:r>
            <a:r>
              <a:rPr lang="es-ES_tradnl" sz="24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400" cap="small" dirty="0">
                <a:latin typeface="Arial Rounded MT Bold" pitchFamily="34" charset="0"/>
                <a:ea typeface="+mj-ea"/>
                <a:cs typeface="+mj-cs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                </a:t>
            </a:r>
            <a:r>
              <a:rPr lang="es-ES_tradnl" sz="24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beautiful</a:t>
            </a: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4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4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4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decoracion2.com/wp-content/uploads/2009/01/sophia-la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428625"/>
            <a:ext cx="3429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062413" y="571500"/>
            <a:ext cx="4795837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lamp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not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light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pic>
        <p:nvPicPr>
          <p:cNvPr id="8196" name="Picture 4" descr="http://1.bp.blogspot.com/_RmTatfieigg/TD9GLvvBh0I/AAAAAAAAAEo/BASubgasCmo/s1600/3387-turf-houses%5B1%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3214688"/>
            <a:ext cx="371475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786188" y="3286125"/>
            <a:ext cx="5572125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place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quiet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14750" y="4643438"/>
            <a:ext cx="5572125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place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5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5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quiet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 </a:t>
            </a:r>
            <a:r>
              <a:rPr lang="es-ES_tradnl" sz="2500" cap="small" dirty="0" err="1">
                <a:latin typeface="Arial Rounded MT Bold" pitchFamily="34" charset="0"/>
                <a:ea typeface="+mj-ea"/>
                <a:cs typeface="+mj-cs"/>
              </a:rPr>
              <a:t>for</a:t>
            </a:r>
            <a:r>
              <a:rPr lang="es-ES_tradnl" sz="2500" cap="small" dirty="0">
                <a:latin typeface="Arial Rounded MT Bold" pitchFamily="34" charset="0"/>
                <a:ea typeface="+mj-ea"/>
                <a:cs typeface="+mj-cs"/>
              </a:rPr>
              <a:t> me</a:t>
            </a:r>
            <a:endParaRPr lang="es-ES" sz="25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00034" y="375685"/>
            <a:ext cx="8429684" cy="409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Answer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correctly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use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cues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from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word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bank</a:t>
            </a: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20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computer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do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calculation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2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isn't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sunbathe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3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Are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reach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shelf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?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4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You're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drive.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5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sweater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big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6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garden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isn't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____________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play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football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</p:txBody>
      </p:sp>
      <p:pic>
        <p:nvPicPr>
          <p:cNvPr id="6148" name="Picture 4" descr="http://www.saberingles.com.ar/images/blank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27600" y="-958850"/>
            <a:ext cx="190500" cy="190500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500034" y="1094416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Bigh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big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Tall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</a:t>
            </a:r>
          </a:p>
          <a:p>
            <a:endParaRPr lang="es-ES_tradnl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slow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young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Sunny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endParaRPr lang="es-ES_tradnl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ES_tradnl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ontrols>
      <p:control spid="21506" name="DefaultOcx" r:id="rId2" imgW="1143000" imgH="228600"/>
      <p:control spid="21507" name="HTMLText1" r:id="rId3" imgW="1143000" imgH="228600"/>
      <p:control spid="21508" name="HTMLText2" r:id="rId4" imgW="1143000" imgH="228600"/>
      <p:control spid="21509" name="HTMLText3" r:id="rId5" imgW="1143000" imgH="228600"/>
      <p:control spid="21510" name="HTMLText4" r:id="rId6" imgW="1143000" imgH="228600"/>
      <p:control spid="21511" name="HTMLText5" r:id="rId7" imgW="1143000" imgH="228600"/>
      <p:control spid="21512" name="HTMLText6" r:id="rId8" imgW="1143000" imgH="228600"/>
    </p:controls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316</Words>
  <Application>Microsoft Office PowerPoint</Application>
  <PresentationFormat>Presentación en pantalla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These shoes are too big for me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        ANSWER THE FOLLOWING EXERCISE USING TOO AND ENOUGH 1. This computer is (slow) _________________to do this calculation.    2. Elaine is (old) __________________to enter here.    3. This suitcase is (heavy) __________________to carry.    4. It isn't (sunny) ____________________to sunbathe.    5. Are you (tall) __________________to reach that shelf?    6. You're (young) _____________________to drive.    7. You aren't (old) ____________________to drive.    8. That sweater is big, it's (big) ___________________for you.    9. The garden isn't (big) ___________________to play football.    10. This coffee is (strong) __________________________for me.   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Admin</cp:lastModifiedBy>
  <cp:revision>5</cp:revision>
  <dcterms:created xsi:type="dcterms:W3CDTF">2013-01-05T18:42:33Z</dcterms:created>
  <dcterms:modified xsi:type="dcterms:W3CDTF">2015-03-17T15:44:59Z</dcterms:modified>
</cp:coreProperties>
</file>