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FF"/>
    <a:srgbClr val="FF3399"/>
    <a:srgbClr val="CC0099"/>
    <a:srgbClr val="993300"/>
    <a:srgbClr val="FFCC00"/>
    <a:srgbClr val="FF3300"/>
    <a:srgbClr val="FFFF00"/>
    <a:srgbClr val="00CC00"/>
    <a:srgbClr val="FF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6394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0474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3783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0548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6897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2952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67660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7331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0579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29805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2584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6845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65532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8784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4437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571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5791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2835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89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334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8374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77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24252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2C69-463F-445D-8FB2-516F847585D4}" type="datetimeFigureOut">
              <a:rPr lang="es-MX" smtClean="0"/>
              <a:pPr/>
              <a:t>18/02/2016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42B9-E1D7-4C63-9A4B-305A9E8494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88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“El </a:t>
            </a:r>
            <a:r>
              <a:rPr lang="es-MX" dirty="0"/>
              <a:t>aprendizaje de la </a:t>
            </a:r>
            <a:r>
              <a:rPr lang="es-MX" dirty="0" smtClean="0"/>
              <a:t>comunicación </a:t>
            </a:r>
            <a:r>
              <a:rPr lang="es-MX" dirty="0"/>
              <a:t>en las </a:t>
            </a:r>
            <a:r>
              <a:rPr lang="es-MX" dirty="0" smtClean="0"/>
              <a:t>aulas”</a:t>
            </a:r>
            <a:br>
              <a:rPr lang="es-MX" dirty="0" smtClean="0"/>
            </a:br>
            <a:r>
              <a:rPr lang="es-MX" dirty="0" smtClean="0"/>
              <a:t>Carlos Lomas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MX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alphaModFix amt="46000"/>
          </a:blip>
          <a:stretch>
            <a:fillRect/>
          </a:stretch>
        </p:blipFill>
        <p:spPr>
          <a:xfrm>
            <a:off x="4815307" y="1600200"/>
            <a:ext cx="3871493" cy="46558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dirty="0" smtClean="0">
                <a:ln w="38100" cmpd="sng">
                  <a:solidFill>
                    <a:schemeClr val="tx1"/>
                  </a:solidFill>
                </a:ln>
                <a:latin typeface="Ayuthaya"/>
                <a:cs typeface="Ayuthaya"/>
              </a:rPr>
              <a:t>Elementos de la </a:t>
            </a:r>
            <a:r>
              <a:rPr lang="es-ES" sz="3200" dirty="0" err="1" smtClean="0">
                <a:ln w="38100" cmpd="sng">
                  <a:solidFill>
                    <a:schemeClr val="tx1"/>
                  </a:solidFill>
                </a:ln>
                <a:latin typeface="Ayuthaya"/>
                <a:cs typeface="Ayuthaya"/>
              </a:rPr>
              <a:t>textualización</a:t>
            </a:r>
            <a:r>
              <a:rPr lang="es-ES" sz="3200" dirty="0" smtClean="0">
                <a:ln w="38100" cmpd="sng">
                  <a:solidFill>
                    <a:schemeClr val="tx1"/>
                  </a:solidFill>
                </a:ln>
                <a:latin typeface="Ayuthaya"/>
                <a:cs typeface="Ayuthaya"/>
              </a:rPr>
              <a:t>.</a:t>
            </a:r>
            <a:endParaRPr lang="es-ES" sz="3200" dirty="0">
              <a:ln w="38100" cmpd="sng">
                <a:solidFill>
                  <a:schemeClr val="tx1"/>
                </a:solidFill>
              </a:ln>
              <a:latin typeface="Ayuthaya"/>
              <a:cs typeface="Ayuthay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600" dirty="0" smtClean="0">
                <a:latin typeface="Abadi MT Condensed Light"/>
                <a:cs typeface="Abadi MT Condensed Light"/>
              </a:rPr>
              <a:t>El hablante lleva a cabo una serie de elecciones con apoyo de elementos lingüísticos (situacionales y cognitivos)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600" b="1" i="1" dirty="0" smtClean="0"/>
              <a:t>El dialogo es inmediato y local.</a:t>
            </a:r>
          </a:p>
          <a:p>
            <a:pPr marL="0" indent="0" algn="ctr">
              <a:buNone/>
            </a:pPr>
            <a:endParaRPr lang="es-ES" sz="2800" dirty="0" smtClean="0"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s-ES" sz="2800" dirty="0" smtClean="0">
                <a:latin typeface="Courier"/>
                <a:cs typeface="Courier"/>
              </a:rPr>
              <a:t>Puede escoger la lengua, la variante y el registro mas apropiados.</a:t>
            </a:r>
          </a:p>
        </p:txBody>
      </p:sp>
    </p:spTree>
    <p:extLst>
      <p:ext uri="{BB962C8B-B14F-4D97-AF65-F5344CB8AC3E}">
        <p14:creationId xmlns="" xmlns:p14="http://schemas.microsoft.com/office/powerpoint/2010/main" val="122454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alphaModFix amt="32000"/>
          </a:blip>
          <a:stretch>
            <a:fillRect/>
          </a:stretch>
        </p:blipFill>
        <p:spPr>
          <a:xfrm>
            <a:off x="2118611" y="1546109"/>
            <a:ext cx="4577487" cy="50810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46328"/>
            <a:ext cx="8229600" cy="577983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La modalidad de los enunciados suele ser expresiva y conativa, con ordenes, exclamaciones o preguntas.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400" dirty="0" smtClean="0">
                <a:latin typeface="Courier"/>
                <a:cs typeface="Courier"/>
              </a:rPr>
              <a:t>Pueden existir falsos inicios o discordancias; se utilizan formas solo para </a:t>
            </a:r>
            <a:r>
              <a:rPr lang="es-ES" sz="2400" b="1" dirty="0" smtClean="0">
                <a:latin typeface="Courier"/>
                <a:cs typeface="Courier"/>
              </a:rPr>
              <a:t>llenar vacíos </a:t>
            </a:r>
            <a:r>
              <a:rPr lang="es-ES" sz="2400" dirty="0" smtClean="0">
                <a:latin typeface="Courier"/>
                <a:cs typeface="Courier"/>
              </a:rPr>
              <a:t>(bueno, pues, o sea, entonces) o cuando </a:t>
            </a:r>
            <a:r>
              <a:rPr lang="es-ES" sz="2400" b="1" dirty="0" smtClean="0">
                <a:latin typeface="Courier"/>
                <a:cs typeface="Courier"/>
              </a:rPr>
              <a:t>no se sabe como terminar </a:t>
            </a:r>
            <a:r>
              <a:rPr lang="es-ES" sz="2400" dirty="0" smtClean="0">
                <a:latin typeface="Courier"/>
                <a:cs typeface="Courier"/>
              </a:rPr>
              <a:t>(y tal, y eso, y todo), </a:t>
            </a:r>
            <a:r>
              <a:rPr lang="es-ES" sz="2400" b="1" dirty="0" smtClean="0">
                <a:latin typeface="Courier"/>
                <a:cs typeface="Courier"/>
              </a:rPr>
              <a:t>alargamiento de vocales </a:t>
            </a:r>
            <a:r>
              <a:rPr lang="es-ES" sz="2400" dirty="0" smtClean="0">
                <a:latin typeface="Courier"/>
                <a:cs typeface="Courier"/>
              </a:rPr>
              <a:t>(</a:t>
            </a:r>
            <a:r>
              <a:rPr lang="es-ES" sz="2400" dirty="0" err="1" smtClean="0">
                <a:latin typeface="Courier"/>
                <a:cs typeface="Courier"/>
              </a:rPr>
              <a:t>laaaaaaa</a:t>
            </a:r>
            <a:r>
              <a:rPr lang="es-ES" sz="2400" dirty="0" smtClean="0">
                <a:latin typeface="Courier"/>
                <a:cs typeface="Courier"/>
              </a:rPr>
              <a:t> especialista dijo..) o</a:t>
            </a:r>
            <a:r>
              <a:rPr lang="es-ES" sz="2400" b="1" dirty="0" smtClean="0">
                <a:latin typeface="Courier"/>
                <a:cs typeface="Courier"/>
              </a:rPr>
              <a:t> consonantes </a:t>
            </a:r>
            <a:r>
              <a:rPr lang="es-ES" sz="2400" dirty="0" smtClean="0">
                <a:latin typeface="Courier"/>
                <a:cs typeface="Courier"/>
              </a:rPr>
              <a:t>(</a:t>
            </a:r>
            <a:r>
              <a:rPr lang="es-ES" sz="2400" dirty="0" err="1" smtClean="0">
                <a:latin typeface="Courier"/>
                <a:cs typeface="Courier"/>
              </a:rPr>
              <a:t>mmmmm</a:t>
            </a:r>
            <a:r>
              <a:rPr lang="es-ES" sz="2400" dirty="0" smtClean="0">
                <a:latin typeface="Courier"/>
                <a:cs typeface="Courier"/>
              </a:rPr>
              <a:t>..)</a:t>
            </a:r>
          </a:p>
        </p:txBody>
      </p:sp>
    </p:spTree>
    <p:extLst>
      <p:ext uri="{BB962C8B-B14F-4D97-AF65-F5344CB8AC3E}">
        <p14:creationId xmlns="" xmlns:p14="http://schemas.microsoft.com/office/powerpoint/2010/main" val="158199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6074"/>
            <a:ext cx="8229600" cy="5520090"/>
          </a:xfrm>
          <a:ln w="76200" cmpd="sng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latin typeface="Comic Sans MS"/>
                <a:cs typeface="Comic Sans MS"/>
              </a:rPr>
              <a:t>También depende de la relación entre los interlocutores, las formas de tratamiento y de llamar la atención: “Eh, tu, usted, oiga”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latin typeface="Century Gothic"/>
                <a:cs typeface="Century Gothic"/>
              </a:rPr>
              <a:t>Es un acto multidimensional acoge una diversidad de elementos que aportan significación: tanto verbales como no verbales.</a:t>
            </a:r>
            <a:endParaRPr lang="es-E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07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alphaModFix amt="48000"/>
          </a:blip>
          <a:stretch>
            <a:fillRect/>
          </a:stretch>
        </p:blipFill>
        <p:spPr>
          <a:xfrm>
            <a:off x="205953" y="1016000"/>
            <a:ext cx="8518947" cy="4929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u="sng" dirty="0" smtClean="0">
                <a:latin typeface="Century Gothic"/>
                <a:cs typeface="Century Gothic"/>
              </a:rPr>
              <a:t>La prosa expositiva escrita.</a:t>
            </a:r>
            <a:endParaRPr lang="es-ES" sz="4000" u="sng" dirty="0">
              <a:latin typeface="Century Gothic"/>
              <a:cs typeface="Century Gothic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44469" y="3825179"/>
            <a:ext cx="1923956" cy="8240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b="1" i="1" u="sng" dirty="0" smtClean="0">
                <a:latin typeface="Century Gothic"/>
                <a:cs typeface="Century Gothic"/>
              </a:rPr>
              <a:t>Escritura.</a:t>
            </a:r>
            <a:endParaRPr lang="es-ES" b="1" i="1" u="sng" dirty="0">
              <a:latin typeface="Century Gothic"/>
              <a:cs typeface="Century Gothic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4406447" y="4495039"/>
            <a:ext cx="4916" cy="649363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857032" y="5144402"/>
            <a:ext cx="51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urier"/>
                <a:cs typeface="Courier"/>
              </a:rPr>
              <a:t>La situación de enunciación no es compartida por los interlocutore</a:t>
            </a:r>
            <a:r>
              <a:rPr lang="es-ES" dirty="0">
                <a:latin typeface="Courier"/>
                <a:cs typeface="Courier"/>
              </a:rPr>
              <a:t>s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785231" y="4170357"/>
            <a:ext cx="659238" cy="0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13377" y="3910263"/>
            <a:ext cx="2135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No hay comunicación. </a:t>
            </a:r>
            <a:endParaRPr lang="es-ES" sz="1600" dirty="0">
              <a:latin typeface="Courier"/>
              <a:cs typeface="Courie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25701" y="2259594"/>
            <a:ext cx="234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El escritor produce un texto en solitario.</a:t>
            </a:r>
            <a:endParaRPr lang="es-ES" sz="1600" dirty="0">
              <a:latin typeface="Courier"/>
              <a:cs typeface="Courier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4429282" y="3174666"/>
            <a:ext cx="1" cy="735598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233945" y="4170357"/>
            <a:ext cx="668436" cy="6333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318588" y="2206188"/>
            <a:ext cx="213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Condiciones: concentración y silencio</a:t>
            </a:r>
            <a:endParaRPr lang="es-ES" sz="1600" dirty="0">
              <a:latin typeface="Courier"/>
              <a:cs typeface="Courier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5322832" y="2790964"/>
            <a:ext cx="868174" cy="174313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63184" y="1609859"/>
            <a:ext cx="213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Producto:</a:t>
            </a:r>
          </a:p>
          <a:p>
            <a:pPr algn="ctr"/>
            <a:r>
              <a:rPr lang="es-ES" sz="1600" dirty="0" smtClean="0">
                <a:latin typeface="Courier"/>
                <a:cs typeface="Courier"/>
              </a:rPr>
              <a:t>Texto autónomo el cual debe ser comprensible. </a:t>
            </a:r>
            <a:endParaRPr lang="es-ES" sz="1600" dirty="0">
              <a:latin typeface="Courier"/>
              <a:cs typeface="Courier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H="1" flipV="1">
            <a:off x="2642662" y="2424290"/>
            <a:ext cx="659238" cy="345911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046137" y="3508637"/>
            <a:ext cx="2135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Accede a interlocutores desconocidos, distantes el en tiempo y espacio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2351144" y="1471229"/>
            <a:ext cx="868174" cy="174313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016132" y="1128570"/>
            <a:ext cx="24798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Courier"/>
                <a:cs typeface="Courier"/>
              </a:rPr>
              <a:t>No esta exento de sobreentendidos</a:t>
            </a:r>
            <a:endParaRPr lang="es-E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alphaModFix amt="47000"/>
          </a:blip>
          <a:stretch>
            <a:fillRect/>
          </a:stretch>
        </p:blipFill>
        <p:spPr>
          <a:xfrm>
            <a:off x="1700106" y="958521"/>
            <a:ext cx="4822818" cy="48228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>
                <a:latin typeface="Century Gothic"/>
                <a:cs typeface="Century Gothic"/>
              </a:rPr>
              <a:t>Elementos de la </a:t>
            </a:r>
            <a:r>
              <a:rPr lang="es-ES" b="1" i="1" dirty="0" err="1" smtClean="0">
                <a:latin typeface="Century Gothic"/>
                <a:cs typeface="Century Gothic"/>
              </a:rPr>
              <a:t>textualización</a:t>
            </a:r>
            <a:r>
              <a:rPr lang="es-ES" b="1" i="1" dirty="0" smtClean="0">
                <a:latin typeface="Century Gothic"/>
                <a:cs typeface="Century Gothic"/>
              </a:rPr>
              <a:t>.</a:t>
            </a:r>
            <a:endParaRPr lang="es-ES" b="1" i="1" dirty="0">
              <a:latin typeface="Century Gothic"/>
              <a:cs typeface="Century Gothic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sz="2800" dirty="0" smtClean="0">
                <a:latin typeface="Century Gothic"/>
                <a:cs typeface="Century Gothic"/>
              </a:rPr>
              <a:t>La independencia del texto escrito y la posibilidad de difusión publica hacen que el escritor se adapte a la variedad estándar de la lengua acogida como medio de transmisión.</a:t>
            </a:r>
          </a:p>
          <a:p>
            <a:pPr algn="ctr"/>
            <a:endParaRPr lang="es-ES" sz="2800" dirty="0">
              <a:latin typeface="Century Gothic"/>
              <a:cs typeface="Century Gothic"/>
            </a:endParaRPr>
          </a:p>
          <a:p>
            <a:pPr algn="ctr"/>
            <a:r>
              <a:rPr lang="es-ES" sz="2800" dirty="0" smtClean="0">
                <a:latin typeface="Century Gothic"/>
                <a:cs typeface="Century Gothic"/>
              </a:rPr>
              <a:t>No es apropiado ser repetitivo ni redundante , además se le supone un tiempo de planificación y revisión.</a:t>
            </a:r>
          </a:p>
          <a:p>
            <a:pPr algn="ctr"/>
            <a:endParaRPr lang="es-ES" sz="2800" dirty="0" smtClean="0">
              <a:latin typeface="Century Gothic"/>
              <a:cs typeface="Century Gothic"/>
            </a:endParaRPr>
          </a:p>
          <a:p>
            <a:pPr algn="ctr"/>
            <a:r>
              <a:rPr lang="es-ES" sz="2800" dirty="0" smtClean="0">
                <a:latin typeface="Century Gothic"/>
                <a:cs typeface="Century Gothic"/>
              </a:rPr>
              <a:t>Un texto no es del todo completo ni del todo explicito, el lector puede obtener un mensaje diferente.</a:t>
            </a:r>
            <a:endParaRPr lang="es-E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1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American Typewriter"/>
                <a:cs typeface="American Typewriter"/>
              </a:rPr>
              <a:t>Conclusiones.</a:t>
            </a:r>
            <a:endParaRPr lang="es-ES" u="sng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4299" cy="154560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uso lingüístico forma parte de la acción social, la mejor manera de aprenderla es ejercitándola.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83193" y="3180364"/>
            <a:ext cx="5498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/>
              <a:buChar char="•"/>
            </a:pPr>
            <a:r>
              <a:rPr lang="es-ES" sz="2000" dirty="0" smtClean="0"/>
              <a:t>Es importante plantearse como objetivo aumentar </a:t>
            </a:r>
            <a:r>
              <a:rPr lang="es-ES" sz="2000" b="1" dirty="0" smtClean="0"/>
              <a:t>la percepción y sensibilidad</a:t>
            </a:r>
            <a:r>
              <a:rPr lang="es-ES" sz="2000" dirty="0" smtClean="0"/>
              <a:t> respecto al uso oral.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58512" y="4669084"/>
            <a:ext cx="60097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" sz="2400" dirty="0" smtClean="0"/>
              <a:t>Hay que conocer </a:t>
            </a:r>
            <a:r>
              <a:rPr lang="es-ES" sz="2400" b="1" dirty="0" smtClean="0"/>
              <a:t>los ámbitos de comunicación </a:t>
            </a:r>
            <a:r>
              <a:rPr lang="es-ES" sz="2400" dirty="0" smtClean="0"/>
              <a:t>que promueve el centro educativo.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6986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736304"/>
          </a:xfrm>
          <a:solidFill>
            <a:srgbClr val="CC0099"/>
          </a:solidFill>
          <a:ln>
            <a:solidFill>
              <a:srgbClr val="FF33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sz="8000" dirty="0" smtClean="0">
                <a:latin typeface="Berlin Sans FB" panose="020E0602020502020306" pitchFamily="34" charset="0"/>
              </a:rPr>
              <a:t>7. Hacia una pedagogía del texto</a:t>
            </a:r>
            <a:endParaRPr lang="es-MX" sz="8000" dirty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64502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" panose="020E0602020502020306" pitchFamily="34" charset="0"/>
              </a:rPr>
              <a:t>Cinco líneas directrices que emergen de la interacción entre la reflexión teórica y el trabajo practico en el aula. </a:t>
            </a:r>
            <a:endParaRPr lang="es-MX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98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latin typeface="Berlin Sans FB" panose="020E0602020502020306" pitchFamily="34" charset="0"/>
              </a:rPr>
              <a:t>Favorecer un enfoque textual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Berlin Sans FB" panose="020E0602020502020306" pitchFamily="34" charset="0"/>
              </a:rPr>
              <a:t>El alumno interviene así en una situación de comunicación, con un fin y unos destinatarios, obligado a reflexionar en principio en la perspectiva de la enunciación y a abordar en consecuencia la construcción de su texto. </a:t>
            </a:r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martanauta.files.wordpress.com/2011/01/escrib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39295" cy="4985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2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latin typeface="Berlin Sans FB" panose="020E0602020502020306" pitchFamily="34" charset="0"/>
              </a:rPr>
              <a:t>Reflexionar sobre los tipos de textos propuestos a los alumnos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17567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El punto de vista histórico tiene un efecto benéfico de distanciamiento en relación con la practicas dominantes contemporáneas y nos ayuda a determinar con precisión las actuales tendencias</a:t>
            </a:r>
            <a:r>
              <a:rPr lang="es-MX" sz="2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5" y="3861048"/>
            <a:ext cx="9144000" cy="378565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s-MX" sz="2400" b="1" dirty="0">
                <a:latin typeface="Berlin Sans FB" panose="020E0602020502020306" pitchFamily="34" charset="0"/>
              </a:rPr>
              <a:t>Primer acto: </a:t>
            </a:r>
            <a:r>
              <a:rPr lang="es-MX" sz="2400" dirty="0">
                <a:latin typeface="Berlin Sans FB" panose="020E0602020502020306" pitchFamily="34" charset="0"/>
              </a:rPr>
              <a:t>las cartas, los contratos, los balances, las solicitudes oficiales, etc. </a:t>
            </a:r>
          </a:p>
          <a:p>
            <a:endParaRPr lang="es-MX" sz="2400" dirty="0">
              <a:latin typeface="Berlin Sans FB" panose="020E0602020502020306" pitchFamily="34" charset="0"/>
            </a:endParaRPr>
          </a:p>
          <a:p>
            <a:endParaRPr lang="es-MX" sz="2400" dirty="0" smtClean="0">
              <a:latin typeface="Berlin Sans FB" panose="020E0602020502020306" pitchFamily="34" charset="0"/>
            </a:endParaRPr>
          </a:p>
          <a:p>
            <a:endParaRPr lang="es-MX" sz="2400" dirty="0">
              <a:latin typeface="Berlin Sans FB" panose="020E0602020502020306" pitchFamily="34" charset="0"/>
            </a:endParaRPr>
          </a:p>
          <a:p>
            <a:endParaRPr lang="es-MX" sz="2400" dirty="0" smtClean="0">
              <a:latin typeface="Berlin Sans FB" panose="020E0602020502020306" pitchFamily="34" charset="0"/>
            </a:endParaRPr>
          </a:p>
          <a:p>
            <a:endParaRPr lang="es-MX" sz="2400" dirty="0" smtClean="0">
              <a:latin typeface="Berlin Sans FB" panose="020E0602020502020306" pitchFamily="34" charset="0"/>
            </a:endParaRPr>
          </a:p>
          <a:p>
            <a:endParaRPr lang="es-MX" sz="2400" dirty="0">
              <a:latin typeface="Berlin Sans FB" panose="020E0602020502020306" pitchFamily="34" charset="0"/>
            </a:endParaRPr>
          </a:p>
          <a:p>
            <a:r>
              <a:rPr lang="es-MX" sz="2400" b="1" dirty="0" smtClean="0">
                <a:latin typeface="Berlin Sans FB" panose="020E0602020502020306" pitchFamily="34" charset="0"/>
              </a:rPr>
              <a:t>Segundo </a:t>
            </a:r>
            <a:r>
              <a:rPr lang="es-MX" sz="2400" b="1" dirty="0">
                <a:latin typeface="Berlin Sans FB" panose="020E0602020502020306" pitchFamily="34" charset="0"/>
              </a:rPr>
              <a:t>acto: </a:t>
            </a:r>
            <a:r>
              <a:rPr lang="es-MX" sz="2400" dirty="0">
                <a:latin typeface="Berlin Sans FB" panose="020E0602020502020306" pitchFamily="34" charset="0"/>
              </a:rPr>
              <a:t>La lengua sirve para representar el mundo tal como es. </a:t>
            </a:r>
            <a:r>
              <a:rPr lang="es-MX" sz="2400" dirty="0" smtClean="0">
                <a:latin typeface="Berlin Sans FB" panose="020E0602020502020306" pitchFamily="34" charset="0"/>
              </a:rPr>
              <a:t>Descripción, </a:t>
            </a:r>
            <a:r>
              <a:rPr lang="es-MX" sz="2400" dirty="0">
                <a:latin typeface="Berlin Sans FB" panose="020E0602020502020306" pitchFamily="34" charset="0"/>
              </a:rPr>
              <a:t>retrato, </a:t>
            </a:r>
            <a:r>
              <a:rPr lang="es-MX" sz="2400" dirty="0" smtClean="0">
                <a:latin typeface="Berlin Sans FB" panose="020E0602020502020306" pitchFamily="34" charset="0"/>
              </a:rPr>
              <a:t>narración, </a:t>
            </a:r>
            <a:r>
              <a:rPr lang="es-MX" sz="2400" dirty="0">
                <a:latin typeface="Berlin Sans FB" panose="020E0602020502020306" pitchFamily="34" charset="0"/>
              </a:rPr>
              <a:t>etc.</a:t>
            </a:r>
          </a:p>
          <a:p>
            <a:endParaRPr lang="es-MX" sz="2400" dirty="0" smtClean="0">
              <a:latin typeface="Berlin Sans FB" panose="020E0602020502020306" pitchFamily="34" charset="0"/>
            </a:endParaRPr>
          </a:p>
          <a:p>
            <a:endParaRPr lang="es-MX" sz="2400" dirty="0">
              <a:latin typeface="Berlin Sans FB" panose="020E0602020502020306" pitchFamily="34" charset="0"/>
            </a:endParaRPr>
          </a:p>
          <a:p>
            <a:endParaRPr lang="es-MX" sz="2400" dirty="0" smtClean="0">
              <a:latin typeface="Berlin Sans FB" panose="020E0602020502020306" pitchFamily="34" charset="0"/>
            </a:endParaRPr>
          </a:p>
          <a:p>
            <a:endParaRPr lang="es-MX" sz="2400" dirty="0">
              <a:latin typeface="Berlin Sans FB" panose="020E0602020502020306" pitchFamily="34" charset="0"/>
            </a:endParaRPr>
          </a:p>
          <a:p>
            <a:r>
              <a:rPr lang="es-MX" sz="2400" b="1" dirty="0" smtClean="0">
                <a:latin typeface="Berlin Sans FB" panose="020E0602020502020306" pitchFamily="34" charset="0"/>
              </a:rPr>
              <a:t>Tercer </a:t>
            </a:r>
            <a:r>
              <a:rPr lang="es-MX" sz="2400" b="1" dirty="0">
                <a:latin typeface="Berlin Sans FB" panose="020E0602020502020306" pitchFamily="34" charset="0"/>
              </a:rPr>
              <a:t>acto: </a:t>
            </a:r>
            <a:r>
              <a:rPr lang="es-MX" sz="2400" dirty="0" smtClean="0">
                <a:latin typeface="Berlin Sans FB" panose="020E0602020502020306" pitchFamily="34" charset="0"/>
              </a:rPr>
              <a:t>Poner </a:t>
            </a:r>
            <a:r>
              <a:rPr lang="es-MX" sz="2400" dirty="0">
                <a:latin typeface="Berlin Sans FB" panose="020E0602020502020306" pitchFamily="34" charset="0"/>
              </a:rPr>
              <a:t>al </a:t>
            </a:r>
            <a:r>
              <a:rPr lang="es-MX" sz="2400" dirty="0" smtClean="0">
                <a:latin typeface="Berlin Sans FB" panose="020E0602020502020306" pitchFamily="34" charset="0"/>
              </a:rPr>
              <a:t>niño </a:t>
            </a:r>
            <a:r>
              <a:rPr lang="es-MX" sz="2400" dirty="0">
                <a:latin typeface="Berlin Sans FB" panose="020E0602020502020306" pitchFamily="34" charset="0"/>
              </a:rPr>
              <a:t>en el centro de la </a:t>
            </a:r>
            <a:r>
              <a:rPr lang="es-MX" sz="2400" dirty="0" smtClean="0">
                <a:latin typeface="Berlin Sans FB" panose="020E0602020502020306" pitchFamily="34" charset="0"/>
              </a:rPr>
              <a:t>enseñanza. </a:t>
            </a:r>
            <a:r>
              <a:rPr lang="es-MX" sz="2400" dirty="0">
                <a:latin typeface="Berlin Sans FB" panose="020E0602020502020306" pitchFamily="34" charset="0"/>
              </a:rPr>
              <a:t>Es </a:t>
            </a:r>
            <a:r>
              <a:rPr lang="es-MX" sz="2400" dirty="0" smtClean="0">
                <a:latin typeface="Berlin Sans FB" panose="020E0602020502020306" pitchFamily="34" charset="0"/>
              </a:rPr>
              <a:t>necesario </a:t>
            </a:r>
            <a:r>
              <a:rPr lang="es-MX" sz="2400" dirty="0">
                <a:latin typeface="Berlin Sans FB" panose="020E0602020502020306" pitchFamily="34" charset="0"/>
              </a:rPr>
              <a:t>hacer escribir a los </a:t>
            </a:r>
            <a:r>
              <a:rPr lang="es-MX" sz="2400" dirty="0" smtClean="0">
                <a:latin typeface="Berlin Sans FB" panose="020E0602020502020306" pitchFamily="34" charset="0"/>
              </a:rPr>
              <a:t>niños </a:t>
            </a:r>
            <a:r>
              <a:rPr lang="es-MX" sz="2400" dirty="0">
                <a:latin typeface="Berlin Sans FB" panose="020E0602020502020306" pitchFamily="34" charset="0"/>
              </a:rPr>
              <a:t>textos que a los </a:t>
            </a:r>
            <a:r>
              <a:rPr lang="es-MX" sz="2400" dirty="0" smtClean="0">
                <a:latin typeface="Berlin Sans FB" panose="020E0602020502020306" pitchFamily="34" charset="0"/>
              </a:rPr>
              <a:t>niños </a:t>
            </a:r>
            <a:r>
              <a:rPr lang="es-MX" sz="2400" dirty="0">
                <a:latin typeface="Berlin Sans FB" panose="020E0602020502020306" pitchFamily="34" charset="0"/>
              </a:rPr>
              <a:t>les guste escribir, </a:t>
            </a:r>
            <a:r>
              <a:rPr lang="es-MX" sz="2400" dirty="0" smtClean="0">
                <a:latin typeface="Berlin Sans FB" panose="020E0602020502020306" pitchFamily="34" charset="0"/>
              </a:rPr>
              <a:t>así aprenderán </a:t>
            </a:r>
            <a:r>
              <a:rPr lang="es-MX" sz="2400" dirty="0">
                <a:latin typeface="Berlin Sans FB" panose="020E0602020502020306" pitchFamily="34" charset="0"/>
              </a:rPr>
              <a:t>a escribir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349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4042792" cy="583264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La narración es una reflexión sobre las cualidades generales del hombre, reflexión contenida en un texto que tiene su fin en si mismo y en el que el criterio de evaluación es, esencialmente, la belleza formal y la originalidad. Dos tendencias fundamentales: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548680"/>
            <a:ext cx="3384376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La originalidad o la creatividad. Es necesario enseñar a los alumnos los recursos con los que pueden crear.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889923"/>
            <a:ext cx="3384376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Dimensión discursiva. Escribir sirve también para influir en los demás.</a:t>
            </a:r>
          </a:p>
          <a:p>
            <a:endParaRPr lang="es-MX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4499992" y="2487672"/>
            <a:ext cx="576064" cy="977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4499992" y="3465004"/>
            <a:ext cx="576064" cy="1424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11811.es/wp-content/uploads/libro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384376" cy="1909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92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98243" cy="778098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Comic Sans MS" pitchFamily="66" charset="0"/>
              </a:rPr>
              <a:t>El estudio del discurso oral.</a:t>
            </a:r>
            <a:endParaRPr lang="es-MX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4711" y="1019944"/>
            <a:ext cx="7498080" cy="68505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2800" dirty="0" smtClean="0"/>
              <a:t>Al abordar la lengua oral existen 2 problemas.</a:t>
            </a:r>
            <a:endParaRPr lang="es-MX" sz="2800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2754631" y="1750740"/>
            <a:ext cx="100811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501487" y="1733406"/>
            <a:ext cx="720080" cy="643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2 Marcador de contenido"/>
          <p:cNvSpPr txBox="1">
            <a:spLocks/>
          </p:cNvSpPr>
          <p:nvPr/>
        </p:nvSpPr>
        <p:spPr>
          <a:xfrm>
            <a:off x="539552" y="2414883"/>
            <a:ext cx="3528392" cy="1368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La concepción del profesor que afecta en la manera de plantear su trabajo.</a:t>
            </a:r>
            <a:endParaRPr lang="es-MX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292080" y="2416696"/>
            <a:ext cx="3528392" cy="1368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Impotencia ante la enseñanza del lenguaje oral y lamentaciones.</a:t>
            </a:r>
            <a:endParaRPr lang="es-MX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187624" y="4174976"/>
            <a:ext cx="5265832" cy="100811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400" dirty="0" smtClean="0"/>
              <a:t>Lengua escrita está sujeta a normas y modelos establecidos</a:t>
            </a:r>
            <a:endParaRPr lang="es-MX" sz="2400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951819" y="5517232"/>
            <a:ext cx="5819417" cy="100811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400" dirty="0" smtClean="0"/>
              <a:t>Los textos escritos son el modelo del bien hablar en las gramáticas pedagógicas.</a:t>
            </a:r>
            <a:endParaRPr lang="es-MX" sz="2400" dirty="0"/>
          </a:p>
        </p:txBody>
      </p:sp>
      <p:pic>
        <p:nvPicPr>
          <p:cNvPr id="1026" name="Picture 2" descr="http://4.bp.blogspot.com/_8rURdRbyFcE/SungZ6gxj0I/AAAAAAAAAAc/nhJT2iD49OA/s320/discurs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3035"/>
            <a:ext cx="2462064" cy="171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9k25fvO56uM/SP4WLFu0tuI/AAAAAAAAAAM/V7WRchhcIfY/s320/man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7" y="5308151"/>
            <a:ext cx="2232248" cy="142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69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800" dirty="0" smtClean="0">
                <a:latin typeface="Berlin Sans FB" panose="020E0602020502020306" pitchFamily="34" charset="0"/>
              </a:rPr>
              <a:t>Ayudar a los alumnos a elaborar tanto el contenido como la forma: hacia una estrategia didáctica</a:t>
            </a:r>
            <a:endParaRPr lang="es-MX" sz="2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Enseñar una serie de técnicas, de procedimientos, de saber hacer cosas con las palabras al escribir textos y, eventualmente, enseñar los procesos de elaboración y de búsqueda de contenidos, para esto es necesario aprender con contenidos elaborados por el conjunto de la clase. 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Los conocimientos que se requieren para adquirir estas habilidades lingüísticas pueden ser muy diversos y deben ser desarrollados y ejercitados (relatos, resúmenes, textos informativos, observaciones, textos científicos, etc.) </a:t>
            </a:r>
            <a:endParaRPr lang="es-MX" sz="28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7" y="0"/>
            <a:ext cx="8229600" cy="532859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u="sng" dirty="0" smtClean="0">
                <a:latin typeface="Berlin Sans FB" panose="020E0602020502020306" pitchFamily="34" charset="0"/>
              </a:rPr>
              <a:t>Estrategias didácticas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definición para la enseñanza de un conjunto limitado de objetivos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presentación a los alumnos de una situación de comunicación.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toma de conciencia por parte de los alumnos de ciertos problemas del lenguaje. 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Un trabajo sobre los problemas del lenguaje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Una fase final de la secuencia didáctica consistente en la producción de un texto en una situación de comunicación. 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074" name="Picture 2" descr="http://www.whatabout.com.br/wp-content/uploads/2013/05/2007_aula_classe_school_class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522"/>
            <a:ext cx="2987824" cy="2091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6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xtodedurango.com.mx/noticias/wp-content/uploads/2011/12/Foto-para-nota....Invita-ICED-a-escribir-poes%C3%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759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544616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Relación enunciador/destinatario: este problema aparece a menudo en los ejercicios de los alumnos bajo la forma de una fluctuación y de una incoherencia desde el punto de vista enunciativo adoptado.</a:t>
            </a:r>
          </a:p>
          <a:p>
            <a:r>
              <a:rPr lang="es-MX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Conexión: los alumnos o no los emplean o lo hacen con un criterio erróneo. </a:t>
            </a:r>
          </a:p>
          <a:p>
            <a:r>
              <a:rPr lang="es-MX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Cohesión: un problema en la utilización de los tiempo s verbales y el funcionamiento de los conectores de los textos. </a:t>
            </a:r>
            <a:endParaRPr lang="es-MX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3200" dirty="0" smtClean="0">
                <a:latin typeface="Berlin Sans FB" panose="020E0602020502020306" pitchFamily="34" charset="0"/>
              </a:rPr>
              <a:t>Intentar definir, en las consignas dadas a los alumnos, la situación de producción del texto</a:t>
            </a:r>
            <a:endParaRPr lang="es-MX" sz="32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latin typeface="Berlin Sans FB" panose="020E0602020502020306" pitchFamily="34" charset="0"/>
              </a:rPr>
              <a:t>El estudiante tiene como interlocutor y como destinatario al enseñante lector y corrector, y su objetivo esencial es obtener una buena calificación. </a:t>
            </a:r>
          </a:p>
          <a:p>
            <a:pPr marL="0" indent="0">
              <a:buNone/>
            </a:pPr>
            <a:r>
              <a:rPr lang="es-MX" sz="2800" dirty="0" smtClean="0">
                <a:latin typeface="Berlin Sans FB" panose="020E0602020502020306" pitchFamily="34" charset="0"/>
              </a:rPr>
              <a:t>Solución: los alumnos entran a priori en el juego de la simulación y es tarea nuestra seleccionar situaciones que no estén demasiado alejadas de su vida cotidiana y que por tanto no les obliguen a emprender caminos azarosos.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32446"/>
            <a:ext cx="612068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02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257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latin typeface="Berlin Sans FB" panose="020E0602020502020306" pitchFamily="34" charset="0"/>
              </a:rPr>
              <a:t>Hacer de la corrección una fase de la evaluación formativa</a:t>
            </a:r>
            <a:endParaRPr lang="es-MX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  la practica actual la corrección constituye el momento esencial del aprendizaje en el que el alumno comprende lo que hubiera debido hacer o no hacer, pero rara vez el porqué.  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Pero si el enseñante tiene como referencia un modelo de funcionamiento del discurso, estos mismos errores conducen simultáneamente a un diagnostico de las dificultades de los alumnos, originando incluso nuevas intervenciones pedagógicas: explicaciones, ejercicios complementarios, conciencia del problema en etapas ulteriores de la enseñanza. </a:t>
            </a:r>
            <a:endParaRPr lang="es-MX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31668"/>
            <a:ext cx="5598368" cy="17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12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6064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Iguales ante la Lengua, desiguales en el uso</a:t>
            </a:r>
            <a:endParaRPr lang="es-MX" sz="2400" dirty="0">
              <a:latin typeface="Berlin Sans FB Dem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75914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El estructuralismo considera que el uso del lenguaje es algo individual.</a:t>
            </a:r>
          </a:p>
          <a:p>
            <a:pPr algn="ctr"/>
            <a:r>
              <a:rPr lang="es-MX" sz="2000" dirty="0" smtClean="0"/>
              <a:t>El </a:t>
            </a:r>
            <a:r>
              <a:rPr lang="es-MX" sz="2000" dirty="0" err="1" smtClean="0"/>
              <a:t>generalismo</a:t>
            </a:r>
            <a:r>
              <a:rPr lang="es-MX" sz="2000" dirty="0" smtClean="0"/>
              <a:t> centra su interés en construir un modelo.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09120" y="191683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Al nacer todos los seres humanos están dotados de las mismas posibilidades para la adquisición de las lenguas de su entorno.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36712" y="352139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La sociolingüística y el estudio del uso lingüístico</a:t>
            </a:r>
            <a:endParaRPr lang="es-MX" sz="2400" dirty="0">
              <a:latin typeface="Berlin Sans FB Dem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4025155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Observación del hecho lingüístico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Usuarios: Hablante –oyente ideal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Comunidad lingüística.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Desigualdad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 smtClean="0"/>
              <a:t>Tipos de lengua: oficial, cooficial, no oficial y prohibida.</a:t>
            </a:r>
            <a:endParaRPr lang="es-MX" sz="2000" dirty="0"/>
          </a:p>
        </p:txBody>
      </p:sp>
      <p:pic>
        <p:nvPicPr>
          <p:cNvPr id="2050" name="Picture 2" descr="http://atencionatupsique.files.wordpress.com/2011/06/idiomas1.jpg?w=324&amp;h=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2583"/>
            <a:ext cx="4241576" cy="1438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aleches.net/wp-content/uploads/2011/04/apunto-_de_darse_un_b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20" y="759144"/>
            <a:ext cx="3251656" cy="1152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_FbNyy5kAFek/SwIPk7BlpAI/AAAAAAAAABI/kZVd9d7HJrg/s1600/Dibuj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33366"/>
            <a:ext cx="5256584" cy="254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765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34042" y="28017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Sociolingüística y enseñanza.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1107" y="747445"/>
            <a:ext cx="853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 sociedad encarga a la institución escolar la formación de individuas socialmente competentes que se distribuirán posteriormente en los diferentes escalones de la estructura social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17918" y="1844824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La lengua se considera como una parte integrante de la realidad social y cultural.</a:t>
            </a:r>
          </a:p>
          <a:p>
            <a:pPr marL="342900" indent="-342900">
              <a:buAutoNum type="arabicPeriod"/>
            </a:pPr>
            <a:r>
              <a:rPr lang="es-MX" dirty="0" smtClean="0"/>
              <a:t>Las manifestaciones orales de la lengua son variadas, el uso demuestra que la lengua es heterogénea.(existen normas de uso socioculturalmente condicionadas, lenguaje ordinario está totalmente en orden)</a:t>
            </a:r>
          </a:p>
          <a:p>
            <a:pPr marL="342900" indent="-342900">
              <a:buAutoNum type="arabicPeriod"/>
            </a:pPr>
            <a:r>
              <a:rPr lang="es-MX" dirty="0" smtClean="0"/>
              <a:t>Al referirnos al uso oral , no es pertinente hablar de «corrección o «incorrección» sino de usos adecuados o no adecuados a la situación concreta.</a:t>
            </a:r>
          </a:p>
          <a:p>
            <a:pPr marL="342900" indent="-342900">
              <a:buAutoNum type="arabicPeriod"/>
            </a:pPr>
            <a:r>
              <a:rPr lang="es-MX" dirty="0" smtClean="0"/>
              <a:t>El proceso comunicativo no es lineal</a:t>
            </a:r>
          </a:p>
          <a:p>
            <a:pPr marL="342900" indent="-342900">
              <a:buAutoNum type="arabicPeriod"/>
            </a:pPr>
            <a:r>
              <a:rPr lang="es-MX" dirty="0" smtClean="0"/>
              <a:t>El uso oral en general, y el dialogo son multidimensional, multicanal</a:t>
            </a:r>
          </a:p>
          <a:p>
            <a:pPr marL="342900" indent="-342900">
              <a:buAutoNum type="arabicPeriod"/>
            </a:pPr>
            <a:r>
              <a:rPr lang="es-MX" dirty="0" smtClean="0"/>
              <a:t>EL sentido se construye localmente, a través de la interacción y la ordenación de un contexto, entendido como una noción social activa que se refiere a un proceso cognitivo.</a:t>
            </a:r>
          </a:p>
          <a:p>
            <a:pPr marL="342900" indent="-342900">
              <a:buAutoNum type="arabicPeriod"/>
            </a:pPr>
            <a:r>
              <a:rPr lang="es-MX" dirty="0" smtClean="0"/>
              <a:t>El aula se considera como un microcosmo en el que se crea y se recrea, se mantiene o se cambia la realidad sociocultural.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3190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34042" y="294887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Estructura del hecho comunicativo.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980728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Todo hecho comunicativo se estructura a partir de ocho componentes: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Situación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Participantes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Finalidades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Secuencia de actos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Clave o tono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Instrumentos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Normas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 smtClean="0"/>
              <a:t>Géneros.</a:t>
            </a:r>
            <a:endParaRPr lang="es-MX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13214" y="4458603"/>
            <a:ext cx="708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Guía para la observación y el análisis en el aula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91680" y="515719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Como protagonistas de lo que ocurre en el aula tenemos la posibilidad y la responsabilidad de analizar con detalle lo que sucede en nuestras clases. (observación Participante)</a:t>
            </a:r>
            <a:endParaRPr lang="es-MX" sz="2000" dirty="0"/>
          </a:p>
        </p:txBody>
      </p:sp>
      <p:sp>
        <p:nvSpPr>
          <p:cNvPr id="7" name="AutoShape 2" descr="http://personal.ua.es/es/francisco-frances/materiales/tema4/observacion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http://personal.ua.es/es/francisco-frances/materiales/tema4/observacion1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6" descr="http://personal.ua.es/es/francisco-frances/materiales/tema4/observacion1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http://www.rena.edu.ve/cuartaEtapa/metodologia/Imagenes/T11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10" y="764704"/>
            <a:ext cx="5313453" cy="3549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484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1450504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Escuela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954" y="1556792"/>
            <a:ext cx="3633990" cy="2554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Garantiza la reproducción social y cultural como requisito para la supervivencia de la sociedad. Introduce en los alumnos ideas, conocimientos, representaciones, disposiciones, modos de conducta que requiere la sociedad </a:t>
            </a:r>
            <a:endParaRPr lang="es-MX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7422" y="4750167"/>
            <a:ext cx="4014963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Su función es atender y canalizar el proceso de socialización para la incorporación al mundo del trabajo y la intervención en la vida publica de los ciudadanos </a:t>
            </a:r>
            <a:endParaRPr lang="es-MX" sz="2000" dirty="0"/>
          </a:p>
        </p:txBody>
      </p:sp>
      <p:cxnSp>
        <p:nvCxnSpPr>
          <p:cNvPr id="7" name="Elbow Connector 6"/>
          <p:cNvCxnSpPr>
            <a:stCxn id="3" idx="3"/>
          </p:cNvCxnSpPr>
          <p:nvPr/>
        </p:nvCxnSpPr>
        <p:spPr>
          <a:xfrm>
            <a:off x="1907704" y="692697"/>
            <a:ext cx="457200" cy="8640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2250949" y="4111337"/>
            <a:ext cx="0" cy="666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88640"/>
            <a:ext cx="4320480" cy="65556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Mecanismos de </a:t>
            </a:r>
            <a:r>
              <a:rPr lang="es-MX" sz="2000" dirty="0" err="1" smtClean="0"/>
              <a:t>socializacion</a:t>
            </a:r>
            <a:r>
              <a:rPr lang="es-MX" sz="2000" dirty="0" smtClean="0"/>
              <a:t> en la escuela</a:t>
            </a:r>
          </a:p>
          <a:p>
            <a:r>
              <a:rPr lang="es-MX" sz="2000" dirty="0" smtClean="0"/>
              <a:t>Para la </a:t>
            </a:r>
            <a:r>
              <a:rPr lang="es-MX" sz="2000" dirty="0" err="1" smtClean="0"/>
              <a:t>inculcacion</a:t>
            </a:r>
            <a:r>
              <a:rPr lang="es-MX" sz="2000" dirty="0" smtClean="0"/>
              <a:t> y adoctrinamiento  de </a:t>
            </a:r>
            <a:r>
              <a:rPr lang="es-MX" sz="2000" dirty="0" err="1" smtClean="0"/>
              <a:t>ideologica</a:t>
            </a:r>
            <a:r>
              <a:rPr lang="es-MX" sz="2000" dirty="0" smtClean="0"/>
              <a:t> dominante a </a:t>
            </a:r>
            <a:r>
              <a:rPr lang="es-MX" sz="2000" dirty="0" err="1" smtClean="0"/>
              <a:t>traves</a:t>
            </a:r>
            <a:r>
              <a:rPr lang="es-MX" sz="2000" dirty="0" smtClean="0"/>
              <a:t> de la selección de contenidos de aprendizaje que permitan: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err="1" smtClean="0"/>
              <a:t>Transmision</a:t>
            </a:r>
            <a:r>
              <a:rPr lang="es-MX" sz="2000" dirty="0" smtClean="0"/>
              <a:t> e intercambio de ideas y conocimientos </a:t>
            </a:r>
            <a:r>
              <a:rPr lang="es-MX" sz="2000" dirty="0" err="1" smtClean="0"/>
              <a:t>explicitos</a:t>
            </a:r>
            <a:r>
              <a:rPr lang="es-MX" sz="2000" dirty="0" smtClean="0"/>
              <a:t> en el </a:t>
            </a:r>
            <a:r>
              <a:rPr lang="es-MX" sz="2000" dirty="0" err="1" smtClean="0"/>
              <a:t>curriculum</a:t>
            </a: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Interacciones sociales dentro del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Organización de tareas </a:t>
            </a:r>
            <a:r>
              <a:rPr lang="es-MX" sz="2000" dirty="0" err="1" smtClean="0"/>
              <a:t>academicas</a:t>
            </a: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err="1" smtClean="0"/>
              <a:t>Ordenacion</a:t>
            </a:r>
            <a:r>
              <a:rPr lang="es-MX" sz="2000" dirty="0" smtClean="0"/>
              <a:t> del espacio y tiempo (aula-escuela)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Estrategias de </a:t>
            </a:r>
            <a:r>
              <a:rPr lang="es-MX" sz="2000" dirty="0" err="1" smtClean="0"/>
              <a:t>valoracion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err="1" smtClean="0"/>
              <a:t>Distribucion</a:t>
            </a:r>
            <a:r>
              <a:rPr lang="es-MX" sz="2000" dirty="0" smtClean="0"/>
              <a:t> de recompensas.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Organización de la </a:t>
            </a:r>
            <a:r>
              <a:rPr lang="es-MX" sz="2000" dirty="0" err="1" smtClean="0"/>
              <a:t>participacion</a:t>
            </a:r>
            <a:r>
              <a:rPr lang="es-MX" sz="2000" dirty="0" smtClean="0"/>
              <a:t> del </a:t>
            </a:r>
            <a:r>
              <a:rPr lang="es-MX" sz="2000" dirty="0" err="1" smtClean="0"/>
              <a:t>alumando</a:t>
            </a: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Relaciones sociales: Individualismo-competitividad o </a:t>
            </a:r>
            <a:r>
              <a:rPr lang="es-MX" sz="2000" dirty="0" err="1" smtClean="0"/>
              <a:t>colaboracion-solidadirad</a:t>
            </a:r>
            <a:endParaRPr lang="es-MX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95810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Contradicciones en el proceso de socialización en la escuelas. </a:t>
            </a:r>
          </a:p>
          <a:p>
            <a:r>
              <a:rPr lang="es-MX" dirty="0" smtClean="0"/>
              <a:t>Valores e intereses diferentes</a:t>
            </a:r>
          </a:p>
          <a:p>
            <a:r>
              <a:rPr lang="es-MX" dirty="0" smtClean="0"/>
              <a:t>Una escuela homogénea no puede provocar el desarrollo de ideas, actitudes y pautas de comportamiento diferenciadas que satisfagan 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149080"/>
            <a:ext cx="252028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Las exigencias del mundo del trabajo: disciplina, sumisión, estandarización</a:t>
            </a:r>
            <a:endParaRPr lang="es-MX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07904" y="4725144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7904" y="496468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51920" y="4437112"/>
            <a:ext cx="288032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4149080"/>
            <a:ext cx="2808312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/>
              <a:t>Requerimientos del trabajo autónomo: la iniciativa el riesgo y la diferenciación 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33860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332656"/>
            <a:ext cx="4216512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MX" dirty="0" smtClean="0"/>
              <a:t>Leer y escribir= Tarea de la escuela.</a:t>
            </a:r>
          </a:p>
          <a:p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355976" y="1850554"/>
            <a:ext cx="4216512" cy="20162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Los niños llegan a la escuela «Sabiendo hablar» pero no nos preocupamos de las competencias que muestren o si está limitado o restringido su habilidad.</a:t>
            </a:r>
          </a:p>
          <a:p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6" y="4581128"/>
            <a:ext cx="4216512" cy="2016224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Que sepan hablar no significa que sepan expresarse de forma coherente, sin muletillas o términos coloquiales. </a:t>
            </a:r>
          </a:p>
          <a:p>
            <a:endParaRPr lang="es-MX" dirty="0"/>
          </a:p>
        </p:txBody>
      </p:sp>
      <p:pic>
        <p:nvPicPr>
          <p:cNvPr id="3074" name="Picture 2" descr="http://www.xtec.cat/~cllombar/espanol/abordatges/grafics/oralco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914650" cy="21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1.bp.blogspot.com/-9uGGI_OWjKI/TWMBjKgiN5I/AAAAAAAAC7g/Eqf3L7oaVww/s1600/AYIYOLACAV0R786CAR3WYLSCAOL0HS9CA76S9HICA2N0OXBCAWD6Z38CA1BM610CAAQDXZYCA79EH5GCAQEKXQCCAFL3IS9CA0J9VHKCAEARNBOCAS52QI8CAZ01DX3CA2GED74CA0YBOEPCAYXR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952328" cy="300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95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67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/>
              <a:t>¿</a:t>
            </a:r>
            <a:r>
              <a:rPr lang="es-MX" sz="3200" b="1" dirty="0" smtClean="0"/>
              <a:t>cual debe ser la función social de la escuela?</a:t>
            </a:r>
            <a:endParaRPr lang="es-MX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81" y="8779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La función social de la escuela debe facilitar, estimular la participación activa y critica de los alumnos en las diferentes tareas que se desarrollan en el aula y que constituyen en el modo de vivir de la comunidad democrática de aprendizaje. </a:t>
            </a:r>
            <a:endParaRPr lang="es-MX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999" y="2862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/>
              <a:t>¿Que se requiere?</a:t>
            </a:r>
            <a:endParaRPr lang="es-MX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1581" y="36450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800" dirty="0" smtClean="0"/>
              <a:t>Flexibilidad, diversidad y pluralidad metodológica y organizativa, es decir, la transformación radical de las practicas pedagógicas y sociales que tienen lugar en el aula y en la escuela que introduzcan a la solidaridad, colaboración, experimentación compartida y a relaciones con el conocimiento y la cultura que estimulen la búsqueda. 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val="275019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848" cy="63408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s-MX" sz="3600" dirty="0" smtClean="0"/>
              <a:t>Marco teórico para el discurso oral.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124744"/>
            <a:ext cx="5409848" cy="11171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¿Dónde situar el estudio del discurso oral dentro de las ciencias del lenguaje?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115616" y="2564904"/>
            <a:ext cx="3672408" cy="1366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99"/>
            </a:solidFill>
          </a:ln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Saber hablar= elemento para convencer y negociar.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427984" y="4653136"/>
            <a:ext cx="4392488" cy="12225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dirty="0" smtClean="0"/>
              <a:t>Filología: Todo lo que se refiere a la oralidad es desorganizado y errático.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65123" y="4976354"/>
            <a:ext cx="3614789" cy="14049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6600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400" dirty="0" smtClean="0"/>
              <a:t>Estructuralismo: lengua (Sistema) y habla (Realización concreta)</a:t>
            </a:r>
            <a:endParaRPr lang="es-MX" sz="2400" dirty="0"/>
          </a:p>
        </p:txBody>
      </p:sp>
      <p:pic>
        <p:nvPicPr>
          <p:cNvPr id="2050" name="Picture 2" descr="http://3.bp.blogspot.com/-a2flCJGvr3I/T06XRBUBlJI/AAAAAAAAAJk/WFCiurlZWtI/s1600/speak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70" y="2167006"/>
            <a:ext cx="3528392" cy="2162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rketingdirecto.com/wp-content/uploads/2010/11/orat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81" y="908720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72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187624" y="260648"/>
            <a:ext cx="7776864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CC00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400" dirty="0" smtClean="0"/>
              <a:t>Puso énfasis en el estudio de la estructura abstracta de la lengua, su descripción y explicación, posteriormente el concreto. ya que sin dicho conocimiento no era posible abordar el conocimiento del uso.</a:t>
            </a:r>
            <a:endParaRPr lang="es-MX" sz="2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746964" y="2132856"/>
            <a:ext cx="3188746" cy="13630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966FF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000" dirty="0" smtClean="0"/>
              <a:t>La oralidad y la escritura = discurso contextualizado= entorno sociocultural.</a:t>
            </a:r>
            <a:endParaRPr lang="es-MX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1375" y="2171119"/>
            <a:ext cx="3188746" cy="13630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000" dirty="0" smtClean="0"/>
              <a:t>Uso lingüístico= Selección de elementos del sistema que tiene a su alcance. </a:t>
            </a:r>
            <a:endParaRPr lang="es-MX" sz="2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2103" y="3802894"/>
            <a:ext cx="3672408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FFFF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000" dirty="0" smtClean="0"/>
              <a:t>El discurso se concibe como realización individual.</a:t>
            </a:r>
            <a:endParaRPr lang="es-MX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130584" y="4104456"/>
            <a:ext cx="3888432" cy="24928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00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000" dirty="0" err="1" smtClean="0"/>
              <a:t>Sociolingüistica</a:t>
            </a:r>
            <a:r>
              <a:rPr lang="es-MX" sz="2000" dirty="0" smtClean="0"/>
              <a:t>: Correlación entre la variación en el uso de determinado rasgo de la lengua y la existencia de grupos sociales que la mantienen como signo de su propia identidad.</a:t>
            </a:r>
            <a:endParaRPr lang="es-MX" sz="20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77134" y="5110158"/>
            <a:ext cx="3127679" cy="1431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C0099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sz="2000" dirty="0" smtClean="0"/>
              <a:t>Se le ha dado mas atención a las manifestaciones orales de la lengua</a:t>
            </a:r>
            <a:endParaRPr lang="es-MX" sz="2000" dirty="0"/>
          </a:p>
        </p:txBody>
      </p:sp>
      <p:pic>
        <p:nvPicPr>
          <p:cNvPr id="4098" name="Picture 2" descr="http://2.bp.blogspot.com/-m7JZL59rL5Q/T8hDhr_3xyI/AAAAAAAAAEE/LQvxRp9oP84/s1600/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8" y="1930274"/>
            <a:ext cx="2188882" cy="220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8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txBody>
          <a:bodyPr>
            <a:normAutofit fontScale="90000"/>
          </a:bodyPr>
          <a:lstStyle/>
          <a:p>
            <a:r>
              <a:rPr lang="es-MX" sz="3600" dirty="0" smtClean="0">
                <a:latin typeface="Comic Sans MS" pitchFamily="66" charset="0"/>
              </a:rPr>
              <a:t>Las funciones socioculturales de la oralidad y la escritura.</a:t>
            </a:r>
            <a:endParaRPr lang="es-MX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7"/>
            <a:ext cx="3744416" cy="5392541"/>
          </a:xfr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smtClean="0"/>
              <a:t>Oralidad:</a:t>
            </a:r>
          </a:p>
          <a:p>
            <a:r>
              <a:rPr lang="es-MX" sz="2000" dirty="0" smtClean="0"/>
              <a:t>Universal</a:t>
            </a:r>
          </a:p>
          <a:p>
            <a:r>
              <a:rPr lang="es-MX" sz="2000" dirty="0" smtClean="0"/>
              <a:t>La memoria tiene un papel importante</a:t>
            </a:r>
          </a:p>
          <a:p>
            <a:r>
              <a:rPr lang="es-MX" sz="2000" dirty="0" smtClean="0"/>
              <a:t>Eje de la vida social de toda comunidad.</a:t>
            </a:r>
          </a:p>
          <a:p>
            <a:r>
              <a:rPr lang="es-MX" sz="2000" dirty="0" smtClean="0"/>
              <a:t>Cronológicamente anterior a la escritura.</a:t>
            </a:r>
          </a:p>
          <a:p>
            <a:r>
              <a:rPr lang="es-MX" sz="2000" dirty="0" smtClean="0"/>
              <a:t>comportamiento generalizado y primordial.</a:t>
            </a:r>
          </a:p>
          <a:p>
            <a:r>
              <a:rPr lang="es-MX" sz="2000" dirty="0" smtClean="0"/>
              <a:t>Puede ir desde la comunicación oral cotidiana a una más elaborada.</a:t>
            </a:r>
          </a:p>
          <a:p>
            <a:r>
              <a:rPr lang="es-MX" sz="2000" dirty="0" smtClean="0"/>
              <a:t>Exige </a:t>
            </a:r>
            <a:r>
              <a:rPr lang="es-MX" sz="2000" dirty="0" err="1" smtClean="0"/>
              <a:t>ritualización</a:t>
            </a:r>
            <a:r>
              <a:rPr lang="es-MX" sz="2000" dirty="0" smtClean="0"/>
              <a:t> y habilidades variadas. </a:t>
            </a:r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22480" y="1373380"/>
            <a:ext cx="3744416" cy="528994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/>
              <a:t>Escritura:</a:t>
            </a:r>
          </a:p>
          <a:p>
            <a:r>
              <a:rPr lang="es-MX" dirty="0" smtClean="0"/>
              <a:t>Restringido.</a:t>
            </a:r>
          </a:p>
          <a:p>
            <a:r>
              <a:rPr lang="es-MX" dirty="0" smtClean="0"/>
              <a:t>No universal</a:t>
            </a:r>
          </a:p>
          <a:p>
            <a:r>
              <a:rPr lang="es-MX" dirty="0" smtClean="0"/>
              <a:t>Garantiza la conservación de la memoria histórica.</a:t>
            </a:r>
          </a:p>
          <a:p>
            <a:r>
              <a:rPr lang="es-MX" dirty="0" smtClean="0"/>
              <a:t>Vehículo de la ciencia, técnica, géneros literarios, filosóficos etc.</a:t>
            </a:r>
          </a:p>
          <a:p>
            <a:r>
              <a:rPr lang="es-MX" dirty="0" smtClean="0"/>
              <a:t>Los acuerdos concertados deben quedar por escrito para que tengan </a:t>
            </a:r>
            <a:r>
              <a:rPr lang="es-MX" b="1" dirty="0" smtClean="0"/>
              <a:t>validez</a:t>
            </a:r>
          </a:p>
          <a:p>
            <a:r>
              <a:rPr lang="es-MX" dirty="0" smtClean="0"/>
              <a:t>Prestigio y valoración social</a:t>
            </a:r>
          </a:p>
          <a:p>
            <a:endParaRPr lang="es-MX" dirty="0"/>
          </a:p>
        </p:txBody>
      </p:sp>
      <p:pic>
        <p:nvPicPr>
          <p:cNvPr id="5122" name="Picture 2" descr="http://static.comicvine.com/uploads/original/13/135592/3445014-8965706882-VS-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484" l="360" r="99712">
                        <a14:foregroundMark x1="18273" y1="31476" x2="24532" y2="73787"/>
                        <a14:foregroundMark x1="56547" y1="31476" x2="71511" y2="57688"/>
                        <a14:foregroundMark x1="40288" y1="15996" x2="34892" y2="75026"/>
                        <a14:foregroundMark x1="54029" y1="69040" x2="72302" y2="66667"/>
                        <a14:foregroundMark x1="74388" y1="32095" x2="60288" y2="1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2232248" cy="155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abilidadescomunicativas.bligoo.com.co/media/users/13/657355/images/public/73291/1304485191751-oralidad.png?v=13044852133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8995">
                        <a14:foregroundMark x1="25126" y1="51244" x2="62814" y2="20398"/>
                        <a14:foregroundMark x1="29648" y1="19403" x2="31658" y2="14925"/>
                        <a14:foregroundMark x1="88945" y1="5970" x2="87437" y2="3980"/>
                        <a14:foregroundMark x1="92462" y1="4975" x2="94975" y2="1493"/>
                        <a14:foregroundMark x1="93467" y1="11940" x2="95477" y2="11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26" y="4553102"/>
            <a:ext cx="2040712" cy="2110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desociologia.com/wp-content/uploads/2012/03/plu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36" y="980728"/>
            <a:ext cx="209276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55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12903" y="116632"/>
            <a:ext cx="5266928" cy="1143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s-MX" dirty="0" smtClean="0"/>
              <a:t>Adquisición y desarrollo de la lengua oral.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376" y="1700808"/>
            <a:ext cx="4978896" cy="16127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En un inicio el niño «sabe hablar».</a:t>
            </a:r>
          </a:p>
          <a:p>
            <a:r>
              <a:rPr lang="es-MX" dirty="0" smtClean="0"/>
              <a:t>Para la comunicación se basa en su primer competencia para el proceso de adquisición de nuevos sistemas.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335363" y="1700808"/>
            <a:ext cx="2489448" cy="14387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Está relacionado con las funciones comunicativas más usuales.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3501008"/>
            <a:ext cx="4032448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CC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Progreso en el habla = ligado a su capacidad discursiva.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932040" y="3653408"/>
            <a:ext cx="4032448" cy="13597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Escuela= Ampliar, desarrollar y activar de forma flexible las competencias </a:t>
            </a:r>
            <a:r>
              <a:rPr lang="es-MX" dirty="0" err="1" smtClean="0"/>
              <a:t>lingüisticas</a:t>
            </a:r>
            <a:r>
              <a:rPr lang="es-MX" dirty="0" smtClean="0"/>
              <a:t> y discursivas.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5229200"/>
            <a:ext cx="4032448" cy="12961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C009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Reto (educación lingüística): superar el puente que hay entre la situación inicial y la que debe logar cada niño.</a:t>
            </a:r>
            <a:endParaRPr lang="es-MX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945895" y="5346073"/>
            <a:ext cx="4032448" cy="12961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Competencia oral y escrita = condicionadas por la práctica cultural.</a:t>
            </a:r>
            <a:endParaRPr lang="es-MX" sz="2200" dirty="0"/>
          </a:p>
        </p:txBody>
      </p:sp>
      <p:pic>
        <p:nvPicPr>
          <p:cNvPr id="6146" name="Picture 2" descr="http://us.123rf.com/400wm/400/400/mirage3/mirage31201/mirage3120100030/12064224-concepto-de-red-social-divertida-caricatura-de-los-ninos-a-hablar-y-se-interconec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2808312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-PMcOjKi8WW4/ULI8e4nyq4I/AAAAAAAAI1w/fJYd3lcoIe4/s400/ni_os_habland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88" y="3588950"/>
            <a:ext cx="1440160" cy="1424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02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txBody>
          <a:bodyPr>
            <a:noAutofit/>
          </a:bodyPr>
          <a:lstStyle/>
          <a:p>
            <a:r>
              <a:rPr lang="es-MX" sz="2800" dirty="0" smtClean="0">
                <a:latin typeface="Comic Sans MS" pitchFamily="66" charset="0"/>
              </a:rPr>
              <a:t>Bases comunes y diferencias entre el discurso oral y el discurso escrito.</a:t>
            </a:r>
            <a:endParaRPr lang="es-MX" sz="2800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0460157"/>
              </p:ext>
            </p:extLst>
          </p:nvPr>
        </p:nvGraphicFramePr>
        <p:xfrm>
          <a:off x="323528" y="1340768"/>
          <a:ext cx="8568951" cy="536809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84176"/>
                <a:gridCol w="3528392"/>
                <a:gridCol w="3456383"/>
              </a:tblGrid>
              <a:tr h="3693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Discurso</a:t>
                      </a:r>
                      <a:r>
                        <a:rPr lang="es-MX" baseline="0" dirty="0" smtClean="0"/>
                        <a:t> oral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Discurso Escrito</a:t>
                      </a:r>
                      <a:endParaRPr lang="es-MX" dirty="0"/>
                    </a:p>
                  </a:txBody>
                  <a:tcPr/>
                </a:tc>
              </a:tr>
              <a:tr h="3193337">
                <a:tc>
                  <a:txBody>
                    <a:bodyPr/>
                    <a:lstStyle/>
                    <a:p>
                      <a:r>
                        <a:rPr lang="es-MX" dirty="0" smtClean="0"/>
                        <a:t>Semejanzas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dirty="0" smtClean="0"/>
                        <a:t>Realizaciones</a:t>
                      </a:r>
                      <a:r>
                        <a:rPr lang="es-MX" sz="1600" baseline="0" dirty="0" smtClean="0"/>
                        <a:t> de un mismo sistema lingüístico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Sometido a condiciones derivadas del contexto de la sociedad y cultura.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Configuración dialógica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Finalidad comunicativa.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Interacción entre entidades emisoras y receptoras constituye su realidad básica.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Interdependientes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Influyen entre sí.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dirty="0" smtClean="0"/>
                        <a:t>Realizaciones</a:t>
                      </a:r>
                      <a:r>
                        <a:rPr lang="es-MX" sz="1600" baseline="0" dirty="0" smtClean="0"/>
                        <a:t> de un mismo sistema lingüístico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Sometido a condiciones derivadas del contexto de la sociedad y cultura.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Configuración dialógica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Finalidad comunicativa.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Interacción entre entidades emisoras y receptoras constituye su realidad básica.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Interdependientes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s-MX" sz="1600" baseline="0" dirty="0" smtClean="0"/>
                        <a:t>Influyen entre sí. </a:t>
                      </a:r>
                      <a:endParaRPr lang="es-MX" sz="1600" dirty="0" smtClean="0"/>
                    </a:p>
                    <a:p>
                      <a:endParaRPr lang="es-MX" sz="1600" dirty="0"/>
                    </a:p>
                  </a:txBody>
                  <a:tcPr/>
                </a:tc>
              </a:tr>
              <a:tr h="1621863">
                <a:tc>
                  <a:txBody>
                    <a:bodyPr/>
                    <a:lstStyle/>
                    <a:p>
                      <a:r>
                        <a:rPr lang="es-MX" dirty="0" smtClean="0"/>
                        <a:t>Diferencias.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dirty="0" smtClean="0"/>
                        <a:t>Grado</a:t>
                      </a:r>
                      <a:r>
                        <a:rPr lang="es-MX" baseline="0" dirty="0" smtClean="0"/>
                        <a:t> de formalidad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baseline="0" dirty="0" smtClean="0"/>
                        <a:t>Grado de elaboración de la información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baseline="0" dirty="0" smtClean="0"/>
                        <a:t>Grado de la implicación interpersonal.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dirty="0" smtClean="0"/>
                        <a:t>Grado</a:t>
                      </a:r>
                      <a:r>
                        <a:rPr lang="es-MX" baseline="0" dirty="0" smtClean="0"/>
                        <a:t> de formalidad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baseline="0" dirty="0" smtClean="0"/>
                        <a:t>Grado de elaboración de la información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r>
                        <a:rPr lang="es-MX" baseline="0" dirty="0" smtClean="0"/>
                        <a:t>Grado de la implicación interpersonal.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5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62074"/>
          </a:xfrm>
          <a:prstGeom prst="flowChartPunchedCard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>
            <a:normAutofit fontScale="90000"/>
          </a:bodyPr>
          <a:lstStyle/>
          <a:p>
            <a:r>
              <a:rPr lang="es-MX" sz="3600" dirty="0" smtClean="0"/>
              <a:t>La conversación. 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404664"/>
            <a:ext cx="2376264" cy="792088"/>
          </a:xfrm>
          <a:solidFill>
            <a:schemeClr val="bg1"/>
          </a:solidFill>
          <a:ln w="38100">
            <a:solidFill>
              <a:srgbClr val="9966FF"/>
            </a:solidFill>
          </a:ln>
        </p:spPr>
        <p:txBody>
          <a:bodyPr>
            <a:normAutofit/>
          </a:bodyPr>
          <a:lstStyle/>
          <a:p>
            <a:r>
              <a:rPr lang="es-MX" sz="2200" dirty="0" smtClean="0"/>
              <a:t>A) Se usa el código oral.</a:t>
            </a:r>
            <a:endParaRPr lang="es-MX" sz="2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067944" y="1235193"/>
            <a:ext cx="3237824" cy="1296144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B) El código verbal no es el </a:t>
            </a:r>
            <a:r>
              <a:rPr lang="es-MX" sz="2200" dirty="0"/>
              <a:t>ú</a:t>
            </a:r>
            <a:r>
              <a:rPr lang="es-MX" sz="2200" dirty="0" smtClean="0"/>
              <a:t>nico que funciona.</a:t>
            </a:r>
            <a:endParaRPr lang="es-MX" sz="2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3600" y="2780928"/>
            <a:ext cx="4328328" cy="1440160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C) Al compartir el tiempo deben cooperar en la construcción de la conversación llenado sus espacios comunicativos mientras esta dura.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292080" y="3645024"/>
            <a:ext cx="3629355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D) Compartir el lugar de comunicación (contexto).</a:t>
            </a:r>
            <a:endParaRPr lang="es-MX" sz="22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5589240"/>
            <a:ext cx="3960440" cy="936104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E) Las características de los interlocutores afectan de forma variada el discurso.</a:t>
            </a:r>
            <a:endParaRPr lang="es-MX" sz="2200" dirty="0"/>
          </a:p>
        </p:txBody>
      </p:sp>
      <p:pic>
        <p:nvPicPr>
          <p:cNvPr id="7170" name="Picture 2" descr="http://virginiaruiz.es/wp-content/uploads/2014/02/habl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800" y1="33200" x2="78200" y2="81000"/>
                        <a14:foregroundMark x1="41400" y1="16600" x2="52200" y2="16000"/>
                        <a14:foregroundMark x1="60800" y1="18600" x2="37200" y2="21000"/>
                        <a14:foregroundMark x1="49400" y1="7400" x2="34600" y2="11600"/>
                        <a14:foregroundMark x1="92000" y1="63800" x2="92000" y2="74600"/>
                        <a14:foregroundMark x1="73600" y1="73400" x2="79800" y2="90800"/>
                        <a14:foregroundMark x1="56400" y1="8400" x2="44200" y2="29400"/>
                        <a14:foregroundMark x1="42800" y1="29400" x2="32400" y2="14600"/>
                        <a14:foregroundMark x1="33800" y1="14600" x2="51800" y2="8800"/>
                        <a14:foregroundMark x1="51800" y1="6200" x2="63800" y2="16400"/>
                        <a14:foregroundMark x1="62800" y1="12200" x2="58000" y2="24400"/>
                        <a14:foregroundMark x1="59400" y1="24400" x2="50000" y2="26600"/>
                        <a14:foregroundMark x1="81800" y1="73400" x2="89000" y2="93400"/>
                        <a14:foregroundMark x1="84600" y1="96000" x2="82400" y2="76200"/>
                        <a14:foregroundMark x1="87600" y1="57600" x2="84600" y2="63200"/>
                        <a14:foregroundMark x1="81400" y1="72400" x2="88200" y2="83000"/>
                        <a14:foregroundMark x1="72400" y1="81200" x2="72200" y2="88400"/>
                        <a14:foregroundMark x1="72200" y1="77200" x2="70200" y2="92800"/>
                        <a14:foregroundMark x1="50600" y1="13200" x2="43400" y2="1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" y="-387424"/>
            <a:ext cx="2183363" cy="218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_3wy5_YZ1LDc/S7qZgikYFeI/AAAAAAAADqk/mY0ILJXZdBU/s1600/Lenguaje+Corpo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08" y="908720"/>
            <a:ext cx="202898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-pBbSoAh8SJg/UXR4TyGrTFI/AAAAAAAAAEY/3v3fKtig6mU/s1600/o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99" y="3769009"/>
            <a:ext cx="2781632" cy="182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iles.wikilenguamovera.webnode.es/200000008-98dbc9ad17/En%20el%20parque...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64" y="4233755"/>
            <a:ext cx="2890208" cy="249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66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2362</Words>
  <Application>Microsoft Office PowerPoint</Application>
  <PresentationFormat>Presentación en pantalla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1_Tema de Office</vt:lpstr>
      <vt:lpstr>“El aprendizaje de la comunicación en las aulas” Carlos Lomas</vt:lpstr>
      <vt:lpstr>El estudio del discurso oral.</vt:lpstr>
      <vt:lpstr>Diapositiva 3</vt:lpstr>
      <vt:lpstr>Marco teórico para el discurso oral.</vt:lpstr>
      <vt:lpstr>Diapositiva 5</vt:lpstr>
      <vt:lpstr>Las funciones socioculturales de la oralidad y la escritura.</vt:lpstr>
      <vt:lpstr>Adquisición y desarrollo de la lengua oral.</vt:lpstr>
      <vt:lpstr>Bases comunes y diferencias entre el discurso oral y el discurso escrito.</vt:lpstr>
      <vt:lpstr>La conversación. </vt:lpstr>
      <vt:lpstr>Elementos de la textualización.</vt:lpstr>
      <vt:lpstr>Diapositiva 11</vt:lpstr>
      <vt:lpstr>Diapositiva 12</vt:lpstr>
      <vt:lpstr>La prosa expositiva escrita.</vt:lpstr>
      <vt:lpstr>Elementos de la textualización.</vt:lpstr>
      <vt:lpstr>Conclusiones.</vt:lpstr>
      <vt:lpstr>7. Hacia una pedagogía del texto</vt:lpstr>
      <vt:lpstr>Favorecer un enfoque textual</vt:lpstr>
      <vt:lpstr>Reflexionar sobre los tipos de textos propuestos a los alumnos</vt:lpstr>
      <vt:lpstr>Diapositiva 19</vt:lpstr>
      <vt:lpstr>Ayudar a los alumnos a elaborar tanto el contenido como la forma: hacia una estrategia didáctica</vt:lpstr>
      <vt:lpstr>Diapositiva 21</vt:lpstr>
      <vt:lpstr>Diapositiva 22</vt:lpstr>
      <vt:lpstr>Intentar definir, en las consignas dadas a los alumnos, la situación de producción del texto</vt:lpstr>
      <vt:lpstr>Hacer de la corrección una fase de la evaluación formativa</vt:lpstr>
      <vt:lpstr>Diapositiva 25</vt:lpstr>
      <vt:lpstr>Diapositiva 26</vt:lpstr>
      <vt:lpstr>Diapositiva 27</vt:lpstr>
      <vt:lpstr>Diapositiva 28</vt:lpstr>
      <vt:lpstr>Diapositiva 29</vt:lpstr>
      <vt:lpstr>¿cual debe ser la función social de la escuela?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aspire</dc:creator>
  <cp:lastModifiedBy>Usuario</cp:lastModifiedBy>
  <cp:revision>30</cp:revision>
  <dcterms:created xsi:type="dcterms:W3CDTF">2014-03-05T20:59:32Z</dcterms:created>
  <dcterms:modified xsi:type="dcterms:W3CDTF">2016-02-18T15:49:32Z</dcterms:modified>
</cp:coreProperties>
</file>