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59" r:id="rId6"/>
    <p:sldId id="262" r:id="rId7"/>
    <p:sldId id="261" r:id="rId8"/>
    <p:sldId id="265" r:id="rId9"/>
    <p:sldId id="264" r:id="rId10"/>
    <p:sldId id="263" r:id="rId11"/>
    <p:sldId id="268" r:id="rId12"/>
    <p:sldId id="267" r:id="rId13"/>
    <p:sldId id="266" r:id="rId1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sin título" id="{EE76725A-E717-4B2A-BDEF-BEDE30C4D33A}">
          <p14:sldIdLst>
            <p14:sldId id="256"/>
            <p14:sldId id="257"/>
            <p14:sldId id="260"/>
            <p14:sldId id="258"/>
            <p14:sldId id="259"/>
            <p14:sldId id="262"/>
            <p14:sldId id="261"/>
            <p14:sldId id="265"/>
            <p14:sldId id="264"/>
            <p14:sldId id="263"/>
            <p14:sldId id="268"/>
            <p14:sldId id="267"/>
            <p14:sldId id="26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03" autoAdjust="0"/>
    <p:restoredTop sz="94660"/>
  </p:normalViewPr>
  <p:slideViewPr>
    <p:cSldViewPr>
      <p:cViewPr>
        <p:scale>
          <a:sx n="125" d="100"/>
          <a:sy n="125" d="100"/>
        </p:scale>
        <p:origin x="-72" y="9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3"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3"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1"/>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9"/>
            <a:ext cx="2133600" cy="750981"/>
          </a:xfrm>
        </p:spPr>
        <p:txBody>
          <a:bodyPr anchor="b"/>
          <a:lstStyle>
            <a:lvl1pPr algn="l">
              <a:defRPr sz="2400"/>
            </a:lvl1pPr>
          </a:lstStyle>
          <a:p>
            <a:fld id="{29747431-5A52-4DF1-A411-653ADF1DA8F4}" type="datetimeFigureOut">
              <a:rPr lang="es-MX" smtClean="0"/>
              <a:t>22/02/2016</a:t>
            </a:fld>
            <a:endParaRPr lang="es-MX"/>
          </a:p>
        </p:txBody>
      </p:sp>
      <p:sp>
        <p:nvSpPr>
          <p:cNvPr id="50" name="Rectangle 49"/>
          <p:cNvSpPr/>
          <p:nvPr/>
        </p:nvSpPr>
        <p:spPr>
          <a:xfrm>
            <a:off x="4650889" y="6088285"/>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7"/>
            <a:ext cx="2831592" cy="365125"/>
          </a:xfrm>
        </p:spPr>
        <p:txBody>
          <a:bodyPr>
            <a:normAutofit/>
          </a:bodyPr>
          <a:lstStyle>
            <a:lvl1pPr>
              <a:defRPr>
                <a:solidFill>
                  <a:schemeClr val="accent1"/>
                </a:solidFill>
              </a:defRPr>
            </a:lvl1pPr>
          </a:lstStyle>
          <a:p>
            <a:endParaRPr lang="es-MX"/>
          </a:p>
        </p:txBody>
      </p:sp>
      <p:sp>
        <p:nvSpPr>
          <p:cNvPr id="6" name="Slide Number Placeholder 5"/>
          <p:cNvSpPr>
            <a:spLocks noGrp="1"/>
          </p:cNvSpPr>
          <p:nvPr>
            <p:ph type="sldNum" sz="quarter" idx="12"/>
          </p:nvPr>
        </p:nvSpPr>
        <p:spPr>
          <a:xfrm>
            <a:off x="4649096" y="5719967"/>
            <a:ext cx="643667" cy="365125"/>
          </a:xfrm>
        </p:spPr>
        <p:txBody>
          <a:bodyPr/>
          <a:lstStyle>
            <a:lvl1pPr>
              <a:defRPr>
                <a:solidFill>
                  <a:schemeClr val="accent1"/>
                </a:solidFill>
              </a:defRPr>
            </a:lvl1pPr>
          </a:lstStyle>
          <a:p>
            <a:fld id="{A960F02B-CD6B-4A16-818E-6BC1C3EEE016}" type="slidenum">
              <a:rPr lang="es-MX" smtClean="0"/>
              <a:t>‹Nº›</a:t>
            </a:fld>
            <a:endParaRPr lang="es-MX"/>
          </a:p>
        </p:txBody>
      </p:sp>
      <p:sp>
        <p:nvSpPr>
          <p:cNvPr id="89" name="Rectangle 88"/>
          <p:cNvSpPr/>
          <p:nvPr/>
        </p:nvSpPr>
        <p:spPr>
          <a:xfrm>
            <a:off x="4650889" y="6088285"/>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9747431-5A52-4DF1-A411-653ADF1DA8F4}" type="datetimeFigureOut">
              <a:rPr lang="es-MX" smtClean="0"/>
              <a:t>22/02/2016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960F02B-CD6B-4A16-818E-6BC1C3EEE016}"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9747431-5A52-4DF1-A411-653ADF1DA8F4}" type="datetimeFigureOut">
              <a:rPr lang="es-MX" smtClean="0"/>
              <a:t>22/02/2016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960F02B-CD6B-4A16-818E-6BC1C3EEE016}"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9747431-5A52-4DF1-A411-653ADF1DA8F4}" type="datetimeFigureOut">
              <a:rPr lang="es-MX" smtClean="0"/>
              <a:t>22/02/2016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960F02B-CD6B-4A16-818E-6BC1C3EEE016}"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6" y="2900830"/>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1"/>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9747431-5A52-4DF1-A411-653ADF1DA8F4}" type="datetimeFigureOut">
              <a:rPr lang="es-MX" smtClean="0"/>
              <a:t>22/02/2016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960F02B-CD6B-4A16-818E-6BC1C3EEE016}"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29747431-5A52-4DF1-A411-653ADF1DA8F4}" type="datetimeFigureOut">
              <a:rPr lang="es-MX" smtClean="0"/>
              <a:t>22/02/2016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960F02B-CD6B-4A16-818E-6BC1C3EEE016}" type="slidenum">
              <a:rPr lang="es-MX" smtClean="0"/>
              <a:t>‹Nº›</a:t>
            </a:fld>
            <a:endParaRPr lang="es-MX"/>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5"/>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8"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5"/>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29747431-5A52-4DF1-A411-653ADF1DA8F4}" type="datetimeFigureOut">
              <a:rPr lang="es-MX" smtClean="0"/>
              <a:t>22/02/2016</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A960F02B-CD6B-4A16-818E-6BC1C3EEE016}"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29747431-5A52-4DF1-A411-653ADF1DA8F4}" type="datetimeFigureOut">
              <a:rPr lang="es-MX" smtClean="0"/>
              <a:t>22/02/2016</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A960F02B-CD6B-4A16-818E-6BC1C3EEE016}"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747431-5A52-4DF1-A411-653ADF1DA8F4}" type="datetimeFigureOut">
              <a:rPr lang="es-MX" smtClean="0"/>
              <a:t>22/02/2016</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A960F02B-CD6B-4A16-818E-6BC1C3EEE016}"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3"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3"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9747431-5A52-4DF1-A411-653ADF1DA8F4}" type="datetimeFigureOut">
              <a:rPr lang="es-MX" smtClean="0"/>
              <a:t>22/02/2016</a:t>
            </a:fld>
            <a:endParaRPr lang="es-MX"/>
          </a:p>
        </p:txBody>
      </p:sp>
      <p:sp>
        <p:nvSpPr>
          <p:cNvPr id="7" name="Slide Number Placeholder 6"/>
          <p:cNvSpPr>
            <a:spLocks noGrp="1"/>
          </p:cNvSpPr>
          <p:nvPr>
            <p:ph type="sldNum" sz="quarter" idx="12"/>
          </p:nvPr>
        </p:nvSpPr>
        <p:spPr/>
        <p:txBody>
          <a:bodyPr/>
          <a:lstStyle/>
          <a:p>
            <a:fld id="{A960F02B-CD6B-4A16-818E-6BC1C3EEE016}" type="slidenum">
              <a:rPr lang="es-MX" smtClean="0"/>
              <a:t>‹Nº›</a:t>
            </a:fld>
            <a:endParaRPr lang="es-MX"/>
          </a:p>
        </p:txBody>
      </p:sp>
      <p:sp>
        <p:nvSpPr>
          <p:cNvPr id="58" name="Rectangle 57"/>
          <p:cNvSpPr/>
          <p:nvPr/>
        </p:nvSpPr>
        <p:spPr>
          <a:xfrm>
            <a:off x="905573"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5"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5"/>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6"/>
            <a:ext cx="3493664" cy="365125"/>
          </a:xfrm>
        </p:spPr>
        <p:txBody>
          <a:bodyPr>
            <a:normAutofit/>
          </a:bodyPr>
          <a:lstStyle/>
          <a:p>
            <a:endParaRPr lang="es-MX"/>
          </a:p>
        </p:txBody>
      </p:sp>
      <p:sp>
        <p:nvSpPr>
          <p:cNvPr id="2" name="Title 1"/>
          <p:cNvSpPr>
            <a:spLocks noGrp="1"/>
          </p:cNvSpPr>
          <p:nvPr>
            <p:ph type="title"/>
          </p:nvPr>
        </p:nvSpPr>
        <p:spPr>
          <a:xfrm>
            <a:off x="4739834" y="2657435"/>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3"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3"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3"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5"/>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10"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1" y="4133089"/>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9747431-5A52-4DF1-A411-653ADF1DA8F4}" type="datetimeFigureOut">
              <a:rPr lang="es-MX" smtClean="0"/>
              <a:t>22/02/2016</a:t>
            </a:fld>
            <a:endParaRPr lang="es-MX"/>
          </a:p>
        </p:txBody>
      </p:sp>
      <p:sp>
        <p:nvSpPr>
          <p:cNvPr id="6" name="Footer Placeholder 5"/>
          <p:cNvSpPr>
            <a:spLocks noGrp="1"/>
          </p:cNvSpPr>
          <p:nvPr>
            <p:ph type="ftr" sz="quarter" idx="11"/>
          </p:nvPr>
        </p:nvSpPr>
        <p:spPr>
          <a:xfrm>
            <a:off x="4641448" y="5724836"/>
            <a:ext cx="3493664" cy="365125"/>
          </a:xfrm>
        </p:spPr>
        <p:txBody>
          <a:bodyPr>
            <a:normAutofit/>
          </a:bodyPr>
          <a:lstStyle/>
          <a:p>
            <a:endParaRPr lang="es-MX"/>
          </a:p>
        </p:txBody>
      </p:sp>
      <p:sp>
        <p:nvSpPr>
          <p:cNvPr id="7" name="Slide Number Placeholder 6"/>
          <p:cNvSpPr>
            <a:spLocks noGrp="1"/>
          </p:cNvSpPr>
          <p:nvPr>
            <p:ph type="sldNum" sz="quarter" idx="12"/>
          </p:nvPr>
        </p:nvSpPr>
        <p:spPr/>
        <p:txBody>
          <a:bodyPr/>
          <a:lstStyle/>
          <a:p>
            <a:fld id="{A960F02B-CD6B-4A16-818E-6BC1C3EEE016}"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799"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8"/>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3"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1"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3"/>
            <a:ext cx="2133600" cy="365125"/>
          </a:xfrm>
          <a:prstGeom prst="rect">
            <a:avLst/>
          </a:prstGeom>
        </p:spPr>
        <p:txBody>
          <a:bodyPr vert="horz" lIns="91440" tIns="45720" rIns="91440" bIns="45720" rtlCol="0" anchor="ctr"/>
          <a:lstStyle>
            <a:lvl1pPr algn="r">
              <a:defRPr sz="1200">
                <a:solidFill>
                  <a:srgbClr val="FEFEFE"/>
                </a:solidFill>
              </a:defRPr>
            </a:lvl1pPr>
          </a:lstStyle>
          <a:p>
            <a:fld id="{29747431-5A52-4DF1-A411-653ADF1DA8F4}" type="datetimeFigureOut">
              <a:rPr lang="es-MX" smtClean="0"/>
              <a:t>22/02/2016</a:t>
            </a:fld>
            <a:endParaRPr lang="es-MX"/>
          </a:p>
        </p:txBody>
      </p:sp>
      <p:sp>
        <p:nvSpPr>
          <p:cNvPr id="5" name="Footer Placeholder 4"/>
          <p:cNvSpPr>
            <a:spLocks noGrp="1"/>
          </p:cNvSpPr>
          <p:nvPr>
            <p:ph type="ftr" sz="quarter" idx="3"/>
          </p:nvPr>
        </p:nvSpPr>
        <p:spPr>
          <a:xfrm>
            <a:off x="4641448" y="5852161"/>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MX"/>
          </a:p>
        </p:txBody>
      </p:sp>
      <p:sp>
        <p:nvSpPr>
          <p:cNvPr id="6" name="Slide Number Placeholder 5"/>
          <p:cNvSpPr>
            <a:spLocks noGrp="1"/>
          </p:cNvSpPr>
          <p:nvPr>
            <p:ph type="sldNum" sz="quarter" idx="4"/>
          </p:nvPr>
        </p:nvSpPr>
        <p:spPr>
          <a:xfrm>
            <a:off x="4649097" y="224492"/>
            <a:ext cx="1332156" cy="365125"/>
          </a:xfrm>
          <a:prstGeom prst="rect">
            <a:avLst/>
          </a:prstGeom>
        </p:spPr>
        <p:txBody>
          <a:bodyPr vert="horz" lIns="91440" tIns="45720" rIns="91440" bIns="45720" rtlCol="0" anchor="ctr"/>
          <a:lstStyle>
            <a:lvl1pPr algn="l">
              <a:defRPr sz="1200">
                <a:solidFill>
                  <a:srgbClr val="FEFEFE"/>
                </a:solidFill>
              </a:defRPr>
            </a:lvl1pPr>
          </a:lstStyle>
          <a:p>
            <a:fld id="{A960F02B-CD6B-4A16-818E-6BC1C3EEE016}"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MX" dirty="0"/>
              <a:t>ESTUDIO DE CASOS </a:t>
            </a:r>
            <a:br>
              <a:rPr lang="es-MX" dirty="0"/>
            </a:br>
            <a:endParaRPr lang="es-MX" dirty="0"/>
          </a:p>
        </p:txBody>
      </p:sp>
      <p:sp>
        <p:nvSpPr>
          <p:cNvPr id="3" name="2 Subtítulo"/>
          <p:cNvSpPr>
            <a:spLocks noGrp="1"/>
          </p:cNvSpPr>
          <p:nvPr>
            <p:ph type="subTitle" idx="1"/>
          </p:nvPr>
        </p:nvSpPr>
        <p:spPr>
          <a:xfrm>
            <a:off x="4788024" y="4421081"/>
            <a:ext cx="3255144" cy="520087"/>
          </a:xfrm>
        </p:spPr>
        <p:txBody>
          <a:bodyPr>
            <a:normAutofit/>
          </a:bodyPr>
          <a:lstStyle/>
          <a:p>
            <a:endParaRPr lang="es-MX" dirty="0" smtClean="0"/>
          </a:p>
          <a:p>
            <a:endParaRPr lang="es-MX" dirty="0"/>
          </a:p>
        </p:txBody>
      </p:sp>
    </p:spTree>
    <p:extLst>
      <p:ext uri="{BB962C8B-B14F-4D97-AF65-F5344CB8AC3E}">
        <p14:creationId xmlns:p14="http://schemas.microsoft.com/office/powerpoint/2010/main" val="20622764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83568" y="1196752"/>
            <a:ext cx="7920880" cy="3970318"/>
          </a:xfrm>
          <a:prstGeom prst="rect">
            <a:avLst/>
          </a:prstGeom>
        </p:spPr>
        <p:txBody>
          <a:bodyPr wrap="square">
            <a:spAutoFit/>
          </a:bodyPr>
          <a:lstStyle/>
          <a:p>
            <a:pPr algn="just"/>
            <a:r>
              <a:rPr lang="es-MX" dirty="0" smtClean="0">
                <a:latin typeface="Arial" pitchFamily="34" charset="0"/>
                <a:cs typeface="Arial" pitchFamily="34" charset="0"/>
              </a:rPr>
              <a:t>Favorece: - La capacitación para el análisis en profundidad de temas específicos. - La motivación intrínseca por el aprendizaje. - El entrenamiento en resolución de problemas (casos reales). - La conexión con la realidad y la profesión. - El desarrollo de habilidades de comunicación. - La aceptación y motivación por parte de los estudiantes al tener que ensayar soluciones para situaciones reales. - La posibilidad de experimentar un aprendizaje y evaluación auténtica, ligada a hechos reales. </a:t>
            </a:r>
          </a:p>
          <a:p>
            <a:pPr algn="just"/>
            <a:r>
              <a:rPr lang="es-MX" dirty="0" smtClean="0">
                <a:latin typeface="Arial" pitchFamily="34" charset="0"/>
                <a:cs typeface="Arial" pitchFamily="34" charset="0"/>
              </a:rPr>
              <a:t>Su utilidad puede estar limitada por la complejidad de determinados casos en algunas áreas de conocimiento, sin soluciones correctas. - Dificultad para su realización en grupos numerosos, a pesar de contar con estrategias organizativas mixtas. - Dependencia de las habilidades del profesor para generar empatía y de la humanidad del profesor para contactar sinceramente con los estudiantes y ser respetado por la autoridad que supone su persona, no por el rol de un profesor impuesto. </a:t>
            </a:r>
            <a:endParaRPr lang="es-MX" dirty="0">
              <a:latin typeface="Arial" pitchFamily="34" charset="0"/>
              <a:cs typeface="Arial" pitchFamily="34" charset="0"/>
            </a:endParaRPr>
          </a:p>
        </p:txBody>
      </p:sp>
    </p:spTree>
    <p:extLst>
      <p:ext uri="{BB962C8B-B14F-4D97-AF65-F5344CB8AC3E}">
        <p14:creationId xmlns:p14="http://schemas.microsoft.com/office/powerpoint/2010/main" val="14689297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32022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38936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07752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327468" y="1556792"/>
            <a:ext cx="7056784" cy="2677656"/>
          </a:xfrm>
          <a:prstGeom prst="rect">
            <a:avLst/>
          </a:prstGeom>
        </p:spPr>
        <p:txBody>
          <a:bodyPr wrap="square">
            <a:spAutoFit/>
          </a:bodyPr>
          <a:lstStyle/>
          <a:p>
            <a:pPr algn="just"/>
            <a:r>
              <a:rPr lang="es-MX" sz="2400" dirty="0" smtClean="0">
                <a:latin typeface="Arial" pitchFamily="34" charset="0"/>
                <a:cs typeface="Arial" pitchFamily="34" charset="0"/>
              </a:rPr>
              <a:t>Análisis intensivo y completo de un hecho, problema o suceso real con la finalidad de conocerlo, interpretarlo, resolverlo, generar hipótesis, contrastar datos, reflexionar, completar conocimientos, diagnosticarlo y, en ocasiones, entrenarse en los posibles procedimientos alternativos de solución. </a:t>
            </a:r>
            <a:endParaRPr lang="es-MX" sz="2400" dirty="0">
              <a:latin typeface="Arial" pitchFamily="34" charset="0"/>
              <a:cs typeface="Arial" pitchFamily="34" charset="0"/>
            </a:endParaRPr>
          </a:p>
        </p:txBody>
      </p:sp>
    </p:spTree>
    <p:extLst>
      <p:ext uri="{BB962C8B-B14F-4D97-AF65-F5344CB8AC3E}">
        <p14:creationId xmlns:p14="http://schemas.microsoft.com/office/powerpoint/2010/main" val="15655350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99592" y="980728"/>
            <a:ext cx="7344816" cy="3416320"/>
          </a:xfrm>
          <a:prstGeom prst="rect">
            <a:avLst/>
          </a:prstGeom>
        </p:spPr>
        <p:txBody>
          <a:bodyPr wrap="square">
            <a:spAutoFit/>
          </a:bodyPr>
          <a:lstStyle/>
          <a:p>
            <a:pPr algn="just"/>
            <a:r>
              <a:rPr lang="es-MX" dirty="0" smtClean="0">
                <a:latin typeface="Arial" pitchFamily="34" charset="0"/>
                <a:cs typeface="Arial" pitchFamily="34" charset="0"/>
              </a:rPr>
              <a:t>El análisis profundo de ejemplos tomados de la realidad engarza dialécticamente la teoría y la práctica en un proceso reflexivo que se convierte, a su vez, en aprendizaje significativo, al tener que mostrar y analizar cómo los expertos han resuelto o pueden resolver sus problemas, las decisiones que han tomado o podrían tomar y los valores, técnicas y recursos implicados en cada una de las posibles alternativas. El hecho de buscar una comprensión e interpretación completa del caso, así como de las decisiones y posibles puntos de vista de su actor provoca un aprendizaje activo, que trasciende los límites del propio espacio de enseñanza-aprendizaje, y sirve para generar soluciones, contrastarlas e, incluso, ejercitarse en procedimientos de solución. </a:t>
            </a:r>
            <a:endParaRPr lang="es-MX" dirty="0">
              <a:latin typeface="Arial" pitchFamily="34" charset="0"/>
              <a:cs typeface="Arial" pitchFamily="34" charset="0"/>
            </a:endParaRPr>
          </a:p>
        </p:txBody>
      </p:sp>
    </p:spTree>
    <p:extLst>
      <p:ext uri="{BB962C8B-B14F-4D97-AF65-F5344CB8AC3E}">
        <p14:creationId xmlns:p14="http://schemas.microsoft.com/office/powerpoint/2010/main" val="18836223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899592" y="692696"/>
            <a:ext cx="7416824" cy="5078313"/>
          </a:xfrm>
          <a:prstGeom prst="rect">
            <a:avLst/>
          </a:prstGeom>
        </p:spPr>
        <p:txBody>
          <a:bodyPr wrap="square">
            <a:spAutoFit/>
          </a:bodyPr>
          <a:lstStyle/>
          <a:p>
            <a:pPr algn="just"/>
            <a:r>
              <a:rPr lang="es-MX" u="sng" dirty="0" smtClean="0">
                <a:latin typeface="Arial" pitchFamily="34" charset="0"/>
                <a:cs typeface="Arial" pitchFamily="34" charset="0"/>
              </a:rPr>
              <a:t>El proceso consiste en la presentación por parte del profesor de un caso concreto</a:t>
            </a:r>
            <a:r>
              <a:rPr lang="es-MX" dirty="0" smtClean="0">
                <a:latin typeface="Arial" pitchFamily="34" charset="0"/>
                <a:cs typeface="Arial" pitchFamily="34" charset="0"/>
              </a:rPr>
              <a:t>, de extensión variable según el </a:t>
            </a:r>
            <a:r>
              <a:rPr lang="es-MX" u="sng" dirty="0" smtClean="0">
                <a:latin typeface="Arial" pitchFamily="34" charset="0"/>
                <a:cs typeface="Arial" pitchFamily="34" charset="0"/>
              </a:rPr>
              <a:t>diseño organizativo</a:t>
            </a:r>
            <a:r>
              <a:rPr lang="es-MX" dirty="0" smtClean="0">
                <a:latin typeface="Arial" pitchFamily="34" charset="0"/>
                <a:cs typeface="Arial" pitchFamily="34" charset="0"/>
              </a:rPr>
              <a:t>, para su estudio junto </a:t>
            </a:r>
            <a:r>
              <a:rPr lang="es-MX" u="sng" dirty="0" smtClean="0">
                <a:latin typeface="Arial" pitchFamily="34" charset="0"/>
                <a:cs typeface="Arial" pitchFamily="34" charset="0"/>
              </a:rPr>
              <a:t>con un guión de trabajo </a:t>
            </a:r>
            <a:r>
              <a:rPr lang="es-MX" dirty="0" smtClean="0">
                <a:latin typeface="Arial" pitchFamily="34" charset="0"/>
                <a:cs typeface="Arial" pitchFamily="34" charset="0"/>
              </a:rPr>
              <a:t>que oriente dicho proceso. </a:t>
            </a:r>
          </a:p>
          <a:p>
            <a:pPr algn="just"/>
            <a:r>
              <a:rPr lang="es-MX" dirty="0" smtClean="0">
                <a:latin typeface="Arial" pitchFamily="34" charset="0"/>
                <a:cs typeface="Arial" pitchFamily="34" charset="0"/>
              </a:rPr>
              <a:t>Etapas: Independientemente de la tipología de estudio de casos por la que se opte se podrían diferenciar tres etapas en su desarrollo: </a:t>
            </a:r>
            <a:r>
              <a:rPr lang="es-MX" u="sng" dirty="0" smtClean="0">
                <a:latin typeface="Arial" pitchFamily="34" charset="0"/>
                <a:cs typeface="Arial" pitchFamily="34" charset="0"/>
              </a:rPr>
              <a:t>1)Presentación y familiarización inicial con el tema</a:t>
            </a:r>
            <a:r>
              <a:rPr lang="es-MX" dirty="0" smtClean="0">
                <a:latin typeface="Arial" pitchFamily="34" charset="0"/>
                <a:cs typeface="Arial" pitchFamily="34" charset="0"/>
              </a:rPr>
              <a:t>: los estudiantes, después de un estudio individual del mismo, realizan un análisis inicial en sesión grupal, guiados por el profesor, interpretando y clarificando los distintos puntos de vista; 2) </a:t>
            </a:r>
            <a:r>
              <a:rPr lang="es-MX" u="sng" dirty="0" smtClean="0">
                <a:latin typeface="Arial" pitchFamily="34" charset="0"/>
                <a:cs typeface="Arial" pitchFamily="34" charset="0"/>
              </a:rPr>
              <a:t>Análisis detenido del caso</a:t>
            </a:r>
            <a:r>
              <a:rPr lang="es-MX" dirty="0" smtClean="0">
                <a:latin typeface="Arial" pitchFamily="34" charset="0"/>
                <a:cs typeface="Arial" pitchFamily="34" charset="0"/>
              </a:rPr>
              <a:t>: identificación y formulación de problemas, detección de puntos fuertes y débiles, intentando dar respuestas, parciales o totales, a cada uno de los elementos que lo componen y la naturaleza de las decisiones a tomar, tareas que pueden realizarse en pequeños grupos o en sesiones plenarias, y 3) </a:t>
            </a:r>
            <a:r>
              <a:rPr lang="es-MX" u="sng" dirty="0" smtClean="0">
                <a:latin typeface="Arial" pitchFamily="34" charset="0"/>
                <a:cs typeface="Arial" pitchFamily="34" charset="0"/>
              </a:rPr>
              <a:t>Preparación de conclusiones y recomendaciones</a:t>
            </a:r>
            <a:r>
              <a:rPr lang="es-MX" dirty="0" smtClean="0">
                <a:latin typeface="Arial" pitchFamily="34" charset="0"/>
                <a:cs typeface="Arial" pitchFamily="34" charset="0"/>
              </a:rPr>
              <a:t>: de forma cooperativa, encaminadas a la toma de decisiones, evaluando diferentes alternativas para su solución y procurando una reflexión individual. </a:t>
            </a:r>
            <a:endParaRPr lang="es-MX" dirty="0">
              <a:latin typeface="Arial" pitchFamily="34" charset="0"/>
              <a:cs typeface="Arial" pitchFamily="34" charset="0"/>
            </a:endParaRPr>
          </a:p>
        </p:txBody>
      </p:sp>
    </p:spTree>
    <p:extLst>
      <p:ext uri="{BB962C8B-B14F-4D97-AF65-F5344CB8AC3E}">
        <p14:creationId xmlns:p14="http://schemas.microsoft.com/office/powerpoint/2010/main" val="29702242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99280" y="1988840"/>
            <a:ext cx="6984776" cy="3416320"/>
          </a:xfrm>
          <a:prstGeom prst="rect">
            <a:avLst/>
          </a:prstGeom>
        </p:spPr>
        <p:txBody>
          <a:bodyPr wrap="square">
            <a:spAutoFit/>
          </a:bodyPr>
          <a:lstStyle/>
          <a:p>
            <a:pPr algn="just"/>
            <a:r>
              <a:rPr lang="es-MX" sz="2400" dirty="0" smtClean="0">
                <a:latin typeface="Arial" pitchFamily="34" charset="0"/>
                <a:cs typeface="Arial" pitchFamily="34" charset="0"/>
              </a:rPr>
              <a:t>La selección del caso, o casos, es importante, ya que requiere que sea atrayente y responda a los objetivos y núcleos temáticos de estudio. En su tipología se distinguen casos únicos (típicos, excepcionales, rechazables, raros, estándares, etc.), múltiples (casos extremos, contrastables, comparables con relación a dimensiones, etc.), simulaciones de problemas reales o también basados en experiencias propias y narraciones. </a:t>
            </a:r>
            <a:endParaRPr lang="es-MX" sz="2400" dirty="0">
              <a:latin typeface="Arial" pitchFamily="34" charset="0"/>
              <a:cs typeface="Arial" pitchFamily="34" charset="0"/>
            </a:endParaRPr>
          </a:p>
        </p:txBody>
      </p:sp>
    </p:spTree>
    <p:extLst>
      <p:ext uri="{BB962C8B-B14F-4D97-AF65-F5344CB8AC3E}">
        <p14:creationId xmlns:p14="http://schemas.microsoft.com/office/powerpoint/2010/main" val="7192962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83568" y="1196752"/>
            <a:ext cx="7920880" cy="3170099"/>
          </a:xfrm>
          <a:prstGeom prst="rect">
            <a:avLst/>
          </a:prstGeom>
        </p:spPr>
        <p:txBody>
          <a:bodyPr wrap="square">
            <a:spAutoFit/>
          </a:bodyPr>
          <a:lstStyle/>
          <a:p>
            <a:pPr algn="just"/>
            <a:r>
              <a:rPr lang="es-MX" sz="2000" u="sng" dirty="0" smtClean="0">
                <a:latin typeface="Arial" pitchFamily="34" charset="0"/>
                <a:cs typeface="Arial" pitchFamily="34" charset="0"/>
              </a:rPr>
              <a:t>Como estrategia didáctica, se diferencian tres modelos en razón de sus propósitos centrados en</a:t>
            </a:r>
            <a:r>
              <a:rPr lang="es-MX" sz="2000" dirty="0" smtClean="0">
                <a:latin typeface="Arial" pitchFamily="34" charset="0"/>
                <a:cs typeface="Arial" pitchFamily="34" charset="0"/>
              </a:rPr>
              <a:t>: </a:t>
            </a:r>
          </a:p>
          <a:p>
            <a:pPr marL="457200" indent="-457200" algn="just">
              <a:buAutoNum type="arabicParenR"/>
            </a:pPr>
            <a:r>
              <a:rPr lang="es-MX" sz="2000" dirty="0" smtClean="0">
                <a:latin typeface="Arial" pitchFamily="34" charset="0"/>
                <a:cs typeface="Arial" pitchFamily="34" charset="0"/>
              </a:rPr>
              <a:t>el análisis de casos, donde se analizan las soluciones tomadas por expertos; </a:t>
            </a:r>
          </a:p>
          <a:p>
            <a:pPr algn="just"/>
            <a:r>
              <a:rPr lang="es-MX" sz="2000" dirty="0" smtClean="0">
                <a:latin typeface="Arial" pitchFamily="34" charset="0"/>
                <a:cs typeface="Arial" pitchFamily="34" charset="0"/>
              </a:rPr>
              <a:t>2) la aplicación de principios, donde los estudiantes se ejercitan en la selección y aplicación de normas y legislación para cada caso, y </a:t>
            </a:r>
          </a:p>
          <a:p>
            <a:pPr algn="just"/>
            <a:r>
              <a:rPr lang="es-MX" sz="2000" dirty="0" smtClean="0">
                <a:latin typeface="Arial" pitchFamily="34" charset="0"/>
                <a:cs typeface="Arial" pitchFamily="34" charset="0"/>
              </a:rPr>
              <a:t>3) el entrenamiento, en la resolución de situaciones, no dando la respuesta correcta de antemano sino estando abierto a soluciones diversas y a la consideración de singularidad y complejidad de cada caso y contexto. </a:t>
            </a:r>
            <a:endParaRPr lang="es-MX" sz="2000" dirty="0">
              <a:latin typeface="Arial" pitchFamily="34" charset="0"/>
              <a:cs typeface="Arial" pitchFamily="34" charset="0"/>
            </a:endParaRPr>
          </a:p>
        </p:txBody>
      </p:sp>
    </p:spTree>
    <p:extLst>
      <p:ext uri="{BB962C8B-B14F-4D97-AF65-F5344CB8AC3E}">
        <p14:creationId xmlns:p14="http://schemas.microsoft.com/office/powerpoint/2010/main" val="1281504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980728"/>
            <a:ext cx="8280920" cy="4308872"/>
          </a:xfrm>
          <a:prstGeom prst="rect">
            <a:avLst/>
          </a:prstGeom>
        </p:spPr>
        <p:txBody>
          <a:bodyPr wrap="square">
            <a:spAutoFit/>
          </a:bodyPr>
          <a:lstStyle/>
          <a:p>
            <a:pPr algn="just"/>
            <a:r>
              <a:rPr lang="es-MX" sz="1600" dirty="0" smtClean="0">
                <a:latin typeface="Arial" pitchFamily="34" charset="0"/>
                <a:cs typeface="Arial" pitchFamily="34" charset="0"/>
              </a:rPr>
              <a:t>Antes de los seminarios: </a:t>
            </a:r>
            <a:r>
              <a:rPr lang="es-MX" sz="1600" b="1" dirty="0" smtClean="0">
                <a:latin typeface="Arial" pitchFamily="34" charset="0"/>
                <a:cs typeface="Arial" pitchFamily="34" charset="0"/>
              </a:rPr>
              <a:t>el profesor </a:t>
            </a:r>
            <a:r>
              <a:rPr lang="es-MX" sz="1600" dirty="0" smtClean="0">
                <a:latin typeface="Arial" pitchFamily="34" charset="0"/>
                <a:cs typeface="Arial" pitchFamily="34" charset="0"/>
              </a:rPr>
              <a:t>debe estar muy familiarizado con el caso o elaborarlo, determinar los objetivos y competencias a desarrollar, seleccionar los métodos más adecuados, preparar detenidamente cada sesión, preguntas, temas y núcleos de debate, así como el sistema organizativo, dinámicas internas y tareas de los estudiantes y del grupo</a:t>
            </a:r>
            <a:r>
              <a:rPr lang="es-MX" sz="1600" b="1" dirty="0" smtClean="0">
                <a:latin typeface="Arial" pitchFamily="34" charset="0"/>
                <a:cs typeface="Arial" pitchFamily="34" charset="0"/>
              </a:rPr>
              <a:t>. Durante el desarrollo</a:t>
            </a:r>
            <a:r>
              <a:rPr lang="es-MX" sz="1600" dirty="0" smtClean="0">
                <a:latin typeface="Arial" pitchFamily="34" charset="0"/>
                <a:cs typeface="Arial" pitchFamily="34" charset="0"/>
              </a:rPr>
              <a:t>: debe presentar el caso, explicar y clarificar las tareas a realizar y dinamizar el grupo, combinando la </a:t>
            </a:r>
            <a:r>
              <a:rPr lang="es-MX" sz="1600" dirty="0" err="1" smtClean="0">
                <a:latin typeface="Arial" pitchFamily="34" charset="0"/>
                <a:cs typeface="Arial" pitchFamily="34" charset="0"/>
              </a:rPr>
              <a:t>directividad</a:t>
            </a:r>
            <a:r>
              <a:rPr lang="es-MX" sz="1600" dirty="0" smtClean="0">
                <a:latin typeface="Arial" pitchFamily="34" charset="0"/>
                <a:cs typeface="Arial" pitchFamily="34" charset="0"/>
              </a:rPr>
              <a:t> con la no-</a:t>
            </a:r>
            <a:r>
              <a:rPr lang="es-MX" sz="1600" dirty="0" err="1" smtClean="0">
                <a:latin typeface="Arial" pitchFamily="34" charset="0"/>
                <a:cs typeface="Arial" pitchFamily="34" charset="0"/>
              </a:rPr>
              <a:t>directividad</a:t>
            </a:r>
            <a:r>
              <a:rPr lang="es-MX" sz="1600" dirty="0" smtClean="0">
                <a:latin typeface="Arial" pitchFamily="34" charset="0"/>
                <a:cs typeface="Arial" pitchFamily="34" charset="0"/>
              </a:rPr>
              <a:t>, guiando la reflexión, evitando la emisión de juicios propios, observando, reconduciendo el análisis, equilibrando tiempos e intervenciones, creando climas de diálogo y, si es el caso, realizando alguna síntesis final. Paralelamente, debe tomar las notas imprescindibles para realizar un seguimiento de las intervenciones de los estudiantes. Después de los seminarios: el profesor debe registrar las contribuciones de los estudiantes y demás  aportaciones relacionadas con la evaluación de los mismos y del propio proceso del seminario. </a:t>
            </a:r>
            <a:r>
              <a:rPr lang="es-MX" sz="1600" b="1" dirty="0" smtClean="0">
                <a:latin typeface="Arial" pitchFamily="34" charset="0"/>
                <a:cs typeface="Arial" pitchFamily="34" charset="0"/>
              </a:rPr>
              <a:t>Organización:</a:t>
            </a:r>
            <a:r>
              <a:rPr lang="es-MX" sz="1600" dirty="0" smtClean="0">
                <a:latin typeface="Arial" pitchFamily="34" charset="0"/>
                <a:cs typeface="Arial" pitchFamily="34" charset="0"/>
              </a:rPr>
              <a:t> Habitualmente se trabaja con grupos y aulas pequeñas (6  a 10 alumnos), aunque el tamaño puede ser mayor, ya que se puede alternar o combinar el trabajo individual, por parejas, mini- grupos, o recurrir a relatores dentro de un grupo mayor. Asimismo, se puede recurrir a otras estrategias de dinamización: coloquios-debate, dramatización, torbellino de ideas, redacción de informes escritos, etc.</a:t>
            </a:r>
            <a:r>
              <a:rPr lang="es-MX" dirty="0" smtClean="0">
                <a:latin typeface="Arial" pitchFamily="34" charset="0"/>
                <a:cs typeface="Arial" pitchFamily="34" charset="0"/>
              </a:rPr>
              <a:t> </a:t>
            </a:r>
            <a:endParaRPr lang="es-MX" dirty="0">
              <a:latin typeface="Arial" pitchFamily="34" charset="0"/>
              <a:cs typeface="Arial" pitchFamily="34" charset="0"/>
            </a:endParaRPr>
          </a:p>
        </p:txBody>
      </p:sp>
    </p:spTree>
    <p:extLst>
      <p:ext uri="{BB962C8B-B14F-4D97-AF65-F5344CB8AC3E}">
        <p14:creationId xmlns:p14="http://schemas.microsoft.com/office/powerpoint/2010/main" val="22513926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971600" y="1196752"/>
            <a:ext cx="7200800" cy="2554545"/>
          </a:xfrm>
          <a:prstGeom prst="rect">
            <a:avLst/>
          </a:prstGeom>
        </p:spPr>
        <p:txBody>
          <a:bodyPr wrap="square">
            <a:spAutoFit/>
          </a:bodyPr>
          <a:lstStyle/>
          <a:p>
            <a:pPr algn="just"/>
            <a:r>
              <a:rPr lang="es-MX" sz="2000" dirty="0" smtClean="0">
                <a:latin typeface="Arial" pitchFamily="34" charset="0"/>
                <a:cs typeface="Arial" pitchFamily="34" charset="0"/>
              </a:rPr>
              <a:t>Los estudiantes, además del estudio previo y preparación individual del caso, durante el proceso deben analizar los detalles del mismo, interrelacionar conocimientos, buscar y formular las causas de los problemas, contextualizarlo, plantear alternativas de solución y, sobre todo, debatir, dialogar, argumentar en público, rebatir ideas, comunicar con claridad, saber inhibirse, escuchar y respetar a los demás en el diálogo. </a:t>
            </a:r>
            <a:endParaRPr lang="es-MX" sz="2000" dirty="0">
              <a:latin typeface="Arial" pitchFamily="34" charset="0"/>
              <a:cs typeface="Arial" pitchFamily="34" charset="0"/>
            </a:endParaRPr>
          </a:p>
        </p:txBody>
      </p:sp>
    </p:spTree>
    <p:extLst>
      <p:ext uri="{BB962C8B-B14F-4D97-AF65-F5344CB8AC3E}">
        <p14:creationId xmlns:p14="http://schemas.microsoft.com/office/powerpoint/2010/main" val="15783700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692696"/>
            <a:ext cx="8037264" cy="4596323"/>
          </a:xfrm>
          <a:prstGeom prst="rect">
            <a:avLst/>
          </a:prstGeom>
        </p:spPr>
        <p:txBody>
          <a:bodyPr wrap="square">
            <a:spAutoFit/>
          </a:bodyPr>
          <a:lstStyle/>
          <a:p>
            <a:pPr algn="just"/>
            <a:r>
              <a:rPr lang="es-MX" sz="1600" dirty="0" smtClean="0">
                <a:latin typeface="Arial" pitchFamily="34" charset="0"/>
                <a:cs typeface="Arial" pitchFamily="34" charset="0"/>
              </a:rPr>
              <a:t>Los recursos variarán según la modalidad elegida para la presentación del caso: formal o informal, oralmente, en formato papel, multimedia, video, etc. - Espacio físico acogedor, cómodo y funcional, distribuido de forma que se favorezcan los procesos de diálogo. Existencia de medios audiovisuales en la sala (pizarras móviles o de papel, etc.). </a:t>
            </a:r>
          </a:p>
          <a:p>
            <a:pPr algn="just"/>
            <a:r>
              <a:rPr lang="es-MX" sz="1600" dirty="0" smtClean="0">
                <a:latin typeface="Arial" pitchFamily="34" charset="0"/>
                <a:cs typeface="Arial" pitchFamily="34" charset="0"/>
              </a:rPr>
              <a:t>La evaluación dependerá de los objetivos formativos que se persigan: aprendizajes, competencias desarrolladas: conocimientos, habilidades, actitudes, comunicación, etc.  Éstas pueden explorarse a través de diversas estrategias: por la calidad de las contribuciones y participación de los estudiantes en los seminarios, por los trabajos relacionados con el contenido del caso, por las presentaciones orales realizadas y su adaptación a la audiencia, etc. Las estrategias de exploración pueden ser variadas: observación, registros de doble entrada, cumplimentación de </a:t>
            </a:r>
            <a:r>
              <a:rPr lang="es-MX" sz="1600" dirty="0" err="1" smtClean="0">
                <a:latin typeface="Arial" pitchFamily="34" charset="0"/>
                <a:cs typeface="Arial" pitchFamily="34" charset="0"/>
              </a:rPr>
              <a:t>checklists</a:t>
            </a:r>
            <a:r>
              <a:rPr lang="es-MX" sz="1600" dirty="0" smtClean="0">
                <a:latin typeface="Arial" pitchFamily="34" charset="0"/>
                <a:cs typeface="Arial" pitchFamily="34" charset="0"/>
              </a:rPr>
              <a:t> con ítems para cada una de las competencias y objetivos de aprendizaje pretendidos, indicadores de su adquisición o cualquier tipo de escala evaluativa que sea objetiva. La variedad de instrumentos y de métodos es extensa: portafolio, diarios, mapas conceptuales, autoevaluación etc. </a:t>
            </a:r>
            <a:r>
              <a:rPr lang="es-MX" sz="1600" b="1" u="sng" dirty="0" smtClean="0">
                <a:latin typeface="Arial" pitchFamily="34" charset="0"/>
                <a:cs typeface="Arial" pitchFamily="34" charset="0"/>
              </a:rPr>
              <a:t>La evaluación es continua y procesual</a:t>
            </a:r>
            <a:r>
              <a:rPr lang="es-MX" sz="1600" dirty="0" smtClean="0">
                <a:latin typeface="Arial" pitchFamily="34" charset="0"/>
                <a:cs typeface="Arial" pitchFamily="34" charset="0"/>
              </a:rPr>
              <a:t>. </a:t>
            </a:r>
            <a:r>
              <a:rPr lang="es-MX" sz="1600" b="1" u="sng" dirty="0" smtClean="0">
                <a:latin typeface="Arial" pitchFamily="34" charset="0"/>
                <a:cs typeface="Arial" pitchFamily="34" charset="0"/>
              </a:rPr>
              <a:t>Los estudiantes deben conocer por adelantado los criterios e instrumentos de evaluación. </a:t>
            </a:r>
          </a:p>
          <a:p>
            <a:pPr algn="just"/>
            <a:endParaRPr lang="es-MX" sz="1600" dirty="0">
              <a:latin typeface="Arial" pitchFamily="34" charset="0"/>
              <a:cs typeface="Arial" pitchFamily="34" charset="0"/>
            </a:endParaRPr>
          </a:p>
        </p:txBody>
      </p:sp>
    </p:spTree>
    <p:extLst>
      <p:ext uri="{BB962C8B-B14F-4D97-AF65-F5344CB8AC3E}">
        <p14:creationId xmlns:p14="http://schemas.microsoft.com/office/powerpoint/2010/main" val="32603540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TotalTime>
  <Words>1261</Words>
  <Application>Microsoft Office PowerPoint</Application>
  <PresentationFormat>Presentación en pantalla (4:3)</PresentationFormat>
  <Paragraphs>16</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Austin</vt:lpstr>
      <vt:lpstr>ESTUDIO DE CASOS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ESTUDIO DE CASOS</dc:title>
  <dc:creator>Angelica María</dc:creator>
  <cp:lastModifiedBy>COMPUTO</cp:lastModifiedBy>
  <cp:revision>14</cp:revision>
  <dcterms:created xsi:type="dcterms:W3CDTF">2016-02-10T16:04:58Z</dcterms:created>
  <dcterms:modified xsi:type="dcterms:W3CDTF">2016-02-22T17:32:49Z</dcterms:modified>
</cp:coreProperties>
</file>