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1489-F570-488B-98D3-CE052FEDD527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7C1C-889F-40D9-887D-BAB72018D3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633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1489-F570-488B-98D3-CE052FEDD527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7C1C-889F-40D9-887D-BAB72018D3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147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1489-F570-488B-98D3-CE052FEDD527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7C1C-889F-40D9-887D-BAB72018D3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418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1489-F570-488B-98D3-CE052FEDD527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7C1C-889F-40D9-887D-BAB72018D3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723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1489-F570-488B-98D3-CE052FEDD527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7C1C-889F-40D9-887D-BAB72018D3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42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1489-F570-488B-98D3-CE052FEDD527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7C1C-889F-40D9-887D-BAB72018D3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74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1489-F570-488B-98D3-CE052FEDD527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7C1C-889F-40D9-887D-BAB72018D3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070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1489-F570-488B-98D3-CE052FEDD527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7C1C-889F-40D9-887D-BAB72018D3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968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1489-F570-488B-98D3-CE052FEDD527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7C1C-889F-40D9-887D-BAB72018D3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18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1489-F570-488B-98D3-CE052FEDD527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7C1C-889F-40D9-887D-BAB72018D3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042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1489-F570-488B-98D3-CE052FEDD527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7C1C-889F-40D9-887D-BAB72018D3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789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11489-F570-488B-98D3-CE052FEDD527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C7C1C-889F-40D9-887D-BAB72018D3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72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learnenglish.com/exercises/exercise-english-2/exercise-english-66572.php" TargetMode="External"/><Relationship Id="rId2" Type="http://schemas.openxmlformats.org/officeDocument/2006/relationships/hyperlink" Target="http://eslgrammarpractice.blogspot.mx/2010/05/using-clauses-with-past-progressive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Qg3-3MampK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n para past continuous ti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58395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6156176" y="332656"/>
            <a:ext cx="2592288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6300192" y="476672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>
                <a:solidFill>
                  <a:schemeClr val="bg1"/>
                </a:solidFill>
                <a:latin typeface="Carton Six" pitchFamily="34" charset="0"/>
              </a:rPr>
              <a:t>Module </a:t>
            </a:r>
          </a:p>
          <a:p>
            <a:pPr algn="ctr"/>
            <a:r>
              <a:rPr lang="es-MX" sz="5400" dirty="0" smtClean="0">
                <a:solidFill>
                  <a:schemeClr val="bg1"/>
                </a:solidFill>
                <a:latin typeface="Carton Six" pitchFamily="34" charset="0"/>
              </a:rPr>
              <a:t>2</a:t>
            </a:r>
            <a:endParaRPr lang="es-MX" sz="5400" dirty="0">
              <a:solidFill>
                <a:schemeClr val="bg1"/>
              </a:solidFill>
              <a:latin typeface="Carton Six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3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07504" y="-27384"/>
            <a:ext cx="864096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</a:rPr>
              <a:t>Past Continuous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FORM    = </a:t>
            </a:r>
            <a:r>
              <a:rPr lang="en-US" sz="2400" b="1" dirty="0" smtClean="0">
                <a:solidFill>
                  <a:srgbClr val="0070C0"/>
                </a:solidFill>
              </a:rPr>
              <a:t>[was/were + present participle]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sz="1400" dirty="0" smtClean="0"/>
          </a:p>
          <a:p>
            <a:r>
              <a:rPr lang="en-US" sz="1400" dirty="0" smtClean="0"/>
              <a:t>Examples:</a:t>
            </a:r>
          </a:p>
          <a:p>
            <a:endParaRPr lang="en-US" sz="1400" dirty="0" smtClean="0"/>
          </a:p>
          <a:p>
            <a:r>
              <a:rPr lang="en-US" sz="1400" dirty="0" smtClean="0"/>
              <a:t>You were studying when she called.</a:t>
            </a:r>
          </a:p>
          <a:p>
            <a:r>
              <a:rPr lang="en-US" sz="1400" dirty="0" smtClean="0"/>
              <a:t>Were you studying when she called?</a:t>
            </a:r>
          </a:p>
          <a:p>
            <a:r>
              <a:rPr lang="en-US" sz="1400" dirty="0" smtClean="0"/>
              <a:t>You were not studying when she called.</a:t>
            </a:r>
          </a:p>
          <a:p>
            <a:r>
              <a:rPr lang="en-US" sz="1400" dirty="0" smtClean="0"/>
              <a:t>Complete List of Past Continuous Forms</a:t>
            </a:r>
          </a:p>
          <a:p>
            <a:endParaRPr lang="en-US" sz="1600" b="1" dirty="0" smtClean="0">
              <a:solidFill>
                <a:srgbClr val="0070C0"/>
              </a:solidFill>
            </a:endParaRPr>
          </a:p>
          <a:p>
            <a:r>
              <a:rPr lang="en-US" sz="2000" b="1" dirty="0">
                <a:solidFill>
                  <a:srgbClr val="0070C0"/>
                </a:solidFill>
              </a:rPr>
              <a:t>USE 1 Interrupted Action in the Past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Use the Past Continuous to indicate that a longer action in the past was interrupted. The interruption is usually a shorter action in the Simple Past. Remember this can be a real interruption or just an interruption in time.</a:t>
            </a:r>
          </a:p>
          <a:p>
            <a:r>
              <a:rPr lang="en-US" sz="1400" dirty="0" smtClean="0"/>
              <a:t>We can use  </a:t>
            </a:r>
            <a:r>
              <a:rPr lang="en-US" sz="1400" b="1" dirty="0" smtClean="0">
                <a:solidFill>
                  <a:srgbClr val="7030A0"/>
                </a:solidFill>
              </a:rPr>
              <a:t>TIME clauses </a:t>
            </a:r>
            <a:r>
              <a:rPr lang="en-US" sz="1400" dirty="0" smtClean="0"/>
              <a:t>in </a:t>
            </a:r>
            <a:r>
              <a:rPr lang="en-US" sz="1400" dirty="0" err="1" smtClean="0"/>
              <a:t>senteces</a:t>
            </a:r>
            <a:r>
              <a:rPr lang="en-US" sz="1400" dirty="0" smtClean="0"/>
              <a:t> that describe interrupted actions. </a:t>
            </a:r>
          </a:p>
          <a:p>
            <a:r>
              <a:rPr lang="es-MX" sz="1600" b="1" dirty="0" err="1" smtClean="0">
                <a:solidFill>
                  <a:srgbClr val="0070C0"/>
                </a:solidFill>
              </a:rPr>
              <a:t>While</a:t>
            </a:r>
            <a:r>
              <a:rPr lang="es-MX" sz="1600" b="1" dirty="0" smtClean="0">
                <a:solidFill>
                  <a:srgbClr val="0070C0"/>
                </a:solidFill>
              </a:rPr>
              <a:t> vs. </a:t>
            </a:r>
            <a:r>
              <a:rPr lang="es-MX" sz="1600" b="1" dirty="0" err="1" smtClean="0">
                <a:solidFill>
                  <a:srgbClr val="0070C0"/>
                </a:solidFill>
              </a:rPr>
              <a:t>When</a:t>
            </a:r>
            <a:endParaRPr lang="en-US" sz="1600" dirty="0" smtClean="0">
              <a:solidFill>
                <a:srgbClr val="0070C0"/>
              </a:solidFill>
            </a:endParaRPr>
          </a:p>
          <a:p>
            <a:r>
              <a:rPr lang="en-US" sz="1400" dirty="0" smtClean="0"/>
              <a:t>When you talk about things in the past, "when" is most often followed by the verb tense Simple Past, whereas "while" is </a:t>
            </a:r>
            <a:r>
              <a:rPr lang="en-US" sz="1400" b="1" dirty="0" smtClean="0"/>
              <a:t>usually  </a:t>
            </a:r>
            <a:r>
              <a:rPr lang="en-US" sz="1400" dirty="0" smtClean="0"/>
              <a:t>followed by Past Continuous. "While" expresses the idea of "during that time." Study the examples below. They have similar meanings, but they emphasize different parts of the sentence.</a:t>
            </a:r>
          </a:p>
          <a:p>
            <a:endParaRPr lang="en-US" sz="1400" dirty="0" smtClean="0"/>
          </a:p>
          <a:p>
            <a:r>
              <a:rPr lang="en-US" sz="1400" dirty="0" smtClean="0"/>
              <a:t>Examples: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I was watching TV when she called.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When the phone rang, she was writing a letter.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While we were having the picnic, it started to rain.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You were not listening to me when I told you to turn the oven off.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While John was sleeping last night, someone stole his car.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284" y="2564904"/>
            <a:ext cx="334405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5616624" y="5517232"/>
            <a:ext cx="3419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I was studying when she called.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While I was studying, she called.</a:t>
            </a:r>
            <a:endParaRPr lang="en-US" sz="1600" dirty="0" smtClean="0">
              <a:solidFill>
                <a:srgbClr val="0070C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824536" y="6597352"/>
            <a:ext cx="42839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 err="1" smtClean="0"/>
              <a:t>Recovered</a:t>
            </a:r>
            <a:r>
              <a:rPr lang="es-MX" sz="1000" dirty="0" smtClean="0"/>
              <a:t> </a:t>
            </a:r>
            <a:r>
              <a:rPr lang="es-MX" sz="1000" dirty="0" err="1" smtClean="0"/>
              <a:t>from</a:t>
            </a:r>
            <a:r>
              <a:rPr lang="es-MX" sz="1000" dirty="0" smtClean="0"/>
              <a:t>:  http://www.englishpage.com/verbpage/pastcontinuous.html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221093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7504" y="114859"/>
            <a:ext cx="878497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  <a:p>
            <a:r>
              <a:rPr lang="en-US" sz="2000" b="1" dirty="0" smtClean="0">
                <a:solidFill>
                  <a:srgbClr val="0070C0"/>
                </a:solidFill>
              </a:rPr>
              <a:t>USE 2  Parallel Actions</a:t>
            </a:r>
          </a:p>
          <a:p>
            <a:endParaRPr lang="en-US" sz="2000" b="1" dirty="0">
              <a:solidFill>
                <a:srgbClr val="0070C0"/>
              </a:solidFill>
            </a:endParaRPr>
          </a:p>
          <a:p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When you use the Past Continuous with two actions in the same sentence, it expresses the idea that both actions were happening at the same time. The actions are parallel.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 was studying while he was making dinner.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While Ellen was reading, Tim was watching television.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Were you listening while he was talking?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 wasn't paying attention while I was writing the letter, so I made several mistakes.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were you doing while you were waiting?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Thomas wasn't working, and I wasn't working either.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They were eating dinner, discussing their plans, and having a good time.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s-MX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70653"/>
            <a:ext cx="3532981" cy="898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4824536" y="6597352"/>
            <a:ext cx="42839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 err="1" smtClean="0"/>
              <a:t>Recovered</a:t>
            </a:r>
            <a:r>
              <a:rPr lang="es-MX" sz="1000" dirty="0" smtClean="0"/>
              <a:t> </a:t>
            </a:r>
            <a:r>
              <a:rPr lang="es-MX" sz="1000" dirty="0" err="1" smtClean="0"/>
              <a:t>from</a:t>
            </a:r>
            <a:r>
              <a:rPr lang="es-MX" sz="1000" dirty="0" smtClean="0"/>
              <a:t>:  http://www.englishpage.com/verbpage/pastcontinuous.html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94442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4510861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2"/>
              </a:rPr>
              <a:t>http://eslgrammarpractice.blogspot.mx/2010/05/using-clauses-with-past-progressive.html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215516" y="2494637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3"/>
              </a:rPr>
              <a:t>http://www.tolearnenglish.com/exercises/exercise-english-2/exercise-english-66572.php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341784" y="766445"/>
            <a:ext cx="6606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4"/>
              </a:rPr>
              <a:t>https://www.youtube.com/watch?v=Qg3-3MampK0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5496" y="260648"/>
            <a:ext cx="9156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solidFill>
                  <a:srgbClr val="7030A0"/>
                </a:solidFill>
              </a:rPr>
              <a:t>1.- </a:t>
            </a:r>
            <a:r>
              <a:rPr lang="es-MX" sz="2400" b="1" dirty="0" err="1" smtClean="0">
                <a:solidFill>
                  <a:srgbClr val="7030A0"/>
                </a:solidFill>
              </a:rPr>
              <a:t>Click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on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the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following</a:t>
            </a:r>
            <a:r>
              <a:rPr lang="es-MX" sz="2400" b="1" dirty="0" smtClean="0">
                <a:solidFill>
                  <a:srgbClr val="7030A0"/>
                </a:solidFill>
              </a:rPr>
              <a:t> link and </a:t>
            </a:r>
            <a:r>
              <a:rPr lang="es-MX" sz="2400" b="1" dirty="0" err="1">
                <a:solidFill>
                  <a:srgbClr val="7030A0"/>
                </a:solidFill>
              </a:rPr>
              <a:t>w</a:t>
            </a:r>
            <a:r>
              <a:rPr lang="es-MX" sz="2400" b="1" dirty="0" err="1" smtClean="0">
                <a:solidFill>
                  <a:srgbClr val="7030A0"/>
                </a:solidFill>
              </a:rPr>
              <a:t>atch</a:t>
            </a:r>
            <a:r>
              <a:rPr lang="es-MX" sz="2400" b="1" dirty="0" smtClean="0">
                <a:solidFill>
                  <a:srgbClr val="7030A0"/>
                </a:solidFill>
              </a:rPr>
              <a:t> a </a:t>
            </a:r>
            <a:r>
              <a:rPr lang="es-MX" sz="2400" b="1" dirty="0" err="1" smtClean="0">
                <a:solidFill>
                  <a:srgbClr val="7030A0"/>
                </a:solidFill>
              </a:rPr>
              <a:t>past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progressive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explanation</a:t>
            </a:r>
            <a:endParaRPr lang="es-MX" sz="2400" b="1" dirty="0">
              <a:solidFill>
                <a:srgbClr val="7030A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7504" y="2106721"/>
            <a:ext cx="9115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solidFill>
                  <a:srgbClr val="7030A0"/>
                </a:solidFill>
              </a:rPr>
              <a:t>2</a:t>
            </a:r>
            <a:r>
              <a:rPr lang="es-MX" sz="2400" b="1" dirty="0" smtClean="0">
                <a:solidFill>
                  <a:srgbClr val="7030A0"/>
                </a:solidFill>
              </a:rPr>
              <a:t>.- </a:t>
            </a:r>
            <a:r>
              <a:rPr lang="es-MX" sz="2400" b="1" dirty="0" err="1" smtClean="0">
                <a:solidFill>
                  <a:srgbClr val="7030A0"/>
                </a:solidFill>
              </a:rPr>
              <a:t>Click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on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the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followimg</a:t>
            </a:r>
            <a:r>
              <a:rPr lang="es-MX" sz="2400" b="1" dirty="0" smtClean="0">
                <a:solidFill>
                  <a:srgbClr val="7030A0"/>
                </a:solidFill>
              </a:rPr>
              <a:t> link and </a:t>
            </a:r>
            <a:r>
              <a:rPr lang="es-MX" sz="2400" b="1" dirty="0" err="1" smtClean="0">
                <a:solidFill>
                  <a:srgbClr val="7030A0"/>
                </a:solidFill>
              </a:rPr>
              <a:t>practice</a:t>
            </a:r>
            <a:r>
              <a:rPr lang="es-MX" sz="2400" b="1" dirty="0" smtClean="0">
                <a:solidFill>
                  <a:srgbClr val="7030A0"/>
                </a:solidFill>
              </a:rPr>
              <a:t>, </a:t>
            </a:r>
            <a:r>
              <a:rPr lang="es-MX" sz="2400" b="1" dirty="0" err="1" smtClean="0">
                <a:solidFill>
                  <a:srgbClr val="7030A0"/>
                </a:solidFill>
              </a:rPr>
              <a:t>print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your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screen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evidence</a:t>
            </a:r>
            <a:endParaRPr lang="es-MX" sz="2400" b="1" dirty="0">
              <a:solidFill>
                <a:srgbClr val="7030A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504" y="4156337"/>
            <a:ext cx="9115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solidFill>
                  <a:srgbClr val="7030A0"/>
                </a:solidFill>
              </a:rPr>
              <a:t>3</a:t>
            </a:r>
            <a:r>
              <a:rPr lang="es-MX" sz="2400" b="1" dirty="0" smtClean="0">
                <a:solidFill>
                  <a:srgbClr val="7030A0"/>
                </a:solidFill>
              </a:rPr>
              <a:t>.- </a:t>
            </a:r>
            <a:r>
              <a:rPr lang="es-MX" sz="2400" b="1" dirty="0" err="1" smtClean="0">
                <a:solidFill>
                  <a:srgbClr val="7030A0"/>
                </a:solidFill>
              </a:rPr>
              <a:t>Click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on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the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followimg</a:t>
            </a:r>
            <a:r>
              <a:rPr lang="es-MX" sz="2400" b="1" dirty="0" smtClean="0">
                <a:solidFill>
                  <a:srgbClr val="7030A0"/>
                </a:solidFill>
              </a:rPr>
              <a:t> link and </a:t>
            </a:r>
            <a:r>
              <a:rPr lang="es-MX" sz="2400" b="1" dirty="0" err="1" smtClean="0">
                <a:solidFill>
                  <a:srgbClr val="7030A0"/>
                </a:solidFill>
              </a:rPr>
              <a:t>practice</a:t>
            </a:r>
            <a:r>
              <a:rPr lang="es-MX" sz="2400" b="1" dirty="0" smtClean="0">
                <a:solidFill>
                  <a:srgbClr val="7030A0"/>
                </a:solidFill>
              </a:rPr>
              <a:t>, </a:t>
            </a:r>
            <a:r>
              <a:rPr lang="es-MX" sz="2400" b="1" dirty="0" err="1" smtClean="0">
                <a:solidFill>
                  <a:srgbClr val="7030A0"/>
                </a:solidFill>
              </a:rPr>
              <a:t>print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your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screen</a:t>
            </a:r>
            <a:r>
              <a:rPr lang="es-MX" sz="2400" b="1" dirty="0" smtClean="0">
                <a:solidFill>
                  <a:srgbClr val="7030A0"/>
                </a:solidFill>
              </a:rPr>
              <a:t> </a:t>
            </a:r>
            <a:r>
              <a:rPr lang="es-MX" sz="2400" b="1" dirty="0" err="1" smtClean="0">
                <a:solidFill>
                  <a:srgbClr val="7030A0"/>
                </a:solidFill>
              </a:rPr>
              <a:t>evidence</a:t>
            </a:r>
            <a:endParaRPr lang="es-MX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03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427</Words>
  <Application>Microsoft Office PowerPoint</Application>
  <PresentationFormat>Presentación en pantalla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Lapenep</dc:creator>
  <cp:lastModifiedBy>Lapenep</cp:lastModifiedBy>
  <cp:revision>8</cp:revision>
  <dcterms:created xsi:type="dcterms:W3CDTF">2016-10-24T17:27:18Z</dcterms:created>
  <dcterms:modified xsi:type="dcterms:W3CDTF">2016-10-24T18:41:32Z</dcterms:modified>
</cp:coreProperties>
</file>