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D1DDF4"/>
          </a:solidFill>
        </a:fill>
      </a:tcStyle>
    </a:wholeTbl>
    <a:band2H>
      <a:tcTxStyle b="def" i="def"/>
      <a:tcStyle>
        <a:tcBdr/>
        <a:fill>
          <a:solidFill>
            <a:srgbClr val="EAEFFA"/>
          </a:solidFill>
        </a:fill>
      </a:tcStyle>
    </a:band2H>
    <a:firstCol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BEACC"/>
          </a:solidFill>
        </a:fill>
      </a:tcStyle>
    </a:wholeTbl>
    <a:band2H>
      <a:tcTxStyle b="def" i="def"/>
      <a:tcStyle>
        <a:tcBdr/>
        <a:fill>
          <a:solidFill>
            <a:srgbClr val="E7F5E7"/>
          </a:solidFill>
        </a:fill>
      </a:tcStyle>
    </a:band2H>
    <a:firstCol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4D2F1"/>
          </a:solidFill>
        </a:fill>
      </a:tcStyle>
    </a:wholeTbl>
    <a:band2H>
      <a:tcTxStyle b="def" i="def"/>
      <a:tcStyle>
        <a:tcBdr/>
        <a:fill>
          <a:solidFill>
            <a:srgbClr val="F2EAF8"/>
          </a:solidFill>
        </a:fill>
      </a:tcStyle>
    </a:band2H>
    <a:firstCol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C000EB"/>
        </a:fontRef>
        <a:srgbClr val="C000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4E6FB"/>
          </a:solidFill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C000EB"/>
        </a:fontRef>
        <a:srgbClr val="C000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C000EB"/>
              </a:solidFill>
              <a:prstDash val="solid"/>
              <a:round/>
            </a:ln>
          </a:top>
          <a:bottom>
            <a:ln w="25400" cap="flat">
              <a:solidFill>
                <a:srgbClr val="C000E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000EB"/>
              </a:solidFill>
              <a:prstDash val="solid"/>
              <a:round/>
            </a:ln>
          </a:top>
          <a:bottom>
            <a:ln w="25400" cap="flat">
              <a:solidFill>
                <a:srgbClr val="C000E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8CAF7"/>
          </a:solidFill>
        </a:fill>
      </a:tcStyle>
    </a:wholeTbl>
    <a:band2H>
      <a:tcTxStyle b="def" i="def"/>
      <a:tcStyle>
        <a:tcBdr/>
        <a:fill>
          <a:solidFill>
            <a:srgbClr val="F4E6FB"/>
          </a:solidFill>
        </a:fill>
      </a:tcStyle>
    </a:band2H>
    <a:firstCol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000EB"/>
          </a:solidFill>
        </a:fill>
      </a:tcStyle>
    </a:firstCol>
    <a:lastRow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000EB"/>
          </a:solidFill>
        </a:fill>
      </a:tcStyle>
    </a:lastRow>
    <a:firstRow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000EB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BEBEB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BEBEB">
              <a:alpha val="20000"/>
            </a:srgbClr>
          </a:solidFill>
        </a:fill>
      </a:tcStyle>
    </a:firstCol>
    <a:lastRow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508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254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ivel de texto 1…"/>
          <p:cNvSpPr txBox="1"/>
          <p:nvPr>
            <p:ph type="body" sz="quarter" idx="1"/>
          </p:nvPr>
        </p:nvSpPr>
        <p:spPr>
          <a:xfrm>
            <a:off x="1270000" y="6362700"/>
            <a:ext cx="10464800" cy="46106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i="1"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693270" indent="-286870" algn="ctr">
              <a:lnSpc>
                <a:spcPct val="110000"/>
              </a:lnSpc>
              <a:spcBef>
                <a:spcPts val="0"/>
              </a:spcBef>
              <a:defRPr b="1" i="1"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099670" indent="-286870" algn="ctr">
              <a:lnSpc>
                <a:spcPct val="110000"/>
              </a:lnSpc>
              <a:spcBef>
                <a:spcPts val="0"/>
              </a:spcBef>
              <a:defRPr b="1" i="1"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1506070" indent="-286870" algn="ctr">
              <a:lnSpc>
                <a:spcPct val="110000"/>
              </a:lnSpc>
              <a:spcBef>
                <a:spcPts val="0"/>
              </a:spcBef>
              <a:defRPr b="1" i="1"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1912470" indent="-286870" algn="ctr">
              <a:lnSpc>
                <a:spcPct val="110000"/>
              </a:lnSpc>
              <a:spcBef>
                <a:spcPts val="0"/>
              </a:spcBef>
              <a:defRPr b="1" i="1"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“Escribir una cita aquí”"/>
          <p:cNvSpPr txBox="1"/>
          <p:nvPr>
            <p:ph type="body" sz="quarter" idx="13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20202"/>
                  </a:outerShdw>
                </a:effectLst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9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/>
          <p:nvPr>
            <p:ph type="pic" idx="13"/>
          </p:nvPr>
        </p:nvSpPr>
        <p:spPr>
          <a:xfrm>
            <a:off x="1104900" y="758937"/>
            <a:ext cx="10795000" cy="5943603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el título"/>
          <p:cNvSpPr txBox="1"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22" name="Nivel de texto 1…"/>
          <p:cNvSpPr txBox="1"/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/>
          <p:nvPr>
            <p:ph type="pic" sz="half" idx="13"/>
          </p:nvPr>
        </p:nvSpPr>
        <p:spPr>
          <a:xfrm>
            <a:off x="6654800" y="419100"/>
            <a:ext cx="5588000" cy="8648700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el título"/>
          <p:cNvSpPr txBox="1"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/>
            <a:r>
              <a:t>Texto del título</a:t>
            </a:r>
          </a:p>
        </p:txBody>
      </p:sp>
      <p:sp>
        <p:nvSpPr>
          <p:cNvPr id="40" name="Nivel de texto 1…"/>
          <p:cNvSpPr txBox="1"/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/>
          <p:nvPr>
            <p:ph type="pic" sz="half" idx="13"/>
          </p:nvPr>
        </p:nvSpPr>
        <p:spPr>
          <a:xfrm>
            <a:off x="6654800" y="2374900"/>
            <a:ext cx="5588000" cy="6807200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Nivel de texto 1…"/>
          <p:cNvSpPr txBox="1"/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/>
          <p:nvPr>
            <p:ph type="pic" sz="quarter" idx="13"/>
          </p:nvPr>
        </p:nvSpPr>
        <p:spPr>
          <a:xfrm>
            <a:off x="6680200" y="5626100"/>
            <a:ext cx="5588000" cy="3441700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n"/>
          <p:cNvSpPr/>
          <p:nvPr>
            <p:ph type="pic" sz="half" idx="14"/>
          </p:nvPr>
        </p:nvSpPr>
        <p:spPr>
          <a:xfrm>
            <a:off x="6680200" y="419100"/>
            <a:ext cx="5588000" cy="4914900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n"/>
          <p:cNvSpPr/>
          <p:nvPr>
            <p:ph type="pic" sz="half" idx="15"/>
          </p:nvPr>
        </p:nvSpPr>
        <p:spPr>
          <a:xfrm>
            <a:off x="762000" y="419100"/>
            <a:ext cx="5588000" cy="8648700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EBEBEB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j-lt"/>
          <a:ea typeface="+mj-ea"/>
          <a:cs typeface="+mj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j-lt"/>
          <a:ea typeface="+mj-ea"/>
          <a:cs typeface="+mj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j-lt"/>
          <a:ea typeface="+mj-ea"/>
          <a:cs typeface="+mj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j-lt"/>
          <a:ea typeface="+mj-ea"/>
          <a:cs typeface="+mj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j-lt"/>
          <a:ea typeface="+mj-ea"/>
          <a:cs typeface="+mj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j-lt"/>
          <a:ea typeface="+mj-ea"/>
          <a:cs typeface="+mj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j-lt"/>
          <a:ea typeface="+mj-ea"/>
          <a:cs typeface="+mj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j-lt"/>
          <a:ea typeface="+mj-ea"/>
          <a:cs typeface="+mj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cuerdo 592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Acuerdo 592</a:t>
            </a:r>
          </a:p>
        </p:txBody>
      </p:sp>
      <p:sp>
        <p:nvSpPr>
          <p:cNvPr id="120" name="Cuerp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¿Cuáles son los rasgos del perfil de egreso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¿Cuáles son los rasgos del perfil de egreso?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n" descr="Imagen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11811" t="11220" r="1573" b="12597"/>
          <a:stretch>
            <a:fillRect/>
          </a:stretch>
        </p:blipFill>
        <p:spPr>
          <a:xfrm>
            <a:off x="6680200" y="419099"/>
            <a:ext cx="5588001" cy="4914902"/>
          </a:xfrm>
          <a:prstGeom prst="rect">
            <a:avLst/>
          </a:prstGeom>
        </p:spPr>
      </p:pic>
      <p:sp>
        <p:nvSpPr>
          <p:cNvPr id="151" name="De acuerdo a la malla cuadricular que presenta el acuerdo 592 cuántos niveles existen. Y dentro de estos niveles cuántos años debe llevar el estudiante el campo de pensamiento matemático"/>
          <p:cNvSpPr txBox="1"/>
          <p:nvPr/>
        </p:nvSpPr>
        <p:spPr>
          <a:xfrm>
            <a:off x="917175" y="5395239"/>
            <a:ext cx="10464801" cy="3100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10000"/>
              </a:lnSpc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20202"/>
                  </a:outerShdw>
                </a:effectLst>
              </a:defRPr>
            </a:lvl1pPr>
          </a:lstStyle>
          <a:p>
            <a:pPr/>
            <a:r>
              <a:t>De acuerdo a la malla cuadricular que presenta el acuerdo 592 cuántos niveles existen. Y dentro de estos niveles cuántos años debe llevar el estudiante el campo de pensamiento matemático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n" descr="Imagen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9796" t="25867" r="8871" b="4027"/>
          <a:stretch>
            <a:fillRect/>
          </a:stretch>
        </p:blipFill>
        <p:spPr>
          <a:xfrm>
            <a:off x="4057027" y="5632450"/>
            <a:ext cx="5588002" cy="3441701"/>
          </a:xfrm>
          <a:prstGeom prst="rect">
            <a:avLst/>
          </a:prstGeom>
        </p:spPr>
      </p:pic>
      <p:sp>
        <p:nvSpPr>
          <p:cNvPr id="154" name="¿Qué es una competencia ?"/>
          <p:cNvSpPr txBox="1"/>
          <p:nvPr/>
        </p:nvSpPr>
        <p:spPr>
          <a:xfrm>
            <a:off x="1269999" y="4305579"/>
            <a:ext cx="10840637" cy="647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10000"/>
              </a:lnSpc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20202"/>
                  </a:outerShdw>
                </a:effectLst>
              </a:defRPr>
            </a:lvl1pPr>
          </a:lstStyle>
          <a:p>
            <a:pPr/>
            <a:r>
              <a:t>¿Qué es una competencia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n" descr="Imagen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8776" r="0" b="8678"/>
          <a:stretch>
            <a:fillRect/>
          </a:stretch>
        </p:blipFill>
        <p:spPr>
          <a:xfrm>
            <a:off x="1104900" y="758937"/>
            <a:ext cx="10795000" cy="5943603"/>
          </a:xfrm>
          <a:prstGeom prst="rect">
            <a:avLst/>
          </a:prstGeom>
        </p:spPr>
      </p:pic>
      <p:sp>
        <p:nvSpPr>
          <p:cNvPr id="157" name="¿Que es un estándar curricular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5800">
                <a:effectLst>
                  <a:outerShdw sx="100000" sy="100000" kx="0" ky="0" algn="b" rotWithShape="0" blurRad="50800" dist="23114" dir="5400000">
                    <a:srgbClr val="000000"/>
                  </a:outerShdw>
                </a:effectLst>
              </a:defRPr>
            </a:lvl1pPr>
          </a:lstStyle>
          <a:p>
            <a:pPr/>
            <a:r>
              <a:t>¿Que es un estándar curricular? </a:t>
            </a:r>
          </a:p>
        </p:txBody>
      </p:sp>
      <p:sp>
        <p:nvSpPr>
          <p:cNvPr id="158" name="Cuerpo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n" descr="Imagen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6453" t="0" r="23217" b="0"/>
          <a:stretch>
            <a:fillRect/>
          </a:stretch>
        </p:blipFill>
        <p:spPr>
          <a:xfrm>
            <a:off x="6654799" y="419100"/>
            <a:ext cx="5588001" cy="8648700"/>
          </a:xfrm>
          <a:prstGeom prst="rect">
            <a:avLst/>
          </a:prstGeom>
        </p:spPr>
      </p:pic>
      <p:sp>
        <p:nvSpPr>
          <p:cNvPr id="161" name="¿Qué es un aprendizaj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¿Qué es un aprendizaje?</a:t>
            </a:r>
          </a:p>
        </p:txBody>
      </p:sp>
      <p:sp>
        <p:nvSpPr>
          <p:cNvPr id="162" name="Cuerpo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n" descr="Imagen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8776" r="0" b="8678"/>
          <a:stretch>
            <a:fillRect/>
          </a:stretch>
        </p:blipFill>
        <p:spPr>
          <a:xfrm>
            <a:off x="1104900" y="758937"/>
            <a:ext cx="10795000" cy="5943603"/>
          </a:xfrm>
          <a:prstGeom prst="rect">
            <a:avLst/>
          </a:prstGeom>
        </p:spPr>
      </p:pic>
      <p:sp>
        <p:nvSpPr>
          <p:cNvPr id="123" name="¿ qué es el acuerdo 592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¿ qué es el acuerdo 592?</a:t>
            </a:r>
          </a:p>
        </p:txBody>
      </p:sp>
      <p:sp>
        <p:nvSpPr>
          <p:cNvPr id="124" name="Cuerpo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n" descr="Imagen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6453" t="0" r="23217" b="0"/>
          <a:stretch>
            <a:fillRect/>
          </a:stretch>
        </p:blipFill>
        <p:spPr>
          <a:xfrm>
            <a:off x="6654799" y="419100"/>
            <a:ext cx="5588001" cy="8648700"/>
          </a:xfrm>
          <a:prstGeom prst="rect">
            <a:avLst/>
          </a:prstGeom>
        </p:spPr>
      </p:pic>
      <p:sp>
        <p:nvSpPr>
          <p:cNvPr id="127" name="A partir de que fecha se aplica el acuerdo 59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partir de que fecha se aplica el acuerdo 592 </a:t>
            </a:r>
          </a:p>
        </p:txBody>
      </p:sp>
      <p:sp>
        <p:nvSpPr>
          <p:cNvPr id="128" name="Cuerpo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¿Cuál es uno de las principales prioridades por las que se establece el acuerdo 592?"/>
          <p:cNvSpPr txBox="1"/>
          <p:nvPr>
            <p:ph type="body" sz="quarter" idx="1"/>
          </p:nvPr>
        </p:nvSpPr>
        <p:spPr>
          <a:xfrm>
            <a:off x="1270000" y="3998902"/>
            <a:ext cx="10464800" cy="1260497"/>
          </a:xfrm>
          <a:prstGeom prst="rect">
            <a:avLst/>
          </a:prstGeom>
        </p:spPr>
        <p:txBody>
          <a:bodyPr anchor="ctr"/>
          <a:lstStyle>
            <a:lvl1pPr defTabSz="572516">
              <a:defRPr i="0" sz="3528">
                <a:effectLst>
                  <a:outerShdw sx="100000" sy="100000" kx="0" ky="0" algn="b" rotWithShape="0" blurRad="49784" dist="24892" dir="5400000">
                    <a:srgbClr val="020202"/>
                  </a:outerShdw>
                </a:effectLst>
              </a:defRPr>
            </a:lvl1pPr>
          </a:lstStyle>
          <a:p>
            <a:pPr/>
            <a:r>
              <a:t>¿Cuál es uno de las principales prioridades por las que se establece el acuerdo 592?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n" descr="Imagen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11811" t="11220" r="1573" b="12597"/>
          <a:stretch>
            <a:fillRect/>
          </a:stretch>
        </p:blipFill>
        <p:spPr>
          <a:xfrm>
            <a:off x="6680200" y="2419349"/>
            <a:ext cx="5588001" cy="4914902"/>
          </a:xfrm>
          <a:prstGeom prst="rect">
            <a:avLst/>
          </a:prstGeom>
        </p:spPr>
      </p:pic>
      <p:sp>
        <p:nvSpPr>
          <p:cNvPr id="133" name="¿Cuáles son los antecedentes que sirven de precedentes para el establecimiento del acuerdo 592?"/>
          <p:cNvSpPr txBox="1"/>
          <p:nvPr/>
        </p:nvSpPr>
        <p:spPr>
          <a:xfrm>
            <a:off x="1270000" y="2772193"/>
            <a:ext cx="4305714" cy="371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10000"/>
              </a:lnSpc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20202"/>
                  </a:outerShdw>
                </a:effectLst>
              </a:defRPr>
            </a:lvl1pPr>
          </a:lstStyle>
          <a:p>
            <a:pPr/>
            <a:r>
              <a:t>¿Cuáles son los antecedentes que sirven de precedentes para el establecimiento del acuerdo 592?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n" descr="Imagen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8776" r="0" b="8678"/>
          <a:stretch>
            <a:fillRect/>
          </a:stretch>
        </p:blipFill>
        <p:spPr>
          <a:xfrm>
            <a:off x="1104900" y="758937"/>
            <a:ext cx="10795000" cy="5943603"/>
          </a:xfrm>
          <a:prstGeom prst="rect">
            <a:avLst/>
          </a:prstGeom>
        </p:spPr>
      </p:pic>
      <p:sp>
        <p:nvSpPr>
          <p:cNvPr id="136" name="El programa establecido a partir del año 2011 esta basado en el desarrollo de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80415">
              <a:defRPr sz="3000">
                <a:effectLst>
                  <a:outerShdw sx="100000" sy="100000" kx="0" ky="0" algn="b" rotWithShape="0" blurRad="25400" dist="12192" dir="5400000">
                    <a:srgbClr val="000000"/>
                  </a:outerShdw>
                </a:effectLst>
              </a:defRPr>
            </a:lvl1pPr>
          </a:lstStyle>
          <a:p>
            <a:pPr/>
            <a:r>
              <a:t>El programa establecido a partir del año 2011 esta basado en el desarrollo de: </a:t>
            </a:r>
          </a:p>
        </p:txBody>
      </p:sp>
      <p:sp>
        <p:nvSpPr>
          <p:cNvPr id="137" name="Cuerpo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¿Cuántos principios pedagogicos se establecen en el acuerdo 592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4">
              <a:defRPr sz="5600">
                <a:effectLst>
                  <a:outerShdw sx="100000" sy="100000" kx="0" ky="0" algn="b" rotWithShape="0" blurRad="50800" dist="22352" dir="5400000">
                    <a:srgbClr val="000000"/>
                  </a:outerShdw>
                </a:effectLst>
              </a:defRPr>
            </a:lvl1pPr>
          </a:lstStyle>
          <a:p>
            <a:pPr/>
            <a:r>
              <a:t>¿Cuántos principios pedagogicos se establecen en el acuerdo 592?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n" descr="Imagen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9796" t="25867" r="8871" b="4027"/>
          <a:stretch>
            <a:fillRect/>
          </a:stretch>
        </p:blipFill>
        <p:spPr>
          <a:xfrm>
            <a:off x="3842263" y="5856203"/>
            <a:ext cx="5588003" cy="3441702"/>
          </a:xfrm>
          <a:prstGeom prst="rect">
            <a:avLst/>
          </a:prstGeom>
        </p:spPr>
      </p:pic>
      <p:sp>
        <p:nvSpPr>
          <p:cNvPr id="142" name="Menciona algunas de las acciones tomadas para conformar el acuerdo 592"/>
          <p:cNvSpPr txBox="1"/>
          <p:nvPr/>
        </p:nvSpPr>
        <p:spPr>
          <a:xfrm>
            <a:off x="1270000" y="3998901"/>
            <a:ext cx="10464800" cy="1260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10000"/>
              </a:lnSpc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20202"/>
                  </a:outerShdw>
                </a:effectLst>
              </a:defRPr>
            </a:lvl1pPr>
          </a:lstStyle>
          <a:p>
            <a:pPr/>
            <a:r>
              <a:t>Menciona algunas de las acciones tomadas para conformar el acuerdo 592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n" descr="Imagen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6453" t="0" r="23217" b="0"/>
          <a:stretch>
            <a:fillRect/>
          </a:stretch>
        </p:blipFill>
        <p:spPr>
          <a:xfrm>
            <a:off x="6654799" y="419100"/>
            <a:ext cx="5588001" cy="8648700"/>
          </a:xfrm>
          <a:prstGeom prst="rect">
            <a:avLst/>
          </a:prstGeom>
        </p:spPr>
      </p:pic>
      <p:sp>
        <p:nvSpPr>
          <p:cNvPr id="145" name="¿Qué competencias para la vida propone que se deben desarrollar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4800">
                <a:effectLst>
                  <a:outerShdw sx="100000" sy="100000" kx="0" ky="0" algn="b" rotWithShape="0" blurRad="50800" dist="23622" dir="5400000">
                    <a:srgbClr val="000000"/>
                  </a:outerShdw>
                </a:effectLst>
              </a:defRPr>
            </a:lvl1pPr>
          </a:lstStyle>
          <a:p>
            <a:pPr/>
            <a:r>
              <a:t>¿Qué competencias para la vida propone que se deben desarrollar?</a:t>
            </a:r>
          </a:p>
        </p:txBody>
      </p:sp>
      <p:sp>
        <p:nvSpPr>
          <p:cNvPr id="146" name="Cuerpo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EBEBEB"/>
      </a:dk1>
      <a:lt1>
        <a:srgbClr val="C000EB"/>
      </a:lt1>
      <a:dk2>
        <a:srgbClr val="A7A7A7"/>
      </a:dk2>
      <a:lt2>
        <a:srgbClr val="535353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EBEB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C000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C000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EBEB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C000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C000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