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71" r:id="rId12"/>
    <p:sldId id="273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10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11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12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5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7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363957"/>
            <a:ext cx="67687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824536"/>
          </a:xfrm>
        </p:spPr>
        <p:txBody>
          <a:bodyPr>
            <a:normAutofit fontScale="90000"/>
          </a:bodyPr>
          <a:lstStyle/>
          <a:p>
            <a:r>
              <a:rPr lang="es-MX" sz="2400" dirty="0" smtClean="0">
                <a:solidFill>
                  <a:prstClr val="black"/>
                </a:solidFill>
              </a:rPr>
              <a:t/>
            </a:r>
            <a:br>
              <a:rPr lang="es-MX" sz="2400" dirty="0" smtClean="0">
                <a:solidFill>
                  <a:prstClr val="black"/>
                </a:solidFill>
              </a:rPr>
            </a:br>
            <a:r>
              <a:rPr lang="es-MX" sz="2400" dirty="0">
                <a:solidFill>
                  <a:prstClr val="black"/>
                </a:solidFill>
              </a:rPr>
              <a:t/>
            </a:r>
            <a:br>
              <a:rPr lang="es-MX" sz="2400" dirty="0">
                <a:solidFill>
                  <a:prstClr val="black"/>
                </a:solidFill>
              </a:rPr>
            </a:br>
            <a:r>
              <a:rPr lang="es-MX" sz="2400" dirty="0" smtClean="0">
                <a:solidFill>
                  <a:prstClr val="black"/>
                </a:solidFill>
              </a:rPr>
              <a:t/>
            </a:r>
            <a:br>
              <a:rPr lang="es-MX" sz="2400" dirty="0" smtClean="0">
                <a:solidFill>
                  <a:prstClr val="black"/>
                </a:solidFill>
              </a:rPr>
            </a:br>
            <a:r>
              <a:rPr lang="es-MX" sz="2400" dirty="0" smtClean="0">
                <a:solidFill>
                  <a:prstClr val="black"/>
                </a:solidFill>
              </a:rPr>
              <a:t>Escuela </a:t>
            </a:r>
            <a:r>
              <a:rPr lang="es-MX" sz="2400" dirty="0">
                <a:solidFill>
                  <a:prstClr val="black"/>
                </a:solidFill>
              </a:rPr>
              <a:t>Normal de Educación Preescolar</a:t>
            </a:r>
            <a:br>
              <a:rPr lang="es-MX" sz="2400" dirty="0">
                <a:solidFill>
                  <a:prstClr val="black"/>
                </a:solidFill>
              </a:rPr>
            </a:br>
            <a:r>
              <a:rPr lang="es-ES_tradnl" sz="2400" b="1" dirty="0">
                <a:solidFill>
                  <a:prstClr val="black"/>
                </a:solidFill>
              </a:rPr>
              <a:t>“PROGRAMA INSTITUCIONAL DE TUTORÍA EDUCATIVA PARA LAS ESCUELAS NORMALES DEL ESTADO DE COAHUILA DE ZARAGOZA ”</a:t>
            </a:r>
            <a:br>
              <a:rPr lang="es-ES_tradnl" sz="2400" b="1" dirty="0">
                <a:solidFill>
                  <a:prstClr val="black"/>
                </a:solidFill>
              </a:rPr>
            </a:br>
            <a:r>
              <a:rPr lang="es-ES_tradnl" sz="2400" b="1" dirty="0">
                <a:solidFill>
                  <a:prstClr val="black"/>
                </a:solidFill>
              </a:rPr>
              <a:t>PITEENC</a:t>
            </a:r>
            <a:br>
              <a:rPr lang="es-ES_tradnl" sz="2400" b="1" dirty="0">
                <a:solidFill>
                  <a:prstClr val="black"/>
                </a:solidFill>
              </a:rPr>
            </a:br>
            <a:r>
              <a:rPr lang="es-ES_tradnl" sz="2400" b="1" dirty="0" smtClean="0">
                <a:solidFill>
                  <a:prstClr val="black"/>
                </a:solidFill>
              </a:rPr>
              <a:t/>
            </a:r>
            <a:br>
              <a:rPr lang="es-ES_tradnl" sz="2400" b="1" dirty="0" smtClean="0">
                <a:solidFill>
                  <a:prstClr val="black"/>
                </a:solidFill>
              </a:rPr>
            </a:br>
            <a:r>
              <a:rPr lang="es-ES_tradnl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SEMESTRE. </a:t>
            </a:r>
            <a:r>
              <a:rPr lang="es-ES_tradnl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EDUARDA </a:t>
            </a:r>
            <a: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MALDONADO MARTÍNEZ</a:t>
            </a:r>
            <a:br>
              <a:rPr lang="es-ES_tradnl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>
                <a:solidFill>
                  <a:prstClr val="black"/>
                </a:solidFill>
              </a:rPr>
              <a:t/>
            </a:r>
            <a:br>
              <a:rPr lang="es-ES" sz="2400" b="1" dirty="0">
                <a:solidFill>
                  <a:prstClr val="black"/>
                </a:solidFill>
              </a:rPr>
            </a:b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5438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555" y="468075"/>
            <a:ext cx="744687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97514"/>
            <a:ext cx="8568952" cy="4047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4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59" y="839788"/>
            <a:ext cx="8350013" cy="467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4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542661"/>
            <a:ext cx="74597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¡</a:t>
            </a:r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Gracias por su atención !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" name="Picture 5" descr="Resultado de imagen para imagen de carita feliz con movimiento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74705"/>
            <a:ext cx="4248473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4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10069"/>
            <a:ext cx="676875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" altLang="es-ES" sz="800" dirty="0" smtClean="0">
              <a:solidFill>
                <a:prstClr val="black"/>
              </a:solidFill>
            </a:endParaRPr>
          </a:p>
          <a:p>
            <a:endParaRPr lang="es-MX" altLang="es-ES" sz="1200" b="1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 smtClean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184576"/>
          </a:xfrm>
        </p:spPr>
        <p:txBody>
          <a:bodyPr>
            <a:normAutofit fontScale="90000"/>
          </a:bodyPr>
          <a:lstStyle/>
          <a:p>
            <a:r>
              <a:rPr lang="es-MX" sz="2800" b="1" dirty="0" smtClean="0"/>
              <a:t/>
            </a:r>
            <a:br>
              <a:rPr lang="es-MX" sz="2800" b="1" dirty="0" smtClean="0"/>
            </a:br>
            <a:r>
              <a:rPr lang="es-MX" sz="2800" b="1" dirty="0" smtClean="0"/>
              <a:t>ENFOQUE</a:t>
            </a:r>
            <a:r>
              <a:rPr lang="es-MX" sz="2800" b="1" dirty="0"/>
              <a:t/>
            </a:r>
            <a:br>
              <a:rPr lang="es-MX" sz="2800" b="1" dirty="0"/>
            </a:br>
            <a:r>
              <a:rPr lang="es-MX" sz="2800" b="1" dirty="0" smtClean="0"/>
              <a:t/>
            </a:r>
            <a:br>
              <a:rPr lang="es-MX" sz="2800" b="1" dirty="0" smtClean="0"/>
            </a:br>
            <a:r>
              <a:rPr lang="es-MX" sz="2800" b="1" dirty="0" smtClean="0"/>
              <a:t>Basado </a:t>
            </a:r>
            <a:r>
              <a:rPr lang="es-MX" sz="2800" b="1" dirty="0"/>
              <a:t>en el desarrollo de competencias.</a:t>
            </a:r>
            <a:br>
              <a:rPr lang="es-MX" sz="2800" b="1" dirty="0"/>
            </a:br>
            <a:r>
              <a:rPr lang="es-MX" sz="2800" b="1" dirty="0"/>
              <a:t>Centrado en el aprendizaje.</a:t>
            </a:r>
            <a:br>
              <a:rPr lang="es-MX" sz="2800" b="1" dirty="0"/>
            </a:br>
            <a:r>
              <a:rPr lang="es-MX" sz="2800" b="1" dirty="0"/>
              <a:t>Aprendizaje colaborativo.</a:t>
            </a:r>
            <a:br>
              <a:rPr lang="es-MX" sz="2800" b="1" dirty="0"/>
            </a:br>
            <a:r>
              <a:rPr lang="es-MX" sz="2800" b="1" dirty="0" smtClean="0"/>
              <a:t/>
            </a:r>
            <a:br>
              <a:rPr lang="es-MX" sz="2800" b="1" dirty="0" smtClean="0"/>
            </a:br>
            <a:r>
              <a:rPr lang="es-MX" sz="2800" dirty="0" smtClean="0"/>
              <a:t> </a:t>
            </a:r>
            <a:r>
              <a:rPr lang="es-MX" sz="2800" dirty="0"/>
              <a:t>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78533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22313" y="1124744"/>
            <a:ext cx="7772400" cy="4464496"/>
          </a:xfrm>
        </p:spPr>
        <p:txBody>
          <a:bodyPr>
            <a:normAutofit fontScale="90000"/>
          </a:bodyPr>
          <a:lstStyle/>
          <a:p>
            <a:r>
              <a:rPr lang="es-ES_tradnl" sz="2400" dirty="0"/>
              <a:t/>
            </a:r>
            <a:br>
              <a:rPr lang="es-ES_tradnl" sz="2400" dirty="0"/>
            </a:br>
            <a:r>
              <a:rPr lang="es-ES" sz="2400" dirty="0"/>
              <a:t/>
            </a:r>
            <a:br>
              <a:rPr lang="es-ES" sz="2400" dirty="0"/>
            </a:br>
            <a: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Favorecer </a:t>
            </a:r>
            <a:r>
              <a:rPr lang="es-MX" sz="2400" b="0" cap="none" dirty="0">
                <a:latin typeface="Arial" panose="020B0604020202020204" pitchFamily="34" charset="0"/>
                <a:cs typeface="Arial" panose="020B0604020202020204" pitchFamily="34" charset="0"/>
              </a:rPr>
              <a:t>el Desarrollo Integral de la Persona.</a:t>
            </a:r>
            <a:br>
              <a:rPr lang="es-MX" sz="2400" b="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Desarrollar </a:t>
            </a:r>
            <a:r>
              <a:rPr lang="es-MX" sz="2400" b="0" cap="none" dirty="0">
                <a:latin typeface="Arial" panose="020B0604020202020204" pitchFamily="34" charset="0"/>
                <a:cs typeface="Arial" panose="020B0604020202020204" pitchFamily="34" charset="0"/>
              </a:rPr>
              <a:t>Competencias para la vida, atendiendo al contexto real y su entorno para la adquisición de aprendizajes significativos.</a:t>
            </a:r>
            <a:br>
              <a:rPr lang="es-MX" sz="2400" b="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Prevenir </a:t>
            </a:r>
            <a:r>
              <a:rPr lang="es-MX" sz="2400" b="0" cap="none" dirty="0">
                <a:latin typeface="Arial" panose="020B0604020202020204" pitchFamily="34" charset="0"/>
                <a:cs typeface="Arial" panose="020B0604020202020204" pitchFamily="34" charset="0"/>
              </a:rPr>
              <a:t>Dificultades de aprendizaje: reprobación, deserción, fracaso y/o inadaptación escolar.</a:t>
            </a:r>
            <a:br>
              <a:rPr lang="es-MX" sz="2400" b="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Elevar </a:t>
            </a:r>
            <a:r>
              <a:rPr lang="es-MX" sz="2400" b="0" cap="none" dirty="0">
                <a:latin typeface="Arial" panose="020B0604020202020204" pitchFamily="34" charset="0"/>
                <a:cs typeface="Arial" panose="020B0604020202020204" pitchFamily="34" charset="0"/>
              </a:rPr>
              <a:t>el nivel de logro de los estudiantes.</a:t>
            </a:r>
            <a:br>
              <a:rPr lang="es-MX" sz="2400" b="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Contribuir </a:t>
            </a:r>
            <a:r>
              <a:rPr lang="es-MX" sz="2400" b="0" cap="none" dirty="0">
                <a:latin typeface="Arial" panose="020B0604020202020204" pitchFamily="34" charset="0"/>
                <a:cs typeface="Arial" panose="020B0604020202020204" pitchFamily="34" charset="0"/>
              </a:rPr>
              <a:t>a la adecuada relación e interacción entre los distintos integrantes de la comunidad educativa.</a:t>
            </a:r>
            <a:br>
              <a:rPr lang="es-MX" sz="2400" b="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400" b="0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722313" y="116633"/>
            <a:ext cx="7772400" cy="1008111"/>
          </a:xfrm>
        </p:spPr>
        <p:txBody>
          <a:bodyPr/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OBJETIVOS</a:t>
            </a:r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SE PRETENDEN CON LA OPERACIÓN DEL PITEENC:</a:t>
            </a:r>
            <a:r>
              <a:rPr lang="es-ES_tradnl" b="1" dirty="0">
                <a:solidFill>
                  <a:schemeClr val="tx1"/>
                </a:solidFill>
              </a:rPr>
              <a:t> 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484784"/>
            <a:ext cx="7772400" cy="4284191"/>
          </a:xfrm>
        </p:spPr>
        <p:txBody>
          <a:bodyPr>
            <a:normAutofit fontScale="90000"/>
          </a:bodyPr>
          <a:lstStyle/>
          <a:p>
            <a:pPr lvl="0"/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" sz="2000" i="1" dirty="0" smtClean="0"/>
              <a:t>Personalizada</a:t>
            </a:r>
            <a:r>
              <a:rPr lang="es-ES" sz="2000" i="1" dirty="0"/>
              <a:t>:  </a:t>
            </a:r>
            <a:r>
              <a:rPr lang="es-ES" sz="2000" dirty="0"/>
              <a:t>Relación directa y confidencial con el alumno. </a:t>
            </a:r>
            <a:br>
              <a:rPr lang="es-ES" sz="2000" dirty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i="1" dirty="0" smtClean="0"/>
              <a:t>Planificada</a:t>
            </a:r>
            <a:r>
              <a:rPr lang="es-ES" sz="2000" i="1" dirty="0"/>
              <a:t>: </a:t>
            </a:r>
            <a:r>
              <a:rPr lang="es-ES" sz="2000" dirty="0"/>
              <a:t>actividades organizadas de modo sistemático.</a:t>
            </a:r>
            <a:br>
              <a:rPr lang="es-ES" sz="2000" dirty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i="1" dirty="0" smtClean="0"/>
              <a:t>Continua</a:t>
            </a:r>
            <a:r>
              <a:rPr lang="es-ES" sz="2000" dirty="0"/>
              <a:t>: encuentro regular y permanente, definido en tiempo y espacio entre el </a:t>
            </a:r>
            <a:r>
              <a:rPr lang="es-ES" dirty="0"/>
              <a:t>tutor y tutorado (s). 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60649"/>
            <a:ext cx="7772400" cy="720079"/>
          </a:xfrm>
        </p:spPr>
        <p:txBody>
          <a:bodyPr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CARACTERÍSTICAS DE LA ATENCIÓN DEL  PITEENC.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772400" cy="4356199"/>
          </a:xfrm>
        </p:spPr>
        <p:txBody>
          <a:bodyPr>
            <a:normAutofit fontScale="90000"/>
          </a:bodyPr>
          <a:lstStyle/>
          <a:p>
            <a:pPr lvl="0"/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" sz="2400" i="1" dirty="0" smtClean="0"/>
              <a:t>Intencionada</a:t>
            </a:r>
            <a:r>
              <a:rPr lang="es-ES" sz="2400" i="1" dirty="0"/>
              <a:t>: </a:t>
            </a:r>
            <a:r>
              <a:rPr lang="es-ES" sz="2400" b="0" cap="none" dirty="0" smtClean="0"/>
              <a:t>Identifica necesidades de formación y/o aspectos problema para eficientar el desempeño y logro académico de los estudiantes</a:t>
            </a:r>
            <a:r>
              <a:rPr lang="es-ES" sz="2400" b="0" dirty="0" smtClean="0"/>
              <a:t>.</a:t>
            </a:r>
            <a:r>
              <a:rPr lang="es-ES" sz="2400" b="0" dirty="0"/>
              <a:t/>
            </a:r>
            <a:br>
              <a:rPr lang="es-ES" sz="2400" b="0" dirty="0"/>
            </a:br>
            <a:r>
              <a:rPr lang="es-ES" sz="2400" i="1" dirty="0"/>
              <a:t>Preventiva: </a:t>
            </a:r>
            <a:r>
              <a:rPr lang="es-ES" sz="2400" b="0" cap="none" dirty="0"/>
              <a:t>A</a:t>
            </a:r>
            <a:r>
              <a:rPr lang="es-ES" sz="2400" b="0" cap="none" dirty="0" smtClean="0"/>
              <a:t>nticipa la presencia de situaciones de riesgo en los estudiantes.</a:t>
            </a:r>
            <a:br>
              <a:rPr lang="es-ES" sz="2400" b="0" cap="none" dirty="0" smtClean="0"/>
            </a:br>
            <a:r>
              <a:rPr lang="es-ES" sz="2400" i="1" dirty="0" smtClean="0"/>
              <a:t>Resolutiva</a:t>
            </a:r>
            <a:r>
              <a:rPr lang="es-ES" sz="2400" b="0" i="1" dirty="0"/>
              <a:t>:  </a:t>
            </a:r>
            <a:r>
              <a:rPr lang="es-ES" sz="2400" b="0" cap="none" dirty="0"/>
              <a:t>I</a:t>
            </a:r>
            <a:r>
              <a:rPr lang="es-ES" sz="2400" b="0" cap="none" dirty="0" smtClean="0"/>
              <a:t>ntervención y participación de diferentes dependencias de la institución  y en caso necesario,  derivación a espacios profesionalizados para la atención de situaciones específicas. </a:t>
            </a:r>
            <a:r>
              <a:rPr lang="es-ES" sz="2400" cap="none" dirty="0" smtClean="0"/>
              <a:t/>
            </a:r>
            <a:br>
              <a:rPr lang="es-ES" sz="2400" cap="none" dirty="0" smtClean="0"/>
            </a:br>
            <a:endParaRPr lang="es-ES" sz="2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60649"/>
            <a:ext cx="7772400" cy="720079"/>
          </a:xfrm>
        </p:spPr>
        <p:txBody>
          <a:bodyPr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CARACTERÍSTICAS DE LA ATENCIÓN DEL  PITEENC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273460"/>
            <a:ext cx="7772400" cy="4495515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/>
            </a:r>
            <a:br>
              <a:rPr lang="es-ES_tradnl" sz="2800" dirty="0" smtClean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cap="none" dirty="0" smtClean="0"/>
              <a:t>Tutoría de grupo.</a:t>
            </a:r>
            <a:br>
              <a:rPr lang="es-ES" sz="2800" cap="none" dirty="0" smtClean="0"/>
            </a:br>
            <a:r>
              <a:rPr lang="es-ES" sz="2800" cap="none" dirty="0" smtClean="0"/>
              <a:t/>
            </a:r>
            <a:br>
              <a:rPr lang="es-ES" sz="2800" cap="none" dirty="0" smtClean="0"/>
            </a:br>
            <a:r>
              <a:rPr lang="es-ES" sz="2800" cap="none" dirty="0" smtClean="0"/>
              <a:t>Tutoría en pequeños grupos.</a:t>
            </a:r>
            <a:br>
              <a:rPr lang="es-ES" sz="2800" cap="none" dirty="0" smtClean="0"/>
            </a:br>
            <a:r>
              <a:rPr lang="es-ES" sz="2800" cap="none" dirty="0" smtClean="0"/>
              <a:t/>
            </a:r>
            <a:br>
              <a:rPr lang="es-ES" sz="2800" cap="none" dirty="0" smtClean="0"/>
            </a:br>
            <a:r>
              <a:rPr lang="es-ES" sz="2800" cap="none" dirty="0" smtClean="0"/>
              <a:t>Tutoría individual.</a:t>
            </a:r>
            <a:br>
              <a:rPr lang="es-ES" sz="2800" cap="none" dirty="0" smtClean="0"/>
            </a:br>
            <a:r>
              <a:rPr lang="es-ES" sz="2800" cap="none" dirty="0" smtClean="0"/>
              <a:t/>
            </a:r>
            <a:br>
              <a:rPr lang="es-ES" sz="2800" cap="none" dirty="0" smtClean="0"/>
            </a:br>
            <a:r>
              <a:rPr lang="es-ES" sz="2800" cap="none" dirty="0" smtClean="0"/>
              <a:t>Tutoría de pares</a:t>
            </a:r>
            <a:r>
              <a:rPr lang="es-ES" sz="2800" dirty="0" smtClean="0"/>
              <a:t>.</a:t>
            </a:r>
            <a:r>
              <a:rPr lang="es-ES" sz="2800" dirty="0"/>
              <a:t/>
            </a:r>
            <a:br>
              <a:rPr lang="es-ES" sz="2800" dirty="0"/>
            </a:br>
            <a:endParaRPr lang="es-ES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2657"/>
            <a:ext cx="7772400" cy="720079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solidFill>
                  <a:schemeClr val="tx1"/>
                </a:solidFill>
              </a:rPr>
              <a:t>TIPOS DE TUTORÍA</a:t>
            </a:r>
            <a:endParaRPr lang="es-E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999" y="127346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273460"/>
            <a:ext cx="7772400" cy="4495515"/>
          </a:xfrm>
        </p:spPr>
        <p:txBody>
          <a:bodyPr>
            <a:normAutofit/>
          </a:bodyPr>
          <a:lstStyle/>
          <a:p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" sz="2400" dirty="0"/>
              <a:t/>
            </a:r>
            <a:br>
              <a:rPr lang="es-ES" sz="2400" dirty="0"/>
            </a:br>
            <a:r>
              <a:rPr lang="es-ES" sz="2400" b="0" cap="none" dirty="0"/>
              <a:t>E</a:t>
            </a:r>
            <a:r>
              <a:rPr lang="es-ES" sz="2400" b="0" cap="none" dirty="0" smtClean="0"/>
              <a:t>ste tipo de intervención la recibirán el total de los grupos que integran la  licenciatura de educación preescolar. de acuerdo a las líneas de acción/temas que integran el programa institucional de tutoría educativa. </a:t>
            </a:r>
            <a:br>
              <a:rPr lang="es-ES" sz="2400" b="0" cap="none" dirty="0" smtClean="0"/>
            </a:br>
            <a:r>
              <a:rPr lang="es-ES" sz="2400" b="0" cap="none" dirty="0" smtClean="0"/>
              <a:t/>
            </a:r>
            <a:br>
              <a:rPr lang="es-ES" sz="2400" b="0" cap="none" dirty="0" smtClean="0"/>
            </a:br>
            <a:r>
              <a:rPr lang="es-ES" sz="2400" b="0" cap="none" dirty="0" smtClean="0"/>
              <a:t>Las líneas de acción son consideradas los ejes temáticos a abordar para el desarrollo de la(s) competencia (s) que le son inherentes; y cada una de ellas se circunscribe en alguno de los ámbitos.</a:t>
            </a:r>
            <a:br>
              <a:rPr lang="es-ES" sz="2400" b="0" cap="none" dirty="0" smtClean="0"/>
            </a:br>
            <a:endParaRPr lang="es-ES" sz="2400" b="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2657"/>
            <a:ext cx="7772400" cy="720079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solidFill>
                  <a:schemeClr val="tx1"/>
                </a:solidFill>
              </a:rPr>
              <a:t>TUTORÍA DE GRUPO</a:t>
            </a:r>
            <a:endParaRPr lang="es-E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385763"/>
            <a:ext cx="8856984" cy="562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04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4" y="18864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>
                <a:solidFill>
                  <a:prstClr val="black"/>
                </a:solidFill>
              </a:rPr>
              <a:t>ENEP-F-ST19</a:t>
            </a:r>
          </a:p>
          <a:p>
            <a:r>
              <a:rPr lang="es-ES_tradnl" sz="1000" dirty="0" smtClean="0">
                <a:solidFill>
                  <a:prstClr val="black"/>
                </a:solidFill>
              </a:rPr>
              <a:t>V00/012016</a:t>
            </a:r>
            <a:endParaRPr lang="es-ES" sz="1000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584" y="715042"/>
            <a:ext cx="7848872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04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71</Words>
  <Application>Microsoft Office PowerPoint</Application>
  <PresentationFormat>Presentación en pantalla (4:3)</PresentationFormat>
  <Paragraphs>50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   Escuela Normal de Educación Preescolar “PROGRAMA INSTITUCIONAL DE TUTORÍA EDUCATIVA PARA LAS ESCUELAS NORMALES DEL ESTADO DE COAHUILA DE ZARAGOZA ” PITEENC   SEMESTRE. SEGUNDO  PROFRA. EDUARDA MALDONADO MARTÍNEZ  </vt:lpstr>
      <vt:lpstr> ENFOQUE  Basado en el desarrollo de competencias. Centrado en el aprendizaje. Aprendizaje colaborativo.   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vt:lpstr>
      <vt:lpstr>  Favorecer el Desarrollo Integral de la Persona.  Desarrollar Competencias para la vida, atendiendo al contexto real y su entorno para la adquisición de aprendizajes significativos.  Prevenir Dificultades de aprendizaje: reprobación, deserción, fracaso y/o inadaptación escolar.  Elevar el nivel de logro de los estudiantes.  Contribuir a la adecuada relación e interacción entre los distintos integrantes de la comunidad educativa. </vt:lpstr>
      <vt:lpstr>  Personalizada:  Relación directa y confidencial con el alumno.    Planificada: actividades organizadas de modo sistemático.   Continua: encuentro regular y permanente, definido en tiempo y espacio entre el tutor y tutorado (s).  </vt:lpstr>
      <vt:lpstr>  Intencionada: Identifica necesidades de formación y/o aspectos problema para eficientar el desempeño y logro académico de los estudiantes. Preventiva: Anticipa la presencia de situaciones de riesgo en los estudiantes. Resolutiva:  Intervención y participación de diferentes dependencias de la institución  y en caso necesario,  derivación a espacios profesionalizados para la atención de situaciones específicas.  </vt:lpstr>
      <vt:lpstr>  Tutoría de grupo.  Tutoría en pequeños grupos.  Tutoría individual.  Tutoría de pares. </vt:lpstr>
      <vt:lpstr>  Este tipo de intervención la recibirán el total de los grupos que integran la  licenciatura de educación preescolar. de acuerdo a las líneas de acción/temas que integran el programa institucional de tutoría educativa.   Las líneas de acción son consideradas los ejes temáticos a abordar para el desarrollo de la(s) competencia (s) que le son inherentes; y cada una de ellas se circunscribe en alguno de los ámbitos.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Usuario</cp:lastModifiedBy>
  <cp:revision>9</cp:revision>
  <dcterms:created xsi:type="dcterms:W3CDTF">2015-02-09T15:06:54Z</dcterms:created>
  <dcterms:modified xsi:type="dcterms:W3CDTF">2018-02-07T05:59:05Z</dcterms:modified>
</cp:coreProperties>
</file>