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2" r:id="rId5"/>
    <p:sldId id="261" r:id="rId6"/>
    <p:sldId id="263" r:id="rId7"/>
    <p:sldId id="265" r:id="rId8"/>
    <p:sldId id="264" r:id="rId9"/>
    <p:sldId id="266" r:id="rId1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2" d="100"/>
          <a:sy n="62" d="100"/>
        </p:scale>
        <p:origin x="-1596" y="-2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0B794782-D127-43B9-9AAC-A862B97C8D14}" type="datetimeFigureOut">
              <a:rPr lang="es-ES" smtClean="0"/>
              <a:pPr/>
              <a:t>16/04/2013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064550A-B0CC-4C50-80AD-CCEA438724A4}" type="slidenum">
              <a:rPr lang="es-ES" smtClean="0"/>
              <a:pPr/>
              <a:t>‹Nº›</a:t>
            </a:fld>
            <a:endParaRPr lang="es-ES"/>
          </a:p>
        </p:txBody>
      </p:sp>
    </p:spTree>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B794782-D127-43B9-9AAC-A862B97C8D14}" type="datetimeFigureOut">
              <a:rPr lang="es-ES" smtClean="0"/>
              <a:pPr/>
              <a:t>16/04/2013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064550A-B0CC-4C50-80AD-CCEA438724A4}" type="slidenum">
              <a:rPr lang="es-ES" smtClean="0"/>
              <a:pPr/>
              <a:t>‹Nº›</a:t>
            </a:fld>
            <a:endParaRPr lang="es-ES"/>
          </a:p>
        </p:txBody>
      </p:sp>
    </p:spTree>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B794782-D127-43B9-9AAC-A862B97C8D14}" type="datetimeFigureOut">
              <a:rPr lang="es-ES" smtClean="0"/>
              <a:pPr/>
              <a:t>16/04/2013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064550A-B0CC-4C50-80AD-CCEA438724A4}" type="slidenum">
              <a:rPr lang="es-ES" smtClean="0"/>
              <a:pPr/>
              <a:t>‹Nº›</a:t>
            </a:fld>
            <a:endParaRPr lang="es-ES"/>
          </a:p>
        </p:txBody>
      </p:sp>
    </p:spTree>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B794782-D127-43B9-9AAC-A862B97C8D14}" type="datetimeFigureOut">
              <a:rPr lang="es-ES" smtClean="0"/>
              <a:pPr/>
              <a:t>16/04/2013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064550A-B0CC-4C50-80AD-CCEA438724A4}" type="slidenum">
              <a:rPr lang="es-ES" smtClean="0"/>
              <a:pPr/>
              <a:t>‹Nº›</a:t>
            </a:fld>
            <a:endParaRPr lang="es-ES"/>
          </a:p>
        </p:txBody>
      </p:sp>
    </p:spTree>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B794782-D127-43B9-9AAC-A862B97C8D14}" type="datetimeFigureOut">
              <a:rPr lang="es-ES" smtClean="0"/>
              <a:pPr/>
              <a:t>16/04/2013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064550A-B0CC-4C50-80AD-CCEA438724A4}" type="slidenum">
              <a:rPr lang="es-ES" smtClean="0"/>
              <a:pPr/>
              <a:t>‹Nº›</a:t>
            </a:fld>
            <a:endParaRPr lang="es-ES"/>
          </a:p>
        </p:txBody>
      </p:sp>
    </p:spTree>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0B794782-D127-43B9-9AAC-A862B97C8D14}" type="datetimeFigureOut">
              <a:rPr lang="es-ES" smtClean="0"/>
              <a:pPr/>
              <a:t>16/04/2013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064550A-B0CC-4C50-80AD-CCEA438724A4}" type="slidenum">
              <a:rPr lang="es-ES" smtClean="0"/>
              <a:pPr/>
              <a:t>‹Nº›</a:t>
            </a:fld>
            <a:endParaRPr lang="es-ES"/>
          </a:p>
        </p:txBody>
      </p:sp>
    </p:spTree>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0B794782-D127-43B9-9AAC-A862B97C8D14}" type="datetimeFigureOut">
              <a:rPr lang="es-ES" smtClean="0"/>
              <a:pPr/>
              <a:t>16/04/2013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064550A-B0CC-4C50-80AD-CCEA438724A4}" type="slidenum">
              <a:rPr lang="es-ES" smtClean="0"/>
              <a:pPr/>
              <a:t>‹Nº›</a:t>
            </a:fld>
            <a:endParaRPr lang="es-ES"/>
          </a:p>
        </p:txBody>
      </p:sp>
    </p:spTree>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0B794782-D127-43B9-9AAC-A862B97C8D14}" type="datetimeFigureOut">
              <a:rPr lang="es-ES" smtClean="0"/>
              <a:pPr/>
              <a:t>16/04/2013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064550A-B0CC-4C50-80AD-CCEA438724A4}" type="slidenum">
              <a:rPr lang="es-ES" smtClean="0"/>
              <a:pPr/>
              <a:t>‹Nº›</a:t>
            </a:fld>
            <a:endParaRPr lang="es-ES"/>
          </a:p>
        </p:txBody>
      </p:sp>
    </p:spTree>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B794782-D127-43B9-9AAC-A862B97C8D14}" type="datetimeFigureOut">
              <a:rPr lang="es-ES" smtClean="0"/>
              <a:pPr/>
              <a:t>16/04/2013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064550A-B0CC-4C50-80AD-CCEA438724A4}" type="slidenum">
              <a:rPr lang="es-ES" smtClean="0"/>
              <a:pPr/>
              <a:t>‹Nº›</a:t>
            </a:fld>
            <a:endParaRPr lang="es-ES"/>
          </a:p>
        </p:txBody>
      </p:sp>
    </p:spTree>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B794782-D127-43B9-9AAC-A862B97C8D14}" type="datetimeFigureOut">
              <a:rPr lang="es-ES" smtClean="0"/>
              <a:pPr/>
              <a:t>16/04/2013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064550A-B0CC-4C50-80AD-CCEA438724A4}" type="slidenum">
              <a:rPr lang="es-ES" smtClean="0"/>
              <a:pPr/>
              <a:t>‹Nº›</a:t>
            </a:fld>
            <a:endParaRPr lang="es-ES"/>
          </a:p>
        </p:txBody>
      </p:sp>
    </p:spTree>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B794782-D127-43B9-9AAC-A862B97C8D14}" type="datetimeFigureOut">
              <a:rPr lang="es-ES" smtClean="0"/>
              <a:pPr/>
              <a:t>16/04/2013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064550A-B0CC-4C50-80AD-CCEA438724A4}" type="slidenum">
              <a:rPr lang="es-ES" smtClean="0"/>
              <a:pPr/>
              <a:t>‹Nº›</a:t>
            </a:fld>
            <a:endParaRPr lang="es-ES"/>
          </a:p>
        </p:txBody>
      </p:sp>
    </p:spTree>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794782-D127-43B9-9AAC-A862B97C8D14}" type="datetimeFigureOut">
              <a:rPr lang="es-ES" smtClean="0"/>
              <a:pPr/>
              <a:t>16/04/2013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64550A-B0CC-4C50-80AD-CCEA438724A4}"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randomBar dir="ver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audio" Target="file:///C:\Documents%20and%20Settings\Denef\Escritorio\My%20Shared%20Folder\01%20wathever(2).mp3"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t3.gstatic.com/images?q=tbn:ANd9GcTy13FNcJYW0yIDgkn3i0CG8_Mjda04DD563HQCkZJNnrj0SPO5fQ"/>
          <p:cNvPicPr>
            <a:picLocks noChangeAspect="1" noChangeArrowheads="1"/>
          </p:cNvPicPr>
          <p:nvPr/>
        </p:nvPicPr>
        <p:blipFill>
          <a:blip r:embed="rId3" cstate="print"/>
          <a:srcRect/>
          <a:stretch>
            <a:fillRect/>
          </a:stretch>
        </p:blipFill>
        <p:spPr bwMode="auto">
          <a:xfrm>
            <a:off x="0" y="0"/>
            <a:ext cx="9155778" cy="6858000"/>
          </a:xfrm>
          <a:prstGeom prst="rect">
            <a:avLst/>
          </a:prstGeom>
          <a:noFill/>
        </p:spPr>
      </p:pic>
      <p:sp>
        <p:nvSpPr>
          <p:cNvPr id="2" name="1 Título"/>
          <p:cNvSpPr>
            <a:spLocks noGrp="1"/>
          </p:cNvSpPr>
          <p:nvPr>
            <p:ph type="ctrTitle"/>
          </p:nvPr>
        </p:nvSpPr>
        <p:spPr>
          <a:xfrm>
            <a:off x="1691680" y="0"/>
            <a:ext cx="8358246" cy="2714620"/>
          </a:xfrm>
        </p:spPr>
        <p:txBody>
          <a:bodyPr>
            <a:noAutofit/>
          </a:bodyPr>
          <a:lstStyle/>
          <a:p>
            <a:r>
              <a:rPr lang="es-MX" sz="8000" dirty="0" smtClean="0">
                <a:solidFill>
                  <a:srgbClr val="FFC000"/>
                </a:solidFill>
                <a:latin typeface="Berlin Sans FB Demi" pitchFamily="34" charset="0"/>
              </a:rPr>
              <a:t>Herramientas digitales</a:t>
            </a:r>
            <a:endParaRPr lang="es-ES" sz="8000" dirty="0">
              <a:solidFill>
                <a:srgbClr val="FFC000"/>
              </a:solidFill>
              <a:latin typeface="Berlin Sans FB Demi" pitchFamily="34" charset="0"/>
            </a:endParaRPr>
          </a:p>
        </p:txBody>
      </p:sp>
      <p:sp>
        <p:nvSpPr>
          <p:cNvPr id="3" name="2 Subtítulo"/>
          <p:cNvSpPr>
            <a:spLocks noGrp="1"/>
          </p:cNvSpPr>
          <p:nvPr>
            <p:ph type="subTitle" idx="1"/>
          </p:nvPr>
        </p:nvSpPr>
        <p:spPr>
          <a:xfrm>
            <a:off x="0" y="2071678"/>
            <a:ext cx="9144000" cy="4000528"/>
          </a:xfrm>
        </p:spPr>
        <p:txBody>
          <a:bodyPr>
            <a:normAutofit/>
          </a:bodyPr>
          <a:lstStyle/>
          <a:p>
            <a:pPr algn="l"/>
            <a:r>
              <a:rPr lang="es-MX" sz="4400" dirty="0" smtClean="0">
                <a:solidFill>
                  <a:srgbClr val="FFFF00"/>
                </a:solidFill>
              </a:rPr>
              <a:t>Mapa metales:</a:t>
            </a:r>
          </a:p>
          <a:p>
            <a:pPr algn="l"/>
            <a:r>
              <a:rPr lang="es-MX" sz="3600" dirty="0" smtClean="0">
                <a:solidFill>
                  <a:schemeClr val="accent5">
                    <a:lumMod val="40000"/>
                    <a:lumOff val="60000"/>
                  </a:schemeClr>
                </a:solidFill>
              </a:rPr>
              <a:t>Denef Arelí Torres Navarro  #26</a:t>
            </a:r>
          </a:p>
          <a:p>
            <a:pPr algn="l"/>
            <a:r>
              <a:rPr lang="es-MX" sz="3600" dirty="0" smtClean="0">
                <a:solidFill>
                  <a:schemeClr val="accent5">
                    <a:lumMod val="40000"/>
                    <a:lumOff val="60000"/>
                  </a:schemeClr>
                </a:solidFill>
              </a:rPr>
              <a:t>Edna </a:t>
            </a:r>
            <a:r>
              <a:rPr lang="es-MX" sz="3600" dirty="0">
                <a:solidFill>
                  <a:schemeClr val="accent5">
                    <a:lumMod val="40000"/>
                    <a:lumOff val="60000"/>
                  </a:schemeClr>
                </a:solidFill>
              </a:rPr>
              <a:t>V</a:t>
            </a:r>
            <a:r>
              <a:rPr lang="es-MX" sz="3600" dirty="0" smtClean="0">
                <a:solidFill>
                  <a:schemeClr val="accent5">
                    <a:lumMod val="40000"/>
                    <a:lumOff val="60000"/>
                  </a:schemeClr>
                </a:solidFill>
              </a:rPr>
              <a:t>iridiana </a:t>
            </a:r>
            <a:r>
              <a:rPr lang="es-MX" sz="3600" dirty="0">
                <a:solidFill>
                  <a:schemeClr val="accent5">
                    <a:lumMod val="40000"/>
                    <a:lumOff val="60000"/>
                  </a:schemeClr>
                </a:solidFill>
              </a:rPr>
              <a:t>P</a:t>
            </a:r>
            <a:r>
              <a:rPr lang="es-MX" sz="3600" dirty="0" smtClean="0">
                <a:solidFill>
                  <a:schemeClr val="accent5">
                    <a:lumMod val="40000"/>
                    <a:lumOff val="60000"/>
                  </a:schemeClr>
                </a:solidFill>
              </a:rPr>
              <a:t>eña </a:t>
            </a:r>
            <a:r>
              <a:rPr lang="es-MX" sz="3600" dirty="0" smtClean="0">
                <a:solidFill>
                  <a:schemeClr val="accent5">
                    <a:lumMod val="40000"/>
                    <a:lumOff val="60000"/>
                  </a:schemeClr>
                </a:solidFill>
              </a:rPr>
              <a:t>Laredo #19</a:t>
            </a:r>
            <a:endParaRPr lang="es-MX" sz="3600" dirty="0" smtClean="0">
              <a:solidFill>
                <a:schemeClr val="accent5">
                  <a:lumMod val="40000"/>
                  <a:lumOff val="60000"/>
                </a:schemeClr>
              </a:solidFill>
            </a:endParaRPr>
          </a:p>
          <a:p>
            <a:pPr algn="l"/>
            <a:r>
              <a:rPr lang="es-MX" sz="3600" dirty="0" smtClean="0">
                <a:solidFill>
                  <a:schemeClr val="accent5">
                    <a:lumMod val="40000"/>
                    <a:lumOff val="60000"/>
                  </a:schemeClr>
                </a:solidFill>
              </a:rPr>
              <a:t>Silvia Patricia Jiménez Morales </a:t>
            </a:r>
            <a:endParaRPr lang="es-ES" sz="3600" dirty="0">
              <a:solidFill>
                <a:schemeClr val="accent5">
                  <a:lumMod val="40000"/>
                  <a:lumOff val="60000"/>
                </a:schemeClr>
              </a:solidFill>
            </a:endParaRPr>
          </a:p>
        </p:txBody>
      </p:sp>
      <p:pic>
        <p:nvPicPr>
          <p:cNvPr id="5" name="01 wathever(2).mp3">
            <a:hlinkClick r:id="" action="ppaction://media"/>
          </p:cNvPr>
          <p:cNvPicPr>
            <a:picLocks noRot="1" noChangeAspect="1"/>
          </p:cNvPicPr>
          <p:nvPr>
            <a:audioFile r:link="rId1"/>
          </p:nvPr>
        </p:nvPicPr>
        <p:blipFill>
          <a:blip r:embed="rId4" cstate="print"/>
          <a:stretch>
            <a:fillRect/>
          </a:stretch>
        </p:blipFill>
        <p:spPr>
          <a:xfrm>
            <a:off x="5436096" y="6553200"/>
            <a:ext cx="304800" cy="304800"/>
          </a:xfrm>
          <a:prstGeom prst="rect">
            <a:avLst/>
          </a:prstGeom>
        </p:spPr>
      </p:pic>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78828"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t2.gstatic.com/images?q=tbn:ANd9GcRxY8zqgVIScopMI1pllT9nSgRESTlj5jIRMdXBhRCgguC7zsIj"/>
          <p:cNvPicPr>
            <a:picLocks noChangeAspect="1" noChangeArrowheads="1"/>
          </p:cNvPicPr>
          <p:nvPr/>
        </p:nvPicPr>
        <p:blipFill>
          <a:blip r:embed="rId2" cstate="print"/>
          <a:srcRect/>
          <a:stretch>
            <a:fillRect/>
          </a:stretch>
        </p:blipFill>
        <p:spPr bwMode="auto">
          <a:xfrm>
            <a:off x="1142976" y="0"/>
            <a:ext cx="6857997" cy="6858000"/>
          </a:xfrm>
          <a:prstGeom prst="rect">
            <a:avLst/>
          </a:prstGeom>
          <a:noFill/>
        </p:spPr>
      </p:pic>
      <p:sp>
        <p:nvSpPr>
          <p:cNvPr id="3" name="2 Marcador de contenido"/>
          <p:cNvSpPr>
            <a:spLocks noGrp="1"/>
          </p:cNvSpPr>
          <p:nvPr>
            <p:ph idx="1"/>
          </p:nvPr>
        </p:nvSpPr>
        <p:spPr>
          <a:xfrm>
            <a:off x="2500298" y="642918"/>
            <a:ext cx="5500726" cy="2000264"/>
          </a:xfrm>
        </p:spPr>
        <p:txBody>
          <a:bodyPr>
            <a:normAutofit lnSpcReduction="10000"/>
          </a:bodyPr>
          <a:lstStyle/>
          <a:p>
            <a:pPr>
              <a:buNone/>
            </a:pPr>
            <a:r>
              <a:rPr lang="es-ES" dirty="0">
                <a:latin typeface="Berlin Sans FB" pitchFamily="34" charset="0"/>
              </a:rPr>
              <a:t>Los mapas mentales son un </a:t>
            </a:r>
            <a:r>
              <a:rPr lang="es-ES" dirty="0" smtClean="0">
                <a:latin typeface="Berlin Sans FB" pitchFamily="34" charset="0"/>
              </a:rPr>
              <a:t>método muy </a:t>
            </a:r>
            <a:r>
              <a:rPr lang="es-ES" dirty="0">
                <a:latin typeface="Berlin Sans FB" pitchFamily="34" charset="0"/>
              </a:rPr>
              <a:t>eficaz para </a:t>
            </a:r>
            <a:r>
              <a:rPr lang="es-ES" dirty="0" smtClean="0">
                <a:latin typeface="Berlin Sans FB" pitchFamily="34" charset="0"/>
              </a:rPr>
              <a:t>        extraer </a:t>
            </a:r>
            <a:r>
              <a:rPr lang="es-ES" dirty="0">
                <a:latin typeface="Berlin Sans FB" pitchFamily="34" charset="0"/>
              </a:rPr>
              <a:t>y memorizar </a:t>
            </a:r>
            <a:r>
              <a:rPr lang="es-ES" dirty="0" smtClean="0">
                <a:latin typeface="Berlin Sans FB" pitchFamily="34" charset="0"/>
              </a:rPr>
              <a:t>                                   información.</a:t>
            </a:r>
          </a:p>
        </p:txBody>
      </p:sp>
      <p:sp>
        <p:nvSpPr>
          <p:cNvPr id="5" name="4 CuadroTexto"/>
          <p:cNvSpPr txBox="1"/>
          <p:nvPr/>
        </p:nvSpPr>
        <p:spPr>
          <a:xfrm>
            <a:off x="1714480" y="2428868"/>
            <a:ext cx="6000792" cy="1938992"/>
          </a:xfrm>
          <a:prstGeom prst="rect">
            <a:avLst/>
          </a:prstGeom>
          <a:noFill/>
        </p:spPr>
        <p:txBody>
          <a:bodyPr wrap="square" rtlCol="0">
            <a:spAutoFit/>
          </a:bodyPr>
          <a:lstStyle/>
          <a:p>
            <a:r>
              <a:rPr lang="es-ES" sz="2400" dirty="0" smtClean="0">
                <a:latin typeface="Berlin Sans FB" pitchFamily="34" charset="0"/>
              </a:rPr>
              <a:t>Son una forma lógica y creativa de tomar notas y expresar ideas que consiste, </a:t>
            </a:r>
          </a:p>
          <a:p>
            <a:r>
              <a:rPr lang="es-ES" sz="2400" dirty="0" smtClean="0">
                <a:latin typeface="Berlin Sans FB" pitchFamily="34" charset="0"/>
              </a:rPr>
              <a:t>       literalmente, en </a:t>
            </a:r>
          </a:p>
          <a:p>
            <a:r>
              <a:rPr lang="es-ES" sz="2400" dirty="0" smtClean="0">
                <a:latin typeface="Berlin Sans FB" pitchFamily="34" charset="0"/>
              </a:rPr>
              <a:t>cartografiar sus reflexiones </a:t>
            </a:r>
          </a:p>
          <a:p>
            <a:r>
              <a:rPr lang="es-ES" sz="2400" dirty="0" smtClean="0">
                <a:latin typeface="Berlin Sans FB" pitchFamily="34" charset="0"/>
              </a:rPr>
              <a:t>    sobre un tema</a:t>
            </a:r>
            <a:endParaRPr lang="es-ES" sz="2400" dirty="0"/>
          </a:p>
        </p:txBody>
      </p:sp>
    </p:spTree>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t3.gstatic.com/images?q=tbn:ANd9GcTv1-A-47ew0nBcp8qDI-oNG3wpiVAx-O01l2r9ZrTJuhXGTceW9g"/>
          <p:cNvPicPr>
            <a:picLocks noChangeAspect="1" noChangeArrowheads="1"/>
          </p:cNvPicPr>
          <p:nvPr/>
        </p:nvPicPr>
        <p:blipFill>
          <a:blip r:embed="rId2" cstate="print"/>
          <a:srcRect/>
          <a:stretch>
            <a:fillRect/>
          </a:stretch>
        </p:blipFill>
        <p:spPr bwMode="auto">
          <a:xfrm>
            <a:off x="0" y="1"/>
            <a:ext cx="9144000" cy="6858000"/>
          </a:xfrm>
          <a:prstGeom prst="rect">
            <a:avLst/>
          </a:prstGeom>
          <a:noFill/>
        </p:spPr>
      </p:pic>
      <p:sp>
        <p:nvSpPr>
          <p:cNvPr id="2" name="1 Título"/>
          <p:cNvSpPr>
            <a:spLocks noGrp="1"/>
          </p:cNvSpPr>
          <p:nvPr>
            <p:ph type="title"/>
          </p:nvPr>
        </p:nvSpPr>
        <p:spPr>
          <a:xfrm>
            <a:off x="428596" y="5572140"/>
            <a:ext cx="9158294" cy="1285860"/>
          </a:xfrm>
        </p:spPr>
        <p:txBody>
          <a:bodyPr>
            <a:normAutofit fontScale="90000"/>
          </a:bodyPr>
          <a:lstStyle/>
          <a:p>
            <a:r>
              <a:rPr lang="es-MX" dirty="0" smtClean="0"/>
              <a:t/>
            </a:r>
            <a:br>
              <a:rPr lang="es-MX"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sz="8900" dirty="0" smtClean="0">
                <a:solidFill>
                  <a:schemeClr val="accent6">
                    <a:lumMod val="75000"/>
                  </a:schemeClr>
                </a:solidFill>
                <a:latin typeface="Berlin Sans FB" pitchFamily="34" charset="0"/>
              </a:rPr>
              <a:t>IHMC</a:t>
            </a: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a:t/>
            </a:r>
            <a:br>
              <a:rPr lang="es-ES" dirty="0"/>
            </a:br>
            <a:endParaRPr lang="es-ES" dirty="0"/>
          </a:p>
        </p:txBody>
      </p:sp>
      <p:sp>
        <p:nvSpPr>
          <p:cNvPr id="3" name="2 Marcador de contenido"/>
          <p:cNvSpPr>
            <a:spLocks noGrp="1"/>
          </p:cNvSpPr>
          <p:nvPr>
            <p:ph idx="1"/>
          </p:nvPr>
        </p:nvSpPr>
        <p:spPr>
          <a:xfrm>
            <a:off x="0" y="0"/>
            <a:ext cx="9144000" cy="4572031"/>
          </a:xfrm>
        </p:spPr>
        <p:txBody>
          <a:bodyPr>
            <a:normAutofit/>
          </a:bodyPr>
          <a:lstStyle/>
          <a:p>
            <a:pPr>
              <a:buNone/>
            </a:pPr>
            <a:r>
              <a:rPr lang="es-ES" dirty="0" err="1" smtClean="0">
                <a:latin typeface="Berlin Sans FB" pitchFamily="34" charset="0"/>
              </a:rPr>
              <a:t>CmapTools</a:t>
            </a:r>
            <a:r>
              <a:rPr lang="es-ES" dirty="0" smtClean="0">
                <a:latin typeface="Berlin Sans FB" pitchFamily="34" charset="0"/>
              </a:rPr>
              <a:t> </a:t>
            </a:r>
            <a:r>
              <a:rPr lang="es-ES" dirty="0">
                <a:latin typeface="Berlin Sans FB" pitchFamily="34" charset="0"/>
              </a:rPr>
              <a:t>es un programa de software libre elaborado por la Universidad de Florida, que permite la creación de mapas conceptuales. El docente puede darle sentido educativo a la utilización de una herramienta tecnológica, convirtiéndose en facilitador, guía y andamiaje de sus estudiantes, mientras los alumnos van volcando en esta herramienta los significados que van construyendo.</a:t>
            </a:r>
          </a:p>
          <a:p>
            <a:endParaRPr lang="es-ES" dirty="0"/>
          </a:p>
        </p:txBody>
      </p:sp>
    </p:spTree>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t1.gstatic.com/images?q=tbn:ANd9GcQmMiHV5hP4dD1HVEU6G5jPzzc1kU8lp35RQP5YLYBd7ecYrthybA"/>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1 Título"/>
          <p:cNvSpPr>
            <a:spLocks noGrp="1"/>
          </p:cNvSpPr>
          <p:nvPr>
            <p:ph type="title"/>
          </p:nvPr>
        </p:nvSpPr>
        <p:spPr/>
        <p:txBody>
          <a:bodyPr/>
          <a:lstStyle/>
          <a:p>
            <a:r>
              <a:rPr lang="es-MX" dirty="0" smtClean="0">
                <a:latin typeface="Berlin Sans FB Demi" pitchFamily="34" charset="0"/>
              </a:rPr>
              <a:t>MANUAL DE USO</a:t>
            </a:r>
            <a:endParaRPr lang="es-ES" dirty="0">
              <a:latin typeface="Berlin Sans FB Demi" pitchFamily="34" charset="0"/>
            </a:endParaRPr>
          </a:p>
        </p:txBody>
      </p:sp>
      <p:sp>
        <p:nvSpPr>
          <p:cNvPr id="3" name="2 Marcador de contenido"/>
          <p:cNvSpPr>
            <a:spLocks noGrp="1"/>
          </p:cNvSpPr>
          <p:nvPr>
            <p:ph idx="1"/>
          </p:nvPr>
        </p:nvSpPr>
        <p:spPr>
          <a:xfrm>
            <a:off x="0" y="1600200"/>
            <a:ext cx="6500826" cy="5257800"/>
          </a:xfrm>
        </p:spPr>
        <p:txBody>
          <a:bodyPr>
            <a:normAutofit/>
          </a:bodyPr>
          <a:lstStyle/>
          <a:p>
            <a:r>
              <a:rPr lang="es-ES" dirty="0" smtClean="0"/>
              <a:t>Con </a:t>
            </a:r>
            <a:r>
              <a:rPr lang="es-ES" dirty="0"/>
              <a:t>IHMC </a:t>
            </a:r>
            <a:r>
              <a:rPr lang="es-ES" dirty="0" err="1"/>
              <a:t>CmapTools</a:t>
            </a:r>
            <a:r>
              <a:rPr lang="es-ES" dirty="0"/>
              <a:t> podrás, entre muchas otras cosas, construir tus propios mapas conceptuales, compartirlos con otros usuarios de todo el mundo, crear páginas web automáticamente derivadas de los mapas, editar los mapas al mismo tiempo con otros usuarios en Internet y buscar información en la web relevante a tus mapas.</a:t>
            </a:r>
          </a:p>
          <a:p>
            <a:endParaRPr lang="es-ES" dirty="0"/>
          </a:p>
        </p:txBody>
      </p:sp>
    </p:spTree>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t0.gstatic.com/images?q=tbn:ANd9GcRJoc7H_W9cNygp0bfO0QVJeMJxvuWmyChi73fqUYb_jCrX0rKHAQ"/>
          <p:cNvPicPr>
            <a:picLocks noChangeAspect="1" noChangeArrowheads="1"/>
          </p:cNvPicPr>
          <p:nvPr/>
        </p:nvPicPr>
        <p:blipFill>
          <a:blip r:embed="rId2" cstate="print"/>
          <a:srcRect/>
          <a:stretch>
            <a:fillRect/>
          </a:stretch>
        </p:blipFill>
        <p:spPr bwMode="auto">
          <a:xfrm>
            <a:off x="0" y="8822"/>
            <a:ext cx="9144000" cy="6849178"/>
          </a:xfrm>
          <a:prstGeom prst="rect">
            <a:avLst/>
          </a:prstGeom>
          <a:noFill/>
        </p:spPr>
      </p:pic>
      <p:sp>
        <p:nvSpPr>
          <p:cNvPr id="2" name="1 Título"/>
          <p:cNvSpPr>
            <a:spLocks noGrp="1"/>
          </p:cNvSpPr>
          <p:nvPr>
            <p:ph type="title"/>
          </p:nvPr>
        </p:nvSpPr>
        <p:spPr>
          <a:xfrm>
            <a:off x="395536" y="0"/>
            <a:ext cx="8229600" cy="1143000"/>
          </a:xfrm>
        </p:spPr>
        <p:txBody>
          <a:bodyPr/>
          <a:lstStyle/>
          <a:p>
            <a:r>
              <a:rPr lang="es-MX" dirty="0" smtClean="0">
                <a:latin typeface="Berlin Sans FB Demi" pitchFamily="34" charset="0"/>
              </a:rPr>
              <a:t>CONTENIDO DEL MANUAL:</a:t>
            </a:r>
            <a:endParaRPr lang="es-ES" dirty="0">
              <a:latin typeface="Berlin Sans FB Demi" pitchFamily="34" charset="0"/>
            </a:endParaRPr>
          </a:p>
        </p:txBody>
      </p:sp>
      <p:sp>
        <p:nvSpPr>
          <p:cNvPr id="3" name="2 Marcador de contenido"/>
          <p:cNvSpPr>
            <a:spLocks noGrp="1"/>
          </p:cNvSpPr>
          <p:nvPr>
            <p:ph idx="1"/>
          </p:nvPr>
        </p:nvSpPr>
        <p:spPr>
          <a:xfrm>
            <a:off x="0" y="836712"/>
            <a:ext cx="5004048" cy="3816424"/>
          </a:xfrm>
        </p:spPr>
        <p:txBody>
          <a:bodyPr>
            <a:normAutofit/>
          </a:bodyPr>
          <a:lstStyle/>
          <a:p>
            <a:pPr>
              <a:buNone/>
            </a:pPr>
            <a:r>
              <a:rPr lang="es-ES" sz="2800" b="1" dirty="0" smtClean="0">
                <a:latin typeface="Century Gothic" pitchFamily="34" charset="0"/>
              </a:rPr>
              <a:t>*Crear </a:t>
            </a:r>
            <a:r>
              <a:rPr lang="es-ES" sz="2800" b="1" dirty="0">
                <a:latin typeface="Century Gothic" pitchFamily="34" charset="0"/>
              </a:rPr>
              <a:t>un </a:t>
            </a:r>
            <a:r>
              <a:rPr lang="es-ES" sz="2800" b="1" dirty="0" err="1">
                <a:latin typeface="Century Gothic" pitchFamily="34" charset="0"/>
              </a:rPr>
              <a:t>Cmap</a:t>
            </a:r>
            <a:r>
              <a:rPr lang="es-ES" sz="2800" b="1" dirty="0">
                <a:latin typeface="Century Gothic" pitchFamily="34" charset="0"/>
              </a:rPr>
              <a:t/>
            </a:r>
            <a:br>
              <a:rPr lang="es-ES" sz="2800" b="1" dirty="0">
                <a:latin typeface="Century Gothic" pitchFamily="34" charset="0"/>
              </a:rPr>
            </a:br>
            <a:r>
              <a:rPr lang="es-ES" sz="2800" b="1" dirty="0">
                <a:latin typeface="Century Gothic" pitchFamily="34" charset="0"/>
              </a:rPr>
              <a:t>Adicionar un Concepto</a:t>
            </a:r>
            <a:br>
              <a:rPr lang="es-ES" sz="2800" b="1" dirty="0">
                <a:latin typeface="Century Gothic" pitchFamily="34" charset="0"/>
              </a:rPr>
            </a:br>
            <a:r>
              <a:rPr lang="es-ES" sz="2800" b="1" dirty="0" smtClean="0">
                <a:latin typeface="Century Gothic" pitchFamily="34" charset="0"/>
              </a:rPr>
              <a:t>*Crear </a:t>
            </a:r>
            <a:r>
              <a:rPr lang="es-ES" sz="2800" b="1" dirty="0">
                <a:latin typeface="Century Gothic" pitchFamily="34" charset="0"/>
              </a:rPr>
              <a:t>Proposiciones: (Video)</a:t>
            </a:r>
            <a:br>
              <a:rPr lang="es-ES" sz="2800" b="1" dirty="0">
                <a:latin typeface="Century Gothic" pitchFamily="34" charset="0"/>
              </a:rPr>
            </a:br>
            <a:r>
              <a:rPr lang="es-ES" sz="2800" b="1" dirty="0">
                <a:latin typeface="Century Gothic" pitchFamily="34" charset="0"/>
              </a:rPr>
              <a:t>- Desde un Concepto</a:t>
            </a:r>
            <a:br>
              <a:rPr lang="es-ES" sz="2800" b="1" dirty="0">
                <a:latin typeface="Century Gothic" pitchFamily="34" charset="0"/>
              </a:rPr>
            </a:br>
            <a:r>
              <a:rPr lang="es-ES" sz="2800" b="1" dirty="0">
                <a:latin typeface="Century Gothic" pitchFamily="34" charset="0"/>
              </a:rPr>
              <a:t>- A Partir de Conceptos </a:t>
            </a:r>
            <a:endParaRPr lang="es-ES" sz="2800" b="1" dirty="0" smtClean="0">
              <a:latin typeface="Century Gothic" pitchFamily="34" charset="0"/>
            </a:endParaRPr>
          </a:p>
          <a:p>
            <a:pPr>
              <a:buNone/>
            </a:pPr>
            <a:endParaRPr lang="es-ES" dirty="0" smtClean="0"/>
          </a:p>
        </p:txBody>
      </p:sp>
      <p:sp>
        <p:nvSpPr>
          <p:cNvPr id="5" name="4 CuadroTexto"/>
          <p:cNvSpPr txBox="1"/>
          <p:nvPr/>
        </p:nvSpPr>
        <p:spPr>
          <a:xfrm>
            <a:off x="0" y="3534013"/>
            <a:ext cx="9144000" cy="3323987"/>
          </a:xfrm>
          <a:prstGeom prst="rect">
            <a:avLst/>
          </a:prstGeom>
          <a:noFill/>
        </p:spPr>
        <p:txBody>
          <a:bodyPr wrap="square" numCol="2" rtlCol="0">
            <a:spAutoFit/>
          </a:bodyPr>
          <a:lstStyle/>
          <a:p>
            <a:endParaRPr lang="es-ES" dirty="0" smtClean="0"/>
          </a:p>
          <a:p>
            <a:r>
              <a:rPr lang="es-ES" sz="2400" b="1" dirty="0" smtClean="0">
                <a:latin typeface="Century Gothic" pitchFamily="34" charset="0"/>
              </a:rPr>
              <a:t>Existentes</a:t>
            </a:r>
            <a:br>
              <a:rPr lang="es-ES" sz="2400" b="1" dirty="0" smtClean="0">
                <a:latin typeface="Century Gothic" pitchFamily="34" charset="0"/>
              </a:rPr>
            </a:br>
            <a:r>
              <a:rPr lang="es-ES" sz="2400" b="1" dirty="0" smtClean="0">
                <a:latin typeface="Century Gothic" pitchFamily="34" charset="0"/>
              </a:rPr>
              <a:t>Guardar un </a:t>
            </a:r>
            <a:r>
              <a:rPr lang="es-ES" sz="2400" b="1" dirty="0" err="1" smtClean="0">
                <a:latin typeface="Century Gothic" pitchFamily="34" charset="0"/>
              </a:rPr>
              <a:t>Cmap</a:t>
            </a:r>
            <a:r>
              <a:rPr lang="es-ES" sz="2400" b="1" dirty="0" smtClean="0">
                <a:latin typeface="Century Gothic" pitchFamily="34" charset="0"/>
              </a:rPr>
              <a:t/>
            </a:r>
            <a:br>
              <a:rPr lang="es-ES" sz="2400" b="1" dirty="0" smtClean="0">
                <a:latin typeface="Century Gothic" pitchFamily="34" charset="0"/>
              </a:rPr>
            </a:br>
            <a:r>
              <a:rPr lang="es-ES" sz="2400" b="1" dirty="0" smtClean="0">
                <a:latin typeface="Century Gothic" pitchFamily="34" charset="0"/>
              </a:rPr>
              <a:t>Abrir un </a:t>
            </a:r>
            <a:r>
              <a:rPr lang="es-ES" sz="2400" b="1" dirty="0" err="1" smtClean="0">
                <a:latin typeface="Century Gothic" pitchFamily="34" charset="0"/>
              </a:rPr>
              <a:t>Cmap</a:t>
            </a:r>
            <a:endParaRPr lang="es-ES" sz="2400" b="1" dirty="0" smtClean="0">
              <a:latin typeface="Century Gothic" pitchFamily="34" charset="0"/>
            </a:endParaRPr>
          </a:p>
          <a:p>
            <a:endParaRPr lang="es-ES" sz="2400" b="1" dirty="0" smtClean="0">
              <a:latin typeface="Century Gothic" pitchFamily="34" charset="0"/>
            </a:endParaRPr>
          </a:p>
          <a:p>
            <a:r>
              <a:rPr lang="es-ES" sz="2400" b="1" dirty="0" smtClean="0">
                <a:latin typeface="Century Gothic" pitchFamily="34" charset="0"/>
              </a:rPr>
              <a:t>*Trabajando con Recursos: (Video)</a:t>
            </a:r>
            <a:br>
              <a:rPr lang="es-ES" sz="2400" b="1" dirty="0" smtClean="0">
                <a:latin typeface="Century Gothic" pitchFamily="34" charset="0"/>
              </a:rPr>
            </a:br>
            <a:r>
              <a:rPr lang="es-ES" sz="2400" b="1" dirty="0" smtClean="0">
                <a:latin typeface="Century Gothic" pitchFamily="34" charset="0"/>
              </a:rPr>
              <a:t>- Arrastrar Recursos</a:t>
            </a:r>
            <a:br>
              <a:rPr lang="es-ES" sz="2400" b="1" dirty="0" smtClean="0">
                <a:latin typeface="Century Gothic" pitchFamily="34" charset="0"/>
              </a:rPr>
            </a:br>
            <a:r>
              <a:rPr lang="es-ES" sz="2400" b="1" dirty="0" smtClean="0">
                <a:latin typeface="Century Gothic" pitchFamily="34" charset="0"/>
              </a:rPr>
              <a:t>- Importar Recursos</a:t>
            </a:r>
            <a:br>
              <a:rPr lang="es-ES" sz="2400" b="1" dirty="0" smtClean="0">
                <a:latin typeface="Century Gothic" pitchFamily="34" charset="0"/>
              </a:rPr>
            </a:br>
            <a:endParaRPr lang="es-ES" sz="2400" b="1" dirty="0" smtClean="0">
              <a:latin typeface="Century Gothic" pitchFamily="34" charset="0"/>
            </a:endParaRPr>
          </a:p>
          <a:p>
            <a:r>
              <a:rPr lang="es-ES" sz="2400" b="1" dirty="0" smtClean="0">
                <a:latin typeface="Century Gothic" pitchFamily="34" charset="0"/>
              </a:rPr>
              <a:t>Modificar Líneas de Enlace</a:t>
            </a:r>
            <a:br>
              <a:rPr lang="es-ES" sz="2400" b="1" dirty="0" smtClean="0">
                <a:latin typeface="Century Gothic" pitchFamily="34" charset="0"/>
              </a:rPr>
            </a:br>
            <a:r>
              <a:rPr lang="es-ES" sz="2400" b="1" dirty="0" smtClean="0">
                <a:latin typeface="Century Gothic" pitchFamily="34" charset="0"/>
              </a:rPr>
              <a:t>Imprimir un </a:t>
            </a:r>
            <a:r>
              <a:rPr lang="es-ES" sz="2400" b="1" dirty="0" err="1" smtClean="0">
                <a:latin typeface="Century Gothic" pitchFamily="34" charset="0"/>
              </a:rPr>
              <a:t>Cmap</a:t>
            </a:r>
            <a:r>
              <a:rPr lang="es-ES" sz="2400" b="1" dirty="0" smtClean="0">
                <a:latin typeface="Century Gothic" pitchFamily="34" charset="0"/>
              </a:rPr>
              <a:t/>
            </a:r>
            <a:br>
              <a:rPr lang="es-ES" sz="2400" b="1" dirty="0" smtClean="0">
                <a:latin typeface="Century Gothic" pitchFamily="34" charset="0"/>
              </a:rPr>
            </a:br>
            <a:r>
              <a:rPr lang="es-ES" sz="2400" b="1" dirty="0" smtClean="0">
                <a:latin typeface="Century Gothic" pitchFamily="34" charset="0"/>
              </a:rPr>
              <a:t>Ver </a:t>
            </a:r>
            <a:r>
              <a:rPr lang="es-ES" sz="2400" b="1" dirty="0" err="1" smtClean="0">
                <a:latin typeface="Century Gothic" pitchFamily="34" charset="0"/>
              </a:rPr>
              <a:t>Cmap</a:t>
            </a:r>
            <a:r>
              <a:rPr lang="es-ES" sz="2400" b="1" dirty="0" smtClean="0">
                <a:latin typeface="Century Gothic" pitchFamily="34" charset="0"/>
              </a:rPr>
              <a:t> como una Página Web</a:t>
            </a:r>
            <a:br>
              <a:rPr lang="es-ES" sz="2400" b="1" dirty="0" smtClean="0">
                <a:latin typeface="Century Gothic" pitchFamily="34" charset="0"/>
              </a:rPr>
            </a:br>
            <a:r>
              <a:rPr lang="es-ES" sz="2400" b="1" dirty="0" smtClean="0">
                <a:latin typeface="Century Gothic" pitchFamily="34" charset="0"/>
              </a:rPr>
              <a:t>Cambiar el Idioma</a:t>
            </a:r>
          </a:p>
          <a:p>
            <a:endParaRPr lang="es-ES" dirty="0"/>
          </a:p>
        </p:txBody>
      </p:sp>
    </p:spTree>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3.gstatic.com/images?q=tbn:ANd9GcSJjzcqCLvdCTiXSed1bYgraHjzd-5XmtGDnW9AJ6vO0WCA0c1VFA"/>
          <p:cNvPicPr>
            <a:picLocks noChangeAspect="1" noChangeArrowheads="1"/>
          </p:cNvPicPr>
          <p:nvPr/>
        </p:nvPicPr>
        <p:blipFill>
          <a:blip r:embed="rId2" cstate="print"/>
          <a:srcRect/>
          <a:stretch>
            <a:fillRect/>
          </a:stretch>
        </p:blipFill>
        <p:spPr bwMode="auto">
          <a:xfrm>
            <a:off x="0" y="1"/>
            <a:ext cx="9144000" cy="6858000"/>
          </a:xfrm>
          <a:prstGeom prst="rect">
            <a:avLst/>
          </a:prstGeom>
          <a:noFill/>
        </p:spPr>
      </p:pic>
      <p:sp>
        <p:nvSpPr>
          <p:cNvPr id="3" name="2 Marcador de contenido"/>
          <p:cNvSpPr>
            <a:spLocks noGrp="1"/>
          </p:cNvSpPr>
          <p:nvPr>
            <p:ph idx="1"/>
          </p:nvPr>
        </p:nvSpPr>
        <p:spPr>
          <a:xfrm>
            <a:off x="0" y="0"/>
            <a:ext cx="9144000" cy="6858000"/>
          </a:xfrm>
        </p:spPr>
        <p:txBody>
          <a:bodyPr>
            <a:normAutofit fontScale="85000" lnSpcReduction="20000"/>
          </a:bodyPr>
          <a:lstStyle/>
          <a:p>
            <a:pPr>
              <a:buNone/>
            </a:pPr>
            <a:r>
              <a:rPr lang="es-ES" dirty="0" smtClean="0"/>
              <a:t>*Cambiar </a:t>
            </a:r>
            <a:r>
              <a:rPr lang="es-ES" dirty="0"/>
              <a:t>Colores</a:t>
            </a:r>
            <a:br>
              <a:rPr lang="es-ES" dirty="0"/>
            </a:br>
            <a:r>
              <a:rPr lang="es-ES" dirty="0"/>
              <a:t>Cambiar Fuentes y Tamaños</a:t>
            </a:r>
            <a:br>
              <a:rPr lang="es-ES" dirty="0"/>
            </a:br>
            <a:r>
              <a:rPr lang="es-ES" dirty="0"/>
              <a:t>Adicionar Flechas</a:t>
            </a:r>
            <a:br>
              <a:rPr lang="es-ES" dirty="0"/>
            </a:br>
            <a:r>
              <a:rPr lang="es-ES" dirty="0"/>
              <a:t>Usar Nodos Anidados y Asociaciones</a:t>
            </a:r>
            <a:br>
              <a:rPr lang="es-ES" dirty="0"/>
            </a:br>
            <a:r>
              <a:rPr lang="es-ES" dirty="0"/>
              <a:t>Cambiar Fondos</a:t>
            </a:r>
            <a:br>
              <a:rPr lang="es-ES" dirty="0"/>
            </a:br>
            <a:r>
              <a:rPr lang="es-ES" dirty="0"/>
              <a:t>Personalizar Estilos</a:t>
            </a:r>
            <a:br>
              <a:rPr lang="es-ES" dirty="0"/>
            </a:br>
            <a:r>
              <a:rPr lang="es-ES" dirty="0"/>
              <a:t>Enlazar Proposiciones entre </a:t>
            </a:r>
            <a:r>
              <a:rPr lang="es-ES" dirty="0" err="1"/>
              <a:t>Cmaps</a:t>
            </a:r>
            <a:r>
              <a:rPr lang="es-ES" dirty="0"/>
              <a:t/>
            </a:r>
            <a:br>
              <a:rPr lang="es-ES" dirty="0"/>
            </a:br>
            <a:r>
              <a:rPr lang="es-ES" dirty="0"/>
              <a:t>Usar Diseño Automático</a:t>
            </a:r>
            <a:br>
              <a:rPr lang="es-ES" dirty="0"/>
            </a:br>
            <a:r>
              <a:rPr lang="es-ES" dirty="0"/>
              <a:t>Añadir Anotaciones e Información</a:t>
            </a:r>
            <a:br>
              <a:rPr lang="es-ES" dirty="0"/>
            </a:br>
            <a:r>
              <a:rPr lang="es-ES" dirty="0"/>
              <a:t>Copiar un </a:t>
            </a:r>
            <a:r>
              <a:rPr lang="es-ES" dirty="0" err="1"/>
              <a:t>Cmap</a:t>
            </a:r>
            <a:r>
              <a:rPr lang="es-ES" dirty="0"/>
              <a:t> en Sitios</a:t>
            </a:r>
            <a:br>
              <a:rPr lang="es-ES" dirty="0"/>
            </a:br>
            <a:r>
              <a:rPr lang="es-ES" dirty="0"/>
              <a:t>Controlar Permisos y Accesos</a:t>
            </a:r>
            <a:br>
              <a:rPr lang="es-ES" dirty="0"/>
            </a:br>
            <a:r>
              <a:rPr lang="es-ES" dirty="0"/>
              <a:t>Exportar un </a:t>
            </a:r>
            <a:r>
              <a:rPr lang="es-ES" dirty="0" err="1"/>
              <a:t>Cmap</a:t>
            </a:r>
            <a:r>
              <a:rPr lang="es-ES" dirty="0"/>
              <a:t> como Imagen</a:t>
            </a:r>
            <a:br>
              <a:rPr lang="es-ES" dirty="0"/>
            </a:br>
            <a:r>
              <a:rPr lang="es-ES" dirty="0"/>
              <a:t>Exportar un </a:t>
            </a:r>
            <a:r>
              <a:rPr lang="es-ES" dirty="0" err="1"/>
              <a:t>Cmap</a:t>
            </a:r>
            <a:r>
              <a:rPr lang="es-ES" dirty="0"/>
              <a:t> como Página Web</a:t>
            </a:r>
            <a:br>
              <a:rPr lang="es-ES" dirty="0"/>
            </a:br>
            <a:r>
              <a:rPr lang="es-ES" dirty="0"/>
              <a:t>Enviar un </a:t>
            </a:r>
            <a:r>
              <a:rPr lang="es-ES" dirty="0" err="1"/>
              <a:t>Cmap</a:t>
            </a:r>
            <a:r>
              <a:rPr lang="es-ES" dirty="0"/>
              <a:t> por Email</a:t>
            </a:r>
            <a:br>
              <a:rPr lang="es-ES" dirty="0"/>
            </a:br>
            <a:r>
              <a:rPr lang="es-ES" dirty="0"/>
              <a:t/>
            </a:r>
            <a:br>
              <a:rPr lang="es-ES" dirty="0"/>
            </a:br>
            <a:r>
              <a:rPr lang="es-ES" dirty="0" smtClean="0"/>
              <a:t>*Buscar </a:t>
            </a:r>
            <a:r>
              <a:rPr lang="es-ES" dirty="0"/>
              <a:t>en Internet</a:t>
            </a:r>
            <a:br>
              <a:rPr lang="es-ES" dirty="0"/>
            </a:br>
            <a:r>
              <a:rPr lang="es-ES" dirty="0"/>
              <a:t>Usar Verificador de Ortografía</a:t>
            </a:r>
            <a:br>
              <a:rPr lang="es-ES" dirty="0"/>
            </a:br>
            <a:r>
              <a:rPr lang="es-ES" dirty="0"/>
              <a:t>Usar el Diccionario y Sinónimos</a:t>
            </a:r>
            <a:br>
              <a:rPr lang="es-ES" dirty="0"/>
            </a:br>
            <a:r>
              <a:rPr lang="es-ES" dirty="0"/>
              <a:t>Validar y Arreglar Enlaces a Recursos</a:t>
            </a:r>
            <a:br>
              <a:rPr lang="es-ES" dirty="0"/>
            </a:br>
            <a:r>
              <a:rPr lang="es-ES" dirty="0"/>
              <a:t>Colaborar de manera Sincrónica</a:t>
            </a:r>
          </a:p>
          <a:p>
            <a:endParaRPr lang="es-ES" dirty="0"/>
          </a:p>
        </p:txBody>
      </p:sp>
    </p:spTree>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0537" t="22222" r="46426" b="58712"/>
          <a:stretch/>
        </p:blipFill>
        <p:spPr bwMode="auto">
          <a:xfrm>
            <a:off x="100749" y="74177"/>
            <a:ext cx="9007755" cy="292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35944" t="44094" r="43297" b="16683"/>
          <a:stretch/>
        </p:blipFill>
        <p:spPr bwMode="auto">
          <a:xfrm>
            <a:off x="5076056" y="2880297"/>
            <a:ext cx="3744416" cy="39777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3351134"/>
            <a:ext cx="2520280" cy="3528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3416083"/>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1.gstatic.com/images?q=tbn:ANd9GcSxHc658qU49uQ1717lwao30PGoNEK9ipEtc-I4FPJocFrddvNhTg"/>
          <p:cNvPicPr>
            <a:picLocks noChangeAspect="1" noChangeArrowheads="1"/>
          </p:cNvPicPr>
          <p:nvPr/>
        </p:nvPicPr>
        <p:blipFill>
          <a:blip r:embed="rId2" cstate="print"/>
          <a:srcRect/>
          <a:stretch>
            <a:fillRect/>
          </a:stretch>
        </p:blipFill>
        <p:spPr bwMode="auto">
          <a:xfrm>
            <a:off x="4607543" y="2780928"/>
            <a:ext cx="4536458" cy="4077072"/>
          </a:xfrm>
          <a:prstGeom prst="rect">
            <a:avLst/>
          </a:prstGeom>
          <a:noFill/>
        </p:spPr>
      </p:pic>
      <p:sp>
        <p:nvSpPr>
          <p:cNvPr id="2" name="1 Título"/>
          <p:cNvSpPr>
            <a:spLocks noGrp="1"/>
          </p:cNvSpPr>
          <p:nvPr>
            <p:ph type="title"/>
          </p:nvPr>
        </p:nvSpPr>
        <p:spPr>
          <a:xfrm>
            <a:off x="467544" y="0"/>
            <a:ext cx="8229600" cy="1143000"/>
          </a:xfrm>
        </p:spPr>
        <p:txBody>
          <a:bodyPr>
            <a:normAutofit/>
          </a:bodyPr>
          <a:lstStyle/>
          <a:p>
            <a:r>
              <a:rPr lang="es-MX" sz="6000" dirty="0" smtClean="0">
                <a:solidFill>
                  <a:srgbClr val="00B050"/>
                </a:solidFill>
                <a:latin typeface="Berlin Sans FB Demi" pitchFamily="34" charset="0"/>
              </a:rPr>
              <a:t>Para que sirve?</a:t>
            </a:r>
            <a:endParaRPr lang="es-ES" sz="6000" dirty="0">
              <a:solidFill>
                <a:srgbClr val="00B050"/>
              </a:solidFill>
              <a:latin typeface="Berlin Sans FB Demi" pitchFamily="34" charset="0"/>
            </a:endParaRPr>
          </a:p>
        </p:txBody>
      </p:sp>
      <p:sp>
        <p:nvSpPr>
          <p:cNvPr id="3" name="2 Marcador de contenido"/>
          <p:cNvSpPr>
            <a:spLocks noGrp="1"/>
          </p:cNvSpPr>
          <p:nvPr>
            <p:ph idx="1"/>
          </p:nvPr>
        </p:nvSpPr>
        <p:spPr>
          <a:xfrm>
            <a:off x="0" y="1268760"/>
            <a:ext cx="4788024" cy="5589240"/>
          </a:xfrm>
        </p:spPr>
        <p:txBody>
          <a:bodyPr>
            <a:normAutofit/>
          </a:bodyPr>
          <a:lstStyle/>
          <a:p>
            <a:r>
              <a:rPr lang="es-MX" sz="3600" dirty="0" smtClean="0">
                <a:solidFill>
                  <a:schemeClr val="accent6">
                    <a:lumMod val="75000"/>
                  </a:schemeClr>
                </a:solidFill>
                <a:latin typeface="Century Gothic" pitchFamily="34" charset="0"/>
              </a:rPr>
              <a:t>Es utilizado para construir los mapas conceptuales en su ordenador personal, y compartirlo en servidores en cualquier lugar en internet.</a:t>
            </a:r>
            <a:endParaRPr lang="es-ES" sz="3600" dirty="0">
              <a:solidFill>
                <a:schemeClr val="accent6">
                  <a:lumMod val="75000"/>
                </a:schemeClr>
              </a:solidFill>
              <a:latin typeface="Century Gothic" pitchFamily="34" charset="0"/>
            </a:endParaRPr>
          </a:p>
        </p:txBody>
      </p:sp>
    </p:spTree>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20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91" y="4414"/>
            <a:ext cx="9149892" cy="6853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2 Marcador de contenido"/>
          <p:cNvSpPr>
            <a:spLocks noGrp="1"/>
          </p:cNvSpPr>
          <p:nvPr>
            <p:ph idx="1"/>
          </p:nvPr>
        </p:nvSpPr>
        <p:spPr>
          <a:xfrm>
            <a:off x="1403648" y="188640"/>
            <a:ext cx="6480720" cy="3096344"/>
          </a:xfrm>
        </p:spPr>
        <p:txBody>
          <a:bodyPr>
            <a:noAutofit/>
          </a:bodyPr>
          <a:lstStyle/>
          <a:p>
            <a:r>
              <a:rPr lang="es-ES" sz="2800" dirty="0" smtClean="0">
                <a:solidFill>
                  <a:srgbClr val="C00000"/>
                </a:solidFill>
                <a:latin typeface="Century Gothic" pitchFamily="34" charset="0"/>
              </a:rPr>
              <a:t>Es muy ventajosa su utilidad para construir, visualizar y clasificar ideas, ayuda en el estudio y permite llevar a </a:t>
            </a:r>
            <a:r>
              <a:rPr lang="es-ES" sz="2800" dirty="0" smtClean="0">
                <a:solidFill>
                  <a:srgbClr val="C00000"/>
                </a:solidFill>
                <a:latin typeface="Century Gothic" pitchFamily="34" charset="0"/>
              </a:rPr>
              <a:t>cabo trabajos individuales o en red para facilitar los trabajos colaborativos. </a:t>
            </a:r>
            <a:r>
              <a:rPr lang="es-ES" sz="2800" dirty="0" smtClean="0">
                <a:solidFill>
                  <a:srgbClr val="C00000"/>
                </a:solidFill>
                <a:latin typeface="Century Gothic" pitchFamily="34" charset="0"/>
              </a:rPr>
              <a:t> </a:t>
            </a:r>
            <a:endParaRPr lang="es-ES" sz="2800" dirty="0">
              <a:solidFill>
                <a:srgbClr val="C00000"/>
              </a:solidFill>
              <a:latin typeface="Century Gothic" pitchFamily="34" charset="0"/>
            </a:endParaRPr>
          </a:p>
        </p:txBody>
      </p:sp>
    </p:spTree>
    <p:extLst>
      <p:ext uri="{BB962C8B-B14F-4D97-AF65-F5344CB8AC3E}">
        <p14:creationId xmlns:p14="http://schemas.microsoft.com/office/powerpoint/2010/main" val="1669119840"/>
      </p:ext>
    </p:extLst>
  </p:cSld>
  <p:clrMapOvr>
    <a:masterClrMapping/>
  </p:clrMapOvr>
  <p:transition spd="slow">
    <p:randomBar dir="vert"/>
  </p:transition>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252</Words>
  <Application>Microsoft Office PowerPoint</Application>
  <PresentationFormat>Presentación en pantalla (4:3)</PresentationFormat>
  <Paragraphs>25</Paragraphs>
  <Slides>9</Slides>
  <Notes>0</Notes>
  <HiddenSlides>0</HiddenSlides>
  <MMClips>1</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Herramientas digitales</vt:lpstr>
      <vt:lpstr>Presentación de PowerPoint</vt:lpstr>
      <vt:lpstr>       IHMC       </vt:lpstr>
      <vt:lpstr>MANUAL DE USO</vt:lpstr>
      <vt:lpstr>CONTENIDO DEL MANUAL:</vt:lpstr>
      <vt:lpstr>Presentación de PowerPoint</vt:lpstr>
      <vt:lpstr>Presentación de PowerPoint</vt:lpstr>
      <vt:lpstr>Para que sirve?</vt:lpstr>
      <vt:lpstr>Presentación de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Herramientas digitales</dc:title>
  <dc:creator>comp</dc:creator>
  <cp:lastModifiedBy>usuario</cp:lastModifiedBy>
  <cp:revision>12</cp:revision>
  <dcterms:created xsi:type="dcterms:W3CDTF">2013-03-17T23:15:12Z</dcterms:created>
  <dcterms:modified xsi:type="dcterms:W3CDTF">2013-04-17T03:57:50Z</dcterms:modified>
</cp:coreProperties>
</file>