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6" r:id="rId8"/>
    <p:sldId id="265" r:id="rId9"/>
    <p:sldId id="267" r:id="rId10"/>
    <p:sldId id="263"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6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19A35085-0973-4BC1-8CD0-3384398B97CC}" type="datetimeFigureOut">
              <a:rPr lang="es-ES" smtClean="0"/>
              <a:pPr/>
              <a:t>18/04/2013</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68F1FAA0-134B-477B-96C0-F26EAFE8A29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9A35085-0973-4BC1-8CD0-3384398B97CC}" type="datetimeFigureOut">
              <a:rPr lang="es-ES" smtClean="0"/>
              <a:pPr/>
              <a:t>18/04/2013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F1FAA0-134B-477B-96C0-F26EAFE8A29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9A35085-0973-4BC1-8CD0-3384398B97CC}" type="datetimeFigureOut">
              <a:rPr lang="es-ES" smtClean="0"/>
              <a:pPr/>
              <a:t>18/04/2013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F1FAA0-134B-477B-96C0-F26EAFE8A29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19A35085-0973-4BC1-8CD0-3384398B97CC}" type="datetimeFigureOut">
              <a:rPr lang="es-ES" smtClean="0"/>
              <a:pPr/>
              <a:t>18/04/2013</a:t>
            </a:fld>
            <a:endParaRPr lang="es-ES"/>
          </a:p>
        </p:txBody>
      </p:sp>
      <p:sp>
        <p:nvSpPr>
          <p:cNvPr id="9" name="8 Marcador de número de diapositiva"/>
          <p:cNvSpPr>
            <a:spLocks noGrp="1"/>
          </p:cNvSpPr>
          <p:nvPr>
            <p:ph type="sldNum" sz="quarter" idx="15"/>
          </p:nvPr>
        </p:nvSpPr>
        <p:spPr/>
        <p:txBody>
          <a:bodyPr rtlCol="0"/>
          <a:lstStyle/>
          <a:p>
            <a:fld id="{68F1FAA0-134B-477B-96C0-F26EAFE8A296}"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19A35085-0973-4BC1-8CD0-3384398B97CC}" type="datetimeFigureOut">
              <a:rPr lang="es-ES" smtClean="0"/>
              <a:pPr/>
              <a:t>18/04/2013</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68F1FAA0-134B-477B-96C0-F26EAFE8A296}"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9A35085-0973-4BC1-8CD0-3384398B97CC}" type="datetimeFigureOut">
              <a:rPr lang="es-ES" smtClean="0"/>
              <a:pPr/>
              <a:t>18/04/2013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F1FAA0-134B-477B-96C0-F26EAFE8A296}"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19A35085-0973-4BC1-8CD0-3384398B97CC}" type="datetimeFigureOut">
              <a:rPr lang="es-ES" smtClean="0"/>
              <a:pPr/>
              <a:t>18/04/2013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8F1FAA0-134B-477B-96C0-F26EAFE8A296}"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19A35085-0973-4BC1-8CD0-3384398B97CC}" type="datetimeFigureOut">
              <a:rPr lang="es-ES" smtClean="0"/>
              <a:pPr/>
              <a:t>18/04/2013</a:t>
            </a:fld>
            <a:endParaRPr lang="es-ES"/>
          </a:p>
        </p:txBody>
      </p:sp>
      <p:sp>
        <p:nvSpPr>
          <p:cNvPr id="7" name="6 Marcador de número de diapositiva"/>
          <p:cNvSpPr>
            <a:spLocks noGrp="1"/>
          </p:cNvSpPr>
          <p:nvPr>
            <p:ph type="sldNum" sz="quarter" idx="11"/>
          </p:nvPr>
        </p:nvSpPr>
        <p:spPr/>
        <p:txBody>
          <a:bodyPr rtlCol="0"/>
          <a:lstStyle/>
          <a:p>
            <a:fld id="{68F1FAA0-134B-477B-96C0-F26EAFE8A296}"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A35085-0973-4BC1-8CD0-3384398B97CC}" type="datetimeFigureOut">
              <a:rPr lang="es-ES" smtClean="0"/>
              <a:pPr/>
              <a:t>18/04/2013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8F1FAA0-134B-477B-96C0-F26EAFE8A29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19A35085-0973-4BC1-8CD0-3384398B97CC}" type="datetimeFigureOut">
              <a:rPr lang="es-ES" smtClean="0"/>
              <a:pPr/>
              <a:t>18/04/2013</a:t>
            </a:fld>
            <a:endParaRPr lang="es-ES"/>
          </a:p>
        </p:txBody>
      </p:sp>
      <p:sp>
        <p:nvSpPr>
          <p:cNvPr id="22" name="21 Marcador de número de diapositiva"/>
          <p:cNvSpPr>
            <a:spLocks noGrp="1"/>
          </p:cNvSpPr>
          <p:nvPr>
            <p:ph type="sldNum" sz="quarter" idx="15"/>
          </p:nvPr>
        </p:nvSpPr>
        <p:spPr/>
        <p:txBody>
          <a:bodyPr rtlCol="0"/>
          <a:lstStyle/>
          <a:p>
            <a:fld id="{68F1FAA0-134B-477B-96C0-F26EAFE8A296}"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19A35085-0973-4BC1-8CD0-3384398B97CC}" type="datetimeFigureOut">
              <a:rPr lang="es-ES" smtClean="0"/>
              <a:pPr/>
              <a:t>18/04/2013</a:t>
            </a:fld>
            <a:endParaRPr lang="es-ES"/>
          </a:p>
        </p:txBody>
      </p:sp>
      <p:sp>
        <p:nvSpPr>
          <p:cNvPr id="18" name="17 Marcador de número de diapositiva"/>
          <p:cNvSpPr>
            <a:spLocks noGrp="1"/>
          </p:cNvSpPr>
          <p:nvPr>
            <p:ph type="sldNum" sz="quarter" idx="11"/>
          </p:nvPr>
        </p:nvSpPr>
        <p:spPr/>
        <p:txBody>
          <a:bodyPr rtlCol="0"/>
          <a:lstStyle/>
          <a:p>
            <a:fld id="{68F1FAA0-134B-477B-96C0-F26EAFE8A296}"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9A35085-0973-4BC1-8CD0-3384398B97CC}" type="datetimeFigureOut">
              <a:rPr lang="es-ES" smtClean="0"/>
              <a:pPr/>
              <a:t>18/04/2013</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F1FAA0-134B-477B-96C0-F26EAFE8A29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28794" y="3429000"/>
            <a:ext cx="6572280" cy="590552"/>
          </a:xfrm>
        </p:spPr>
        <p:txBody>
          <a:bodyPr>
            <a:noAutofit/>
          </a:bodyPr>
          <a:lstStyle/>
          <a:p>
            <a:pPr algn="ctr"/>
            <a:r>
              <a:rPr lang="es-MX" sz="4400" dirty="0" smtClean="0">
                <a:latin typeface="Bauhaus 93" pitchFamily="82" charset="0"/>
              </a:rPr>
              <a:t>Herramientas digitales </a:t>
            </a:r>
            <a:endParaRPr lang="es-ES" sz="4400" dirty="0">
              <a:latin typeface="Bauhaus 93" pitchFamily="82" charset="0"/>
            </a:endParaRPr>
          </a:p>
        </p:txBody>
      </p:sp>
      <p:sp>
        <p:nvSpPr>
          <p:cNvPr id="3" name="2 Subtítulo"/>
          <p:cNvSpPr>
            <a:spLocks noGrp="1"/>
          </p:cNvSpPr>
          <p:nvPr>
            <p:ph type="subTitle" idx="1"/>
          </p:nvPr>
        </p:nvSpPr>
        <p:spPr>
          <a:xfrm>
            <a:off x="2285984" y="4857760"/>
            <a:ext cx="6172200" cy="1371600"/>
          </a:xfrm>
        </p:spPr>
        <p:txBody>
          <a:bodyPr>
            <a:normAutofit/>
          </a:bodyPr>
          <a:lstStyle/>
          <a:p>
            <a:r>
              <a:rPr lang="es-MX" sz="2400" dirty="0" smtClean="0">
                <a:solidFill>
                  <a:schemeClr val="accent2"/>
                </a:solidFill>
                <a:latin typeface="Bradley Hand ITC" pitchFamily="66" charset="0"/>
              </a:rPr>
              <a:t>*Paulina Aguirre.</a:t>
            </a:r>
          </a:p>
          <a:p>
            <a:r>
              <a:rPr lang="es-MX" sz="2400" dirty="0" smtClean="0">
                <a:solidFill>
                  <a:schemeClr val="accent2"/>
                </a:solidFill>
                <a:latin typeface="Bradley Hand ITC" pitchFamily="66" charset="0"/>
              </a:rPr>
              <a:t>*Perla llanas.</a:t>
            </a:r>
          </a:p>
          <a:p>
            <a:r>
              <a:rPr lang="es-MX" sz="2400" dirty="0" smtClean="0">
                <a:solidFill>
                  <a:schemeClr val="accent2"/>
                </a:solidFill>
                <a:latin typeface="Bradley Hand ITC" pitchFamily="66" charset="0"/>
              </a:rPr>
              <a:t>*Bárbara Malacara.</a:t>
            </a:r>
            <a:endParaRPr lang="es-ES" sz="2400" dirty="0">
              <a:solidFill>
                <a:schemeClr val="accent2"/>
              </a:solidFill>
              <a:latin typeface="Bradley Hand ITC" pitchFamily="66" charset="0"/>
            </a:endParaRPr>
          </a:p>
        </p:txBody>
      </p:sp>
      <p:sp>
        <p:nvSpPr>
          <p:cNvPr id="7170" name="AutoShape 2" descr="data:image/jpeg;base64,/9j/4AAQSkZJRgABAQAAAQABAAD/2wCEAAkGBhQSEBQUEhQVFRUWFhYZFRYXGBgaFxsWHBYeHBgVHhQeHSkeHxskHBcXKy8sIycpLSwsGB4yNjAqNiYuLCkBCQoKDgwOGg8PGjQkHyQ1LywsLzA0LC8wLSkpLykpLCw1LTAsLCwtLCwpLywsLCwsLCwsLCwsLCwsKSwsLCwsKf/AABEIAGAAfAMBIgACEQEDEQH/xAAbAAABBQEBAAAAAAAAAAAAAAAAAQIDBAUGB//EADwQAAEDAgQDBgIHBgcAAAAAAAECAxEAIQQFEjEGQVETImFxgZEUMgcVJFKhs8EjQmJzsfAWJXKSk7LR/8QAGgEAAgMBAQAAAAAAAAAAAAAAAAEDBAUCBv/EACsRAAICAQMCBAUFAAAAAAAAAAECAAMREiExBCITQVFhQnGhsfAFIzKBkf/aAAwDAQACEQMRAD8A9xorOzjP2cKgKeVpBMAbknwFUcp43w2IWEIUpKz8oWNM+A8alFNjLrCnEjNqBtJO836Q1j51xdh8KQl1R1ETpSCpUdSBt60uTcUsYqQ0rvASUqEKA6weVHgvp16Tj1i8VNWnO8kyviFjELUlpepSPmEEReOY61qV5t9GR+1YnyP5prpsfx/hGllBUpRBg6ElQB6TtNWL+kK2musE8fUSCnqQ1YdzjmdHRWW1xKwrDqxCFam0glUC4jcFO81lr+kfBhIVqWZJEBJ1Wi8dLioFotbhT6SY31ry06ikNc2/9IeDSlJ1qVq5JSSR5jka0sNxEw4wX0rHZidRNoI3BG80mosUZZTGL62OAwlLN84cS+GmtMmLkSZJ/wDK30bCa4bD8W4M4suFxd7CWyEiwAOrpv711WYZ40w0HHVgJMQReSRIAA3qnR0vUo7G4HuPaPacV3K2TqE0DUPxIrCy7j3CvrDaVKSpRhOtMAnoD1qZ7JNThVJnUgxAI7u09dvSTU9yPWcMMSVLFcZU5mv8QPH2qUVj4PJShQIJsnTECNweQncH3PnWyK5Uk8yQzzb6QmteOw6TsUoEf6nSFe4A9q38ZwCwp1DjZLJTpgNgRKTIVBG9ZfH+AWHmXwnUlIAPgUr1CegM7+FPw/F+IxL6EYdASm2vUNUCe8oqFgI2rb/cNCGo4ABzvMcmsXMLBkkjG0r561gGcYpx8uvOEypuElAkWBsNuQmszht5s5qlTCShtRXCdoHZmRHSRVjGPfDZot15srGpRFuRHdUmbSIp+Uvl3Nw4UFGoqOk7gdlafGI96sAEVHcnt5zt8sSsWBsGBju4x9cxfo5b+0YoTEpInp+0N6rIdyxhTidLuIJ7upQSQI30/L7xyqTIFqw+KeZUghT2pAO0EklJ8QfCouFszGFLiFMqW4sBKQANQIkFJBuB5dKbgl3cE8KcA4z/AHBXAVUIHJ5GcSvw0PsePF47JJ/E/pVvIcmaXleJcUgFxJc0q5jShJTB5XJqPh5v7Ljv5Sf6mtfh1H+U4oeLv5aad9mNWk/Ev2hSudOR8LeXuZm8N5K05l2KcWgKWnXpUd06WwRB5XNZDJIy10SYOJbnx/ZqMe4HtXU8KojLMUP5n5YrHy7KlO5e8EJ1FLyF6RuQEEGBzMH8KYs7n1HbUItHaukb6TM7F4vCnBNtobjEJKSpcC9zqEzcVLn6yrC4AEkgNL/7wPYACtPC8UrSw0wyyntUwCSnVInYIiZq3xjlbymcO4tIKkpIcCUwEk32GwGxrrxNNihhjckZOfI/4ItIZGKnOw8sSj9IGUtMFjsUJRKVTpETBTBPjc16Yx8oPUCa8xzjMF5i4yhtsgpBTvO5EkxYARzr1BpMADoBWZ1uoVVo/wDLf7zQ6Mg2Oy8bR9LRRWZNKVsTi0IgLMTMWJ2326VAcwbTEczHdB/iG3mhQ9KlxeADhEkwAoEDmFRIPhAqP6mTJIKheRfa6jb/AJFe/hS3hgRpzFs3PI920k3iQBJqRnFoUspA7w8N7A7+RHvTDkjekpvBERuImYggjlzqQ5eBBSSCCDMz90KF+qUxPjNPeBAjcTj20zNyiCbG0x+9ETCgesGj41qQZuQbweUyCqLHumx6UO5ahS9ZmSAN+QIIvvuP7mmLyZsqCjJI1Rf72qY6fOdvDoKW8MCSs4ttR0pNyJiCJEA8xvBBjxFR/WDaStJMaN7GD3UqJ9lChOWJCytJ0qOmTANhAPKbpSB0pzmVIUpSjq724m2yUyB5IFGTFgQ+sGgSJAiZsYsDN45aT6iKVOObBgHzgGBabmIAppyhEkkEyZgmw7xUY8CSZ8zS/U6O7YwnVF/vGVX3vJ2N+dG8eBJcO4hcqT62gz4yJ2ipyKr4PL0tCEWF7QAJteAB0q1ThiRoaA2AHlT6WiiLGOIUUUURwoooohCkVS0hpHiE4R/O3gtcOEQpQG3XyqM57iNg4onoAJ9oqupJU6pKdysgecmtjF49GEHZtAKdga1G9z4f3Fq8ghuZmZnIUH8Ano2FahVVASZmOZ9i27kqj+JFvxFbORcaB1QbdAQs7EfKfDqD71mr4lxLZBeRKDyUjTI6A9fOs7ibLW+yRiWB+zWYUn7qv0uD6+daVTuncjk45BnBprswliAZ4I9Z6WDTq53hPOu1wmtZ7zcpWbknSJ1QLmUxtW608FAETBAIsRY+dbaMGUMJhWIa2KHkSWim6qNVdziOopAaWiEKKKKIQoooohCkNLTTSMJ59lbgTjwFcnFj17wH9RUgxCW8xJdsA4oydhI7h9o9qbxplqmnu3R8qiCSP3VjY+sC/Wk+ssPjUJD6uxeSI12hX6Rzg9a8+KipNfmDke89FkOotxkFdJxyJt8XZkz8MpOpKlKjQAQTMjvW2A61ziFacodKtlOjR/uTceqVH0p54ewrfeexaFJF9KIk+FiT7XrJ4gzs4pSGWEENps2gC5PWOVva871ZdiSXbnGAPnH09K4CV5IB1EnbGJtcDYZTmCxaUmCsLSgkwNRbiZ5bipP8KO/EatKSF4fs1rL0KJ+F7MBpwI7Rs6xf50RKwNZgdNw3k3w+GS1ublZ5FRufTl6Va+pGoI0C/ifw6b8q0qVKVgGYvV2C25nHBM4zLuHsUy22pttqU/EIDfaJQSl1DWlxSkJ7PWlbZkIAlKgfmkGzheFMShSGpStouYR1butQI7BtCFNhqCTrLYvqAhapuO91LORMpUFJQAREETy25+XsKvippWkbDAQISIHT8f1qWiiiEKKKKIQoooohCkNLRRCUceyFJKSAQRBB5jpXCZrwcNRLSikfdNwPI7xXoq25quvBA1UvoFvMvdL1TUcGeYN8HOEjUtIHgDNdZw1w83h7gSuI1HeOg6DyroBl46VMjDRUVXShDmWuo/UXtXSTtHsipqalNOq/MgwooopxQoooohCiiiiE/9k="/>
          <p:cNvSpPr>
            <a:spLocks noChangeAspect="1" noChangeArrowheads="1"/>
          </p:cNvSpPr>
          <p:nvPr/>
        </p:nvSpPr>
        <p:spPr bwMode="auto">
          <a:xfrm>
            <a:off x="0" y="-447675"/>
            <a:ext cx="1181100" cy="9144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172" name="Picture 4" descr="http://1.bp.blogspot.com/-Xx_jIm6zR8k/UBm-QjAGyEI/AAAAAAAAAH8/VX-nPNeYG2I/s1600/descarga+(2).jpg"/>
          <p:cNvPicPr>
            <a:picLocks noChangeAspect="1" noChangeArrowheads="1"/>
          </p:cNvPicPr>
          <p:nvPr/>
        </p:nvPicPr>
        <p:blipFill>
          <a:blip r:embed="rId2"/>
          <a:srcRect/>
          <a:stretch>
            <a:fillRect/>
          </a:stretch>
        </p:blipFill>
        <p:spPr bwMode="auto">
          <a:xfrm>
            <a:off x="3071802" y="642918"/>
            <a:ext cx="4143404" cy="24288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COMENTARIOS DEL EQUIPO </a:t>
            </a:r>
            <a:endParaRPr lang="es-ES" dirty="0"/>
          </a:p>
        </p:txBody>
      </p:sp>
      <p:sp>
        <p:nvSpPr>
          <p:cNvPr id="3" name="2 Marcador de contenido"/>
          <p:cNvSpPr>
            <a:spLocks noGrp="1"/>
          </p:cNvSpPr>
          <p:nvPr>
            <p:ph sz="quarter" idx="1"/>
          </p:nvPr>
        </p:nvSpPr>
        <p:spPr>
          <a:xfrm>
            <a:off x="714348" y="1643050"/>
            <a:ext cx="7467600" cy="4873752"/>
          </a:xfrm>
        </p:spPr>
        <p:txBody>
          <a:bodyPr/>
          <a:lstStyle/>
          <a:p>
            <a:r>
              <a:rPr lang="es-ES" dirty="0" smtClean="0"/>
              <a:t>Esta es una herramienta innovadora para la publicación en línea</a:t>
            </a:r>
            <a:br>
              <a:rPr lang="es-ES" dirty="0" smtClean="0"/>
            </a:br>
            <a:r>
              <a:rPr lang="es-ES" dirty="0" smtClean="0"/>
              <a:t>Está orientada hacia quienes desean distribuir sus contenidos en línea en un formato más prestigioso</a:t>
            </a:r>
            <a:br>
              <a:rPr lang="es-ES" dirty="0" smtClean="0"/>
            </a:br>
            <a:r>
              <a:rPr lang="es-ES" dirty="0" smtClean="0"/>
              <a:t>te permite crear y distribuir fácilmente cualquier documento en línea.</a:t>
            </a:r>
            <a:br>
              <a:rPr lang="es-ES" dirty="0" smtClean="0"/>
            </a:br>
            <a:endParaRPr lang="es-ES" dirty="0" smtClean="0"/>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p:txBody>
          <a:bodyPr>
            <a:normAutofit/>
          </a:bodyPr>
          <a:lstStyle/>
          <a:p>
            <a:pPr algn="ctr"/>
            <a:r>
              <a:rPr lang="es-ES" b="1" dirty="0" smtClean="0">
                <a:latin typeface="Broadway" pitchFamily="82" charset="0"/>
              </a:rPr>
              <a:t>Plataforma sobre la que corre y requerimientos técnicos.</a:t>
            </a:r>
            <a:endParaRPr lang="es-ES" dirty="0">
              <a:latin typeface="Broadway" pitchFamily="82" charset="0"/>
            </a:endParaRPr>
          </a:p>
        </p:txBody>
      </p:sp>
      <p:sp>
        <p:nvSpPr>
          <p:cNvPr id="8" name="7 Marcador de contenido"/>
          <p:cNvSpPr>
            <a:spLocks noGrp="1"/>
          </p:cNvSpPr>
          <p:nvPr>
            <p:ph sz="quarter" idx="1"/>
          </p:nvPr>
        </p:nvSpPr>
        <p:spPr>
          <a:xfrm>
            <a:off x="428596" y="1571612"/>
            <a:ext cx="8186766" cy="3571900"/>
          </a:xfrm>
        </p:spPr>
        <p:txBody>
          <a:bodyPr>
            <a:normAutofit/>
          </a:bodyPr>
          <a:lstStyle/>
          <a:p>
            <a:pPr algn="just">
              <a:buFont typeface="Wingdings" pitchFamily="2" charset="2"/>
              <a:buChar char="v"/>
            </a:pPr>
            <a:r>
              <a:rPr lang="es-MX" sz="2000" dirty="0">
                <a:latin typeface="Comic Sans MS" pitchFamily="66" charset="0"/>
                <a:cs typeface="Arial" pitchFamily="34" charset="0"/>
              </a:rPr>
              <a:t>Las publicaciones en línea creadas con la ayuda de Calameo pueden ser descargadas, compartidas / incrustadas en otros sitios, y ser enviadas </a:t>
            </a:r>
            <a:r>
              <a:rPr lang="es-MX" sz="2000" dirty="0" smtClean="0">
                <a:latin typeface="Comic Sans MS" pitchFamily="66" charset="0"/>
                <a:cs typeface="Arial" pitchFamily="34" charset="0"/>
              </a:rPr>
              <a:t>a través </a:t>
            </a:r>
            <a:r>
              <a:rPr lang="es-MX" sz="2000" dirty="0">
                <a:latin typeface="Comic Sans MS" pitchFamily="66" charset="0"/>
                <a:cs typeface="Arial" pitchFamily="34" charset="0"/>
              </a:rPr>
              <a:t>de un vínculo para luego ser vistas por cualquier número </a:t>
            </a:r>
            <a:r>
              <a:rPr lang="es-MX" sz="2000" dirty="0" smtClean="0">
                <a:latin typeface="Comic Sans MS" pitchFamily="66" charset="0"/>
                <a:cs typeface="Arial" pitchFamily="34" charset="0"/>
              </a:rPr>
              <a:t>de receptores </a:t>
            </a:r>
            <a:r>
              <a:rPr lang="es-MX" sz="2000" dirty="0">
                <a:latin typeface="Comic Sans MS" pitchFamily="66" charset="0"/>
                <a:cs typeface="Arial" pitchFamily="34" charset="0"/>
              </a:rPr>
              <a:t>independientemente del sistema operativo o tipo de navegador que esté siendo utilizado por ellos</a:t>
            </a:r>
            <a:br>
              <a:rPr lang="es-MX" sz="2000" dirty="0">
                <a:latin typeface="Comic Sans MS" pitchFamily="66" charset="0"/>
                <a:cs typeface="Arial" pitchFamily="34" charset="0"/>
              </a:rPr>
            </a:br>
            <a:r>
              <a:rPr lang="es-MX" sz="2000" dirty="0">
                <a:latin typeface="Comic Sans MS" pitchFamily="66" charset="0"/>
                <a:cs typeface="Arial" pitchFamily="34" charset="0"/>
              </a:rPr>
              <a:t>A pesar de que aún se encuentra en beta, Calameo se vislumbra como </a:t>
            </a:r>
            <a:r>
              <a:rPr lang="es-MX" sz="2000" dirty="0" smtClean="0">
                <a:latin typeface="Comic Sans MS" pitchFamily="66" charset="0"/>
                <a:cs typeface="Arial" pitchFamily="34" charset="0"/>
              </a:rPr>
              <a:t>un servicio </a:t>
            </a:r>
            <a:r>
              <a:rPr lang="es-MX" sz="2000" dirty="0">
                <a:latin typeface="Comic Sans MS" pitchFamily="66" charset="0"/>
                <a:cs typeface="Arial" pitchFamily="34" charset="0"/>
              </a:rPr>
              <a:t>con futuro para editores en línea, especialmente para </a:t>
            </a:r>
            <a:r>
              <a:rPr lang="es-MX" sz="2000" dirty="0" smtClean="0">
                <a:latin typeface="Comic Sans MS" pitchFamily="66" charset="0"/>
                <a:cs typeface="Arial" pitchFamily="34" charset="0"/>
              </a:rPr>
              <a:t>aquellos que </a:t>
            </a:r>
            <a:r>
              <a:rPr lang="es-MX" sz="2000" dirty="0">
                <a:latin typeface="Comic Sans MS" pitchFamily="66" charset="0"/>
                <a:cs typeface="Arial" pitchFamily="34" charset="0"/>
              </a:rPr>
              <a:t>desean extraer alto valor de los medios de distribución que </a:t>
            </a:r>
            <a:r>
              <a:rPr lang="es-MX" sz="2000" dirty="0" err="1" smtClean="0">
                <a:latin typeface="Comic Sans MS" pitchFamily="66" charset="0"/>
                <a:cs typeface="Arial" pitchFamily="34" charset="0"/>
              </a:rPr>
              <a:t>Calameo</a:t>
            </a:r>
            <a:r>
              <a:rPr lang="es-MX" sz="2000" dirty="0" smtClean="0">
                <a:latin typeface="Comic Sans MS" pitchFamily="66" charset="0"/>
                <a:cs typeface="Arial" pitchFamily="34" charset="0"/>
              </a:rPr>
              <a:t> pone </a:t>
            </a:r>
            <a:r>
              <a:rPr lang="es-MX" sz="2000" dirty="0">
                <a:latin typeface="Comic Sans MS" pitchFamily="66" charset="0"/>
                <a:cs typeface="Arial" pitchFamily="34" charset="0"/>
              </a:rPr>
              <a:t>a su </a:t>
            </a:r>
            <a:r>
              <a:rPr lang="es-MX" sz="2000" dirty="0" smtClean="0">
                <a:latin typeface="Comic Sans MS" pitchFamily="66" charset="0"/>
                <a:cs typeface="Arial" pitchFamily="34" charset="0"/>
              </a:rPr>
              <a:t>alcance.</a:t>
            </a:r>
            <a:endParaRPr lang="es-ES" sz="2000" dirty="0">
              <a:latin typeface="Comic Sans MS" pitchFamily="66" charset="0"/>
              <a:cs typeface="Arial" pitchFamily="34" charset="0"/>
            </a:endParaRPr>
          </a:p>
        </p:txBody>
      </p:sp>
      <p:pic>
        <p:nvPicPr>
          <p:cNvPr id="4" name="7 Marcador de contenido" descr="Sin título-1.jpg"/>
          <p:cNvPicPr>
            <a:picLocks noChangeAspect="1"/>
          </p:cNvPicPr>
          <p:nvPr/>
        </p:nvPicPr>
        <p:blipFill>
          <a:blip r:embed="rId2"/>
          <a:stretch>
            <a:fillRect/>
          </a:stretch>
        </p:blipFill>
        <p:spPr>
          <a:xfrm>
            <a:off x="3286116" y="5143512"/>
            <a:ext cx="2828925" cy="895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71472" y="500042"/>
            <a:ext cx="7467600" cy="582594"/>
          </a:xfrm>
        </p:spPr>
        <p:txBody>
          <a:bodyPr>
            <a:noAutofit/>
          </a:bodyPr>
          <a:lstStyle/>
          <a:p>
            <a:pPr algn="ctr"/>
            <a:r>
              <a:rPr lang="es-ES" sz="4800" b="1" dirty="0" smtClean="0">
                <a:latin typeface="Bauhaus 93" pitchFamily="82" charset="0"/>
              </a:rPr>
              <a:t>Para qué sirve</a:t>
            </a:r>
            <a:endParaRPr lang="es-ES" sz="4800" dirty="0">
              <a:latin typeface="Bauhaus 93" pitchFamily="82" charset="0"/>
            </a:endParaRPr>
          </a:p>
        </p:txBody>
      </p:sp>
      <p:sp>
        <p:nvSpPr>
          <p:cNvPr id="7" name="6 Marcador de contenido"/>
          <p:cNvSpPr>
            <a:spLocks noGrp="1"/>
          </p:cNvSpPr>
          <p:nvPr>
            <p:ph sz="quarter" idx="1"/>
          </p:nvPr>
        </p:nvSpPr>
        <p:spPr/>
        <p:txBody>
          <a:bodyPr>
            <a:normAutofit/>
          </a:bodyPr>
          <a:lstStyle/>
          <a:p>
            <a:pPr algn="just"/>
            <a:r>
              <a:rPr lang="es-MX" sz="2000" dirty="0" smtClean="0">
                <a:latin typeface="Comic Sans MS" pitchFamily="66" charset="0"/>
              </a:rPr>
              <a:t>Sirve para poder subir información de todos los temas y hacer que toda la gente que entre a la pagina vea dicha información. </a:t>
            </a:r>
          </a:p>
          <a:p>
            <a:pPr algn="just"/>
            <a:r>
              <a:rPr lang="es-MX" sz="2000" dirty="0" smtClean="0">
                <a:latin typeface="Comic Sans MS" pitchFamily="66" charset="0"/>
              </a:rPr>
              <a:t>Nos sirve para explorar toda la información y mirarla opinar de ella.</a:t>
            </a:r>
          </a:p>
          <a:p>
            <a:pPr algn="just"/>
            <a:r>
              <a:rPr lang="es-MX" sz="2000" dirty="0" smtClean="0">
                <a:latin typeface="Comic Sans MS" pitchFamily="66" charset="0"/>
              </a:rPr>
              <a:t>Nos informa lo que esta ocurriendo en la actualidad con diversos temas como:</a:t>
            </a:r>
          </a:p>
          <a:p>
            <a:pPr algn="just">
              <a:buNone/>
            </a:pPr>
            <a:r>
              <a:rPr lang="es-MX" sz="2000" dirty="0" smtClean="0">
                <a:latin typeface="Comic Sans MS" pitchFamily="66" charset="0"/>
              </a:rPr>
              <a:t>*Artes, diseño, automóviles, ciencia, cultura, deporte, educación etc.</a:t>
            </a:r>
          </a:p>
        </p:txBody>
      </p:sp>
      <p:pic>
        <p:nvPicPr>
          <p:cNvPr id="4" name="3 Imagen" descr="LLL.jpg"/>
          <p:cNvPicPr>
            <a:picLocks noChangeAspect="1"/>
          </p:cNvPicPr>
          <p:nvPr/>
        </p:nvPicPr>
        <p:blipFill>
          <a:blip r:embed="rId2"/>
          <a:stretch>
            <a:fillRect/>
          </a:stretch>
        </p:blipFill>
        <p:spPr>
          <a:xfrm>
            <a:off x="5214942" y="5000612"/>
            <a:ext cx="2071702" cy="1857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4638"/>
            <a:ext cx="7467600" cy="582594"/>
          </a:xfrm>
        </p:spPr>
        <p:txBody>
          <a:bodyPr>
            <a:noAutofit/>
          </a:bodyPr>
          <a:lstStyle/>
          <a:p>
            <a:pPr algn="ctr"/>
            <a:r>
              <a:rPr lang="es-ES" sz="3600" b="1" dirty="0" smtClean="0">
                <a:latin typeface="Broadway" pitchFamily="82" charset="0"/>
              </a:rPr>
              <a:t>Manual de uso.</a:t>
            </a:r>
            <a:endParaRPr lang="es-ES" sz="3600" dirty="0">
              <a:latin typeface="Broadway" pitchFamily="82" charset="0"/>
            </a:endParaRPr>
          </a:p>
        </p:txBody>
      </p:sp>
      <p:sp>
        <p:nvSpPr>
          <p:cNvPr id="7" name="2 Marcador de contenido"/>
          <p:cNvSpPr>
            <a:spLocks noGrp="1"/>
          </p:cNvSpPr>
          <p:nvPr>
            <p:ph sz="quarter" idx="1"/>
          </p:nvPr>
        </p:nvSpPr>
        <p:spPr>
          <a:xfrm>
            <a:off x="500034" y="928670"/>
            <a:ext cx="8229600" cy="4525963"/>
          </a:xfrm>
        </p:spPr>
        <p:txBody>
          <a:bodyPr>
            <a:normAutofit fontScale="25000" lnSpcReduction="20000"/>
          </a:bodyPr>
          <a:lstStyle/>
          <a:p>
            <a:pPr algn="just"/>
            <a:r>
              <a:rPr lang="es-ES" sz="9600" dirty="0" err="1" smtClean="0">
                <a:latin typeface="Comic Sans MS" pitchFamily="66" charset="0"/>
              </a:rPr>
              <a:t>Clameo</a:t>
            </a:r>
            <a:r>
              <a:rPr lang="es-ES" sz="9600" dirty="0" smtClean="0">
                <a:latin typeface="Comic Sans MS" pitchFamily="66" charset="0"/>
              </a:rPr>
              <a:t> es un servicio basado en internet que permite crear revistas visuales, interactivas y elegantes para distribuirlas en línea. Convierte cualquier documento en revistas altamente personalizadas simulando también el efecto de voltear las páginas como si tratara de un libro físico.</a:t>
            </a:r>
          </a:p>
          <a:p>
            <a:pPr algn="just"/>
            <a:r>
              <a:rPr lang="es-ES" sz="9600" dirty="0" smtClean="0">
                <a:latin typeface="Comic Sans MS" pitchFamily="66" charset="0"/>
              </a:rPr>
              <a:t>Las publicaciones en línea creadas con la ayuda de </a:t>
            </a:r>
            <a:r>
              <a:rPr lang="es-ES" sz="9600" dirty="0" err="1" smtClean="0">
                <a:latin typeface="Comic Sans MS" pitchFamily="66" charset="0"/>
              </a:rPr>
              <a:t>Calameo</a:t>
            </a:r>
            <a:r>
              <a:rPr lang="es-ES" sz="9600" dirty="0" smtClean="0">
                <a:latin typeface="Comic Sans MS" pitchFamily="66" charset="0"/>
              </a:rPr>
              <a:t> pueden ser descargadas, compartidas y ser enviadas a través de un vínculo para después ser vistas por cualquier número de receptores desde algún tipo de navegador que ellos estén utilizando.</a:t>
            </a:r>
          </a:p>
          <a:p>
            <a:pPr algn="just"/>
            <a:r>
              <a:rPr lang="es-ES" sz="9600" dirty="0" smtClean="0">
                <a:latin typeface="Comic Sans MS" pitchFamily="66" charset="0"/>
              </a:rPr>
              <a:t>Los lectores también pueden comentar y comenzar discusiones acerca de cualquier documento configurado.</a:t>
            </a:r>
          </a:p>
          <a:p>
            <a:pPr algn="just">
              <a:buNone/>
            </a:pPr>
            <a:r>
              <a:rPr lang="es-ES" sz="9600" dirty="0" smtClean="0">
                <a:latin typeface="Comic Sans MS" pitchFamily="66" charset="0"/>
              </a:rPr>
              <a:t> </a:t>
            </a:r>
          </a:p>
          <a:p>
            <a:endParaRPr lang="es-ES" dirty="0"/>
          </a:p>
        </p:txBody>
      </p:sp>
      <p:pic>
        <p:nvPicPr>
          <p:cNvPr id="4" name="3 Marcador de contenido" descr="imagesCAC5H51M.jpg"/>
          <p:cNvPicPr>
            <a:picLocks noChangeAspect="1"/>
          </p:cNvPicPr>
          <p:nvPr/>
        </p:nvPicPr>
        <p:blipFill>
          <a:blip r:embed="rId2"/>
          <a:stretch>
            <a:fillRect/>
          </a:stretch>
        </p:blipFill>
        <p:spPr>
          <a:xfrm>
            <a:off x="3214678" y="5000636"/>
            <a:ext cx="2428892" cy="15716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14348" y="571480"/>
            <a:ext cx="7467600" cy="5000660"/>
          </a:xfrm>
        </p:spPr>
        <p:txBody>
          <a:bodyPr>
            <a:normAutofit fontScale="85000" lnSpcReduction="10000"/>
          </a:bodyPr>
          <a:lstStyle/>
          <a:p>
            <a:pPr algn="just"/>
            <a:r>
              <a:rPr lang="es-ES" dirty="0" err="1" smtClean="0">
                <a:latin typeface="Comic Sans MS" pitchFamily="66" charset="0"/>
              </a:rPr>
              <a:t>Conversion</a:t>
            </a:r>
            <a:r>
              <a:rPr lang="es-ES" dirty="0" smtClean="0">
                <a:latin typeface="Comic Sans MS" pitchFamily="66" charset="0"/>
              </a:rPr>
              <a:t> de Documentos – Tipo de Archivos Soportados</a:t>
            </a:r>
          </a:p>
          <a:p>
            <a:pPr algn="just"/>
            <a:r>
              <a:rPr lang="es-ES" dirty="0" err="1" smtClean="0">
                <a:latin typeface="Comic Sans MS" pitchFamily="66" charset="0"/>
              </a:rPr>
              <a:t>Calameo</a:t>
            </a:r>
            <a:r>
              <a:rPr lang="es-ES" dirty="0" smtClean="0">
                <a:latin typeface="Comic Sans MS" pitchFamily="66" charset="0"/>
              </a:rPr>
              <a:t> puede convertir fácilmente casi cualquier tipo de documento y archivos sin ayuda adicional. Los archivos deben tener hasta 100 MB de tamaño cada uno, y estar construidos en alguno de los formatos de documentos específicamente soportados.</a:t>
            </a:r>
          </a:p>
          <a:p>
            <a:pPr algn="just"/>
            <a:r>
              <a:rPr lang="es-ES" dirty="0" smtClean="0">
                <a:latin typeface="Comic Sans MS" pitchFamily="66" charset="0"/>
              </a:rPr>
              <a:t>Características del Programa de Ejecución – Controles de Navegación</a:t>
            </a:r>
          </a:p>
          <a:p>
            <a:pPr algn="just"/>
            <a:r>
              <a:rPr lang="es-ES" dirty="0" smtClean="0">
                <a:latin typeface="Comic Sans MS" pitchFamily="66" charset="0"/>
              </a:rPr>
              <a:t>Una vez que el documento haya sido convertido dentro de </a:t>
            </a:r>
            <a:r>
              <a:rPr lang="es-ES" dirty="0" err="1" smtClean="0">
                <a:latin typeface="Comic Sans MS" pitchFamily="66" charset="0"/>
              </a:rPr>
              <a:t>Calameo</a:t>
            </a:r>
            <a:r>
              <a:rPr lang="es-ES" dirty="0" smtClean="0">
                <a:latin typeface="Comic Sans MS" pitchFamily="66" charset="0"/>
              </a:rPr>
              <a:t>, éste es desplegado en una pantalla personalizada de Flash. Para navegar a través del documento recién creado cuentas con una barra de herramientas de navegación ubicada en la parte superior izquierda de la pantalla de ejecución. Las opciones más importantes de navegación (de izquierda a derecha) incluyen: a) Publicación Te regresa al modulo de publicación principal desde cualquiera de los otros modos de visualización </a:t>
            </a:r>
            <a:endParaRPr lang="es-ES" dirty="0">
              <a:latin typeface="Comic Sans MS" pitchFamily="66" charset="0"/>
            </a:endParaRPr>
          </a:p>
        </p:txBody>
      </p:sp>
      <p:pic>
        <p:nvPicPr>
          <p:cNvPr id="4" name="3 Imagen" descr="http://htmlimg3.scribdassets.com/4rsnop18qoejhsh/images/4-bb057dc255.jpg"/>
          <p:cNvPicPr/>
          <p:nvPr/>
        </p:nvPicPr>
        <p:blipFill>
          <a:blip r:embed="rId2"/>
          <a:srcRect b="83546"/>
          <a:stretch>
            <a:fillRect/>
          </a:stretch>
        </p:blipFill>
        <p:spPr bwMode="auto">
          <a:xfrm>
            <a:off x="1857356" y="5876925"/>
            <a:ext cx="5000625" cy="981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42910" y="500042"/>
            <a:ext cx="7467600" cy="4873752"/>
          </a:xfrm>
        </p:spPr>
        <p:txBody>
          <a:bodyPr>
            <a:normAutofit fontScale="77500" lnSpcReduction="20000"/>
          </a:bodyPr>
          <a:lstStyle/>
          <a:p>
            <a:pPr algn="just"/>
            <a:r>
              <a:rPr lang="es-ES" dirty="0" smtClean="0"/>
              <a:t>Las opciones más importantes de navegación (de izquierda a derecha)incluyen:</a:t>
            </a:r>
          </a:p>
          <a:p>
            <a:pPr algn="just">
              <a:buNone/>
            </a:pPr>
            <a:r>
              <a:rPr lang="es-ES" dirty="0" smtClean="0"/>
              <a:t>a) Publicación te regresa al modulo de publicación principal desde cualquiera de los otros modos de visualización disponibles.</a:t>
            </a:r>
          </a:p>
          <a:p>
            <a:pPr algn="just">
              <a:buNone/>
            </a:pPr>
            <a:r>
              <a:rPr lang="es-ES" dirty="0" smtClean="0"/>
              <a:t>b) Suscripciones Permite a tus lectores descubrir y accesar tus otros canales de contenido, revistas o publicaciones.</a:t>
            </a:r>
          </a:p>
          <a:p>
            <a:pPr algn="just">
              <a:buNone/>
            </a:pPr>
            <a:r>
              <a:rPr lang="es-ES" dirty="0" smtClean="0"/>
              <a:t>c) Vista en miniatura de todas las páginas te permite ver toda la publicación como una serie de miniaturas.</a:t>
            </a:r>
          </a:p>
          <a:p>
            <a:pPr algn="just">
              <a:buNone/>
            </a:pPr>
            <a:r>
              <a:rPr lang="es-ES" dirty="0" smtClean="0"/>
              <a:t>d) Vista de pantalla completa lanza el módulo de visualización en pantalla completa</a:t>
            </a:r>
          </a:p>
          <a:p>
            <a:pPr algn="just">
              <a:buNone/>
            </a:pPr>
            <a:r>
              <a:rPr lang="es-ES" dirty="0" smtClean="0"/>
              <a:t>e) Referencia Marca y recuerda páginas específicas o secciones para su revisión posterior.</a:t>
            </a:r>
          </a:p>
          <a:p>
            <a:pPr algn="just">
              <a:buNone/>
            </a:pPr>
            <a:r>
              <a:rPr lang="es-ES" dirty="0" smtClean="0"/>
              <a:t>f) Acercamiento – Alejamiento (Lupa)Acerca y aleja el contenido del documento para brindarte una máxima legibilidad</a:t>
            </a:r>
          </a:p>
          <a:p>
            <a:pPr algn="just">
              <a:buNone/>
            </a:pPr>
            <a:r>
              <a:rPr lang="es-ES" dirty="0" smtClean="0"/>
              <a:t>g) Volumen de Audio Controla el Volumen o lo enmudece en aplicaciones multimedia que con tengan audio</a:t>
            </a:r>
          </a:p>
          <a:p>
            <a:endParaRPr lang="es-ES" dirty="0"/>
          </a:p>
        </p:txBody>
      </p:sp>
      <p:pic>
        <p:nvPicPr>
          <p:cNvPr id="4" name="3 Imagen" descr="L.png"/>
          <p:cNvPicPr>
            <a:picLocks noChangeAspect="1"/>
          </p:cNvPicPr>
          <p:nvPr/>
        </p:nvPicPr>
        <p:blipFill>
          <a:blip r:embed="rId2"/>
          <a:stretch>
            <a:fillRect/>
          </a:stretch>
        </p:blipFill>
        <p:spPr>
          <a:xfrm>
            <a:off x="3143240" y="5000636"/>
            <a:ext cx="2000240" cy="18573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endParaRPr lang="es-ES"/>
          </a:p>
        </p:txBody>
      </p:sp>
      <p:pic>
        <p:nvPicPr>
          <p:cNvPr id="3075" name="Picture 3"/>
          <p:cNvPicPr>
            <a:picLocks noChangeAspect="1" noChangeArrowheads="1"/>
          </p:cNvPicPr>
          <p:nvPr/>
        </p:nvPicPr>
        <p:blipFill>
          <a:blip r:embed="rId2"/>
          <a:srcRect l="12673" t="8333" r="21980" b="1354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Grp="1" noChangeAspect="1" noChangeArrowheads="1"/>
          </p:cNvPicPr>
          <p:nvPr>
            <p:ph sz="quarter" idx="1"/>
          </p:nvPr>
        </p:nvPicPr>
        <p:blipFill>
          <a:blip r:embed="rId2"/>
          <a:srcRect t="8148" r="904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p:cNvPicPr>
            <a:picLocks noGrp="1" noChangeAspect="1" noChangeArrowheads="1"/>
          </p:cNvPicPr>
          <p:nvPr>
            <p:ph sz="quarter" idx="1"/>
          </p:nvPr>
        </p:nvPicPr>
        <p:blipFill>
          <a:blip r:embed="rId2"/>
          <a:srcRect l="12053" t="8314" r="20983" b="2025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64</TotalTime>
  <Words>308</Words>
  <Application>Microsoft Office PowerPoint</Application>
  <PresentationFormat>Presentación en pantalla (4:3)</PresentationFormat>
  <Paragraphs>30</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Mirador</vt:lpstr>
      <vt:lpstr>Herramientas digitales </vt:lpstr>
      <vt:lpstr>Plataforma sobre la que corre y requerimientos técnicos.</vt:lpstr>
      <vt:lpstr>Para qué sirve</vt:lpstr>
      <vt:lpstr>Manual de uso.</vt:lpstr>
      <vt:lpstr>Diapositiva 5</vt:lpstr>
      <vt:lpstr>Diapositiva 6</vt:lpstr>
      <vt:lpstr>Diapositiva 7</vt:lpstr>
      <vt:lpstr>Diapositiva 8</vt:lpstr>
      <vt:lpstr>Diapositiva 9</vt:lpstr>
      <vt:lpstr>COMENTARIOS DEL EQUIPO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dc:creator>
  <cp:lastModifiedBy>comp</cp:lastModifiedBy>
  <cp:revision>16</cp:revision>
  <dcterms:created xsi:type="dcterms:W3CDTF">2013-04-10T12:46:39Z</dcterms:created>
  <dcterms:modified xsi:type="dcterms:W3CDTF">2013-04-18T06:23:48Z</dcterms:modified>
</cp:coreProperties>
</file>