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7" r:id="rId4"/>
    <p:sldId id="257" r:id="rId5"/>
    <p:sldId id="258" r:id="rId6"/>
    <p:sldId id="259" r:id="rId7"/>
    <p:sldId id="260" r:id="rId8"/>
    <p:sldId id="261" r:id="rId9"/>
    <p:sldId id="262" r:id="rId10"/>
    <p:sldId id="265"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8AAB8A44-F8DF-44A8-89E5-E2BF2E6CFBDD}" type="datetimeFigureOut">
              <a:rPr lang="es-ES" smtClean="0"/>
              <a:pPr/>
              <a:t>17/04/2013</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F7CF0337-F49A-4DE1-8AAA-2C9BAB51D4C5}"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AAB8A44-F8DF-44A8-89E5-E2BF2E6CFBDD}" type="datetimeFigureOut">
              <a:rPr lang="es-ES" smtClean="0"/>
              <a:pPr/>
              <a:t>17/04/2013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7CF0337-F49A-4DE1-8AAA-2C9BAB51D4C5}"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AAB8A44-F8DF-44A8-89E5-E2BF2E6CFBDD}" type="datetimeFigureOut">
              <a:rPr lang="es-ES" smtClean="0"/>
              <a:pPr/>
              <a:t>17/04/2013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7CF0337-F49A-4DE1-8AAA-2C9BAB51D4C5}"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AAB8A44-F8DF-44A8-89E5-E2BF2E6CFBDD}" type="datetimeFigureOut">
              <a:rPr lang="es-ES" smtClean="0"/>
              <a:pPr/>
              <a:t>17/04/2013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7CF0337-F49A-4DE1-8AAA-2C9BAB51D4C5}"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8AAB8A44-F8DF-44A8-89E5-E2BF2E6CFBDD}" type="datetimeFigureOut">
              <a:rPr lang="es-ES" smtClean="0"/>
              <a:pPr/>
              <a:t>17/04/2013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7CF0337-F49A-4DE1-8AAA-2C9BAB51D4C5}"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8AAB8A44-F8DF-44A8-89E5-E2BF2E6CFBDD}" type="datetimeFigureOut">
              <a:rPr lang="es-ES" smtClean="0"/>
              <a:pPr/>
              <a:t>17/04/2013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7CF0337-F49A-4DE1-8AAA-2C9BAB51D4C5}"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8AAB8A44-F8DF-44A8-89E5-E2BF2E6CFBDD}" type="datetimeFigureOut">
              <a:rPr lang="es-ES" smtClean="0"/>
              <a:pPr/>
              <a:t>17/04/2013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7CF0337-F49A-4DE1-8AAA-2C9BAB51D4C5}"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8AAB8A44-F8DF-44A8-89E5-E2BF2E6CFBDD}" type="datetimeFigureOut">
              <a:rPr lang="es-ES" smtClean="0"/>
              <a:pPr/>
              <a:t>17/04/2013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7CF0337-F49A-4DE1-8AAA-2C9BAB51D4C5}"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AB8A44-F8DF-44A8-89E5-E2BF2E6CFBDD}" type="datetimeFigureOut">
              <a:rPr lang="es-ES" smtClean="0"/>
              <a:pPr/>
              <a:t>17/04/2013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7CF0337-F49A-4DE1-8AAA-2C9BAB51D4C5}"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8AAB8A44-F8DF-44A8-89E5-E2BF2E6CFBDD}" type="datetimeFigureOut">
              <a:rPr lang="es-ES" smtClean="0"/>
              <a:pPr/>
              <a:t>17/04/2013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7CF0337-F49A-4DE1-8AAA-2C9BAB51D4C5}"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8AAB8A44-F8DF-44A8-89E5-E2BF2E6CFBDD}" type="datetimeFigureOut">
              <a:rPr lang="es-ES" smtClean="0"/>
              <a:pPr/>
              <a:t>17/04/2013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F7CF0337-F49A-4DE1-8AAA-2C9BAB51D4C5}"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AAB8A44-F8DF-44A8-89E5-E2BF2E6CFBDD}" type="datetimeFigureOut">
              <a:rPr lang="es-ES" smtClean="0"/>
              <a:pPr/>
              <a:t>17/04/2013</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7CF0337-F49A-4DE1-8AAA-2C9BAB51D4C5}"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chrome.google.com/webstore/"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chrome.google.com/webstore/" TargetMode="Externa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_tradnl" dirty="0" smtClean="0"/>
              <a:t>Tutorial de herramienta digital.</a:t>
            </a:r>
            <a:endParaRPr lang="es-ES" dirty="0"/>
          </a:p>
        </p:txBody>
      </p:sp>
      <p:sp>
        <p:nvSpPr>
          <p:cNvPr id="3" name="2 Subtítulo"/>
          <p:cNvSpPr>
            <a:spLocks noGrp="1"/>
          </p:cNvSpPr>
          <p:nvPr>
            <p:ph type="subTitle" idx="1"/>
          </p:nvPr>
        </p:nvSpPr>
        <p:spPr/>
        <p:txBody>
          <a:bodyPr/>
          <a:lstStyle/>
          <a:p>
            <a:r>
              <a:rPr lang="es-ES" b="1" dirty="0"/>
              <a:t>Extensiones de C</a:t>
            </a:r>
            <a:r>
              <a:rPr lang="es-ES" b="1" dirty="0" smtClean="0"/>
              <a:t>hrome</a:t>
            </a:r>
            <a:r>
              <a:rPr lang="es-ES" b="1" dirty="0"/>
              <a:t>.</a:t>
            </a:r>
          </a:p>
          <a:p>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1340768"/>
            <a:ext cx="8229600" cy="1143000"/>
          </a:xfrm>
        </p:spPr>
        <p:txBody>
          <a:bodyPr>
            <a:normAutofit fontScale="90000"/>
          </a:bodyPr>
          <a:lstStyle/>
          <a:p>
            <a:pPr algn="ctr"/>
            <a:r>
              <a:rPr lang="es-ES_tradnl" sz="5400" dirty="0" smtClean="0"/>
              <a:t/>
            </a:r>
            <a:br>
              <a:rPr lang="es-ES_tradnl" sz="5400" dirty="0" smtClean="0"/>
            </a:br>
            <a:r>
              <a:rPr lang="es-ES_tradnl" sz="5400" dirty="0" smtClean="0"/>
              <a:t/>
            </a:r>
            <a:br>
              <a:rPr lang="es-ES_tradnl" sz="5400" dirty="0" smtClean="0"/>
            </a:br>
            <a:r>
              <a:rPr lang="es-ES_tradnl" sz="5400" dirty="0" smtClean="0"/>
              <a:t/>
            </a:r>
            <a:br>
              <a:rPr lang="es-ES_tradnl" sz="5400" dirty="0" smtClean="0"/>
            </a:br>
            <a:r>
              <a:rPr lang="es-ES_tradnl" sz="5400" dirty="0" smtClean="0"/>
              <a:t/>
            </a:r>
            <a:br>
              <a:rPr lang="es-ES_tradnl" sz="5400" dirty="0" smtClean="0"/>
            </a:br>
            <a:r>
              <a:rPr lang="es-ES_tradnl" sz="7300" dirty="0" smtClean="0">
                <a:solidFill>
                  <a:schemeClr val="tx1"/>
                </a:solidFill>
              </a:rPr>
              <a:t>Comentario:</a:t>
            </a:r>
            <a:r>
              <a:rPr lang="es-ES" sz="5400" dirty="0" smtClean="0"/>
              <a:t/>
            </a:r>
            <a:br>
              <a:rPr lang="es-ES" sz="5400" dirty="0" smtClean="0"/>
            </a:br>
            <a:endParaRPr lang="es-ES" dirty="0"/>
          </a:p>
        </p:txBody>
      </p:sp>
      <p:sp>
        <p:nvSpPr>
          <p:cNvPr id="3" name="2 Marcador de contenido"/>
          <p:cNvSpPr>
            <a:spLocks noGrp="1"/>
          </p:cNvSpPr>
          <p:nvPr>
            <p:ph idx="1"/>
          </p:nvPr>
        </p:nvSpPr>
        <p:spPr/>
        <p:txBody>
          <a:bodyPr>
            <a:normAutofit/>
          </a:bodyPr>
          <a:lstStyle/>
          <a:p>
            <a:pPr>
              <a:buNone/>
            </a:pPr>
            <a:r>
              <a:rPr lang="es-ES_tradnl" sz="3200" dirty="0" smtClean="0">
                <a:solidFill>
                  <a:schemeClr val="tx2"/>
                </a:solidFill>
              </a:rPr>
              <a:t>Son muy útiles ya que permiten </a:t>
            </a:r>
            <a:r>
              <a:rPr lang="es-ES" sz="3200" dirty="0" smtClean="0">
                <a:solidFill>
                  <a:schemeClr val="tx2"/>
                </a:solidFill>
              </a:rPr>
              <a:t>personalizar </a:t>
            </a:r>
            <a:r>
              <a:rPr lang="es-ES" sz="3200" dirty="0">
                <a:solidFill>
                  <a:schemeClr val="tx2"/>
                </a:solidFill>
              </a:rPr>
              <a:t>Google Chrome </a:t>
            </a:r>
            <a:r>
              <a:rPr lang="es-ES" sz="3200" dirty="0" smtClean="0">
                <a:solidFill>
                  <a:schemeClr val="tx2"/>
                </a:solidFill>
              </a:rPr>
              <a:t>con las </a:t>
            </a:r>
            <a:r>
              <a:rPr lang="es-ES" sz="3200" dirty="0">
                <a:solidFill>
                  <a:schemeClr val="tx2"/>
                </a:solidFill>
              </a:rPr>
              <a:t>funciones que quieras y mantienen el navegador libre de elementos que no vas a utilizar</a:t>
            </a:r>
            <a:r>
              <a:rPr lang="es-ES" sz="3200" dirty="0" smtClean="0">
                <a:solidFill>
                  <a:schemeClr val="tx2"/>
                </a:solidFill>
              </a:rPr>
              <a:t>.</a:t>
            </a:r>
          </a:p>
          <a:p>
            <a:pPr>
              <a:buNone/>
            </a:pPr>
            <a:r>
              <a:rPr lang="es-ES_tradnl" sz="3200" dirty="0" smtClean="0">
                <a:solidFill>
                  <a:schemeClr val="tx2"/>
                </a:solidFill>
              </a:rPr>
              <a:t>Consideramos que </a:t>
            </a:r>
            <a:r>
              <a:rPr lang="es-ES_tradnl" sz="3200" dirty="0" smtClean="0">
                <a:solidFill>
                  <a:schemeClr val="tx2"/>
                </a:solidFill>
              </a:rPr>
              <a:t>es de gran utilidad, por que nos muestra diversas acciones que una herramienta digital no siempre presenta, además de que esta muy completa.</a:t>
            </a:r>
            <a:endParaRPr lang="es-ES" sz="3200" dirty="0" smtClean="0">
              <a:solidFill>
                <a:schemeClr val="tx2"/>
              </a:solidFill>
            </a:endParaRPr>
          </a:p>
          <a:p>
            <a:pPr>
              <a:buNone/>
            </a:pPr>
            <a:endParaRPr lang="es-ES_tradnl" sz="32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solidFill>
                  <a:schemeClr val="accent1">
                    <a:lumMod val="75000"/>
                  </a:schemeClr>
                </a:solidFill>
              </a:rPr>
              <a:t>Plataforma sobre la que corre y requerimientos técnicos.</a:t>
            </a:r>
            <a:endParaRPr lang="es-MX" dirty="0">
              <a:solidFill>
                <a:schemeClr val="accent1">
                  <a:lumMod val="75000"/>
                </a:schemeClr>
              </a:solidFill>
            </a:endParaRPr>
          </a:p>
        </p:txBody>
      </p:sp>
      <p:sp>
        <p:nvSpPr>
          <p:cNvPr id="3" name="2 Marcador de contenido"/>
          <p:cNvSpPr>
            <a:spLocks noGrp="1"/>
          </p:cNvSpPr>
          <p:nvPr>
            <p:ph idx="1"/>
          </p:nvPr>
        </p:nvSpPr>
        <p:spPr>
          <a:xfrm>
            <a:off x="323528" y="1628800"/>
            <a:ext cx="8229600" cy="4525963"/>
          </a:xfrm>
        </p:spPr>
        <p:txBody>
          <a:bodyPr>
            <a:normAutofit/>
          </a:bodyPr>
          <a:lstStyle/>
          <a:p>
            <a:pPr>
              <a:buNone/>
            </a:pPr>
            <a:r>
              <a:rPr lang="es-MX" b="1" dirty="0" smtClean="0"/>
              <a:t/>
            </a:r>
            <a:br>
              <a:rPr lang="es-MX" b="1" dirty="0" smtClean="0"/>
            </a:br>
            <a:endParaRPr lang="es-MX" b="1" dirty="0">
              <a:solidFill>
                <a:schemeClr val="tx2"/>
              </a:solidFill>
            </a:endParaRPr>
          </a:p>
        </p:txBody>
      </p:sp>
      <p:pic>
        <p:nvPicPr>
          <p:cNvPr id="1026" name="Picture 2"/>
          <p:cNvPicPr>
            <a:picLocks noChangeAspect="1" noChangeArrowheads="1"/>
          </p:cNvPicPr>
          <p:nvPr/>
        </p:nvPicPr>
        <p:blipFill>
          <a:blip r:embed="rId2" cstate="print"/>
          <a:srcRect/>
          <a:stretch>
            <a:fillRect/>
          </a:stretch>
        </p:blipFill>
        <p:spPr bwMode="auto">
          <a:xfrm>
            <a:off x="755576" y="1988840"/>
            <a:ext cx="7315200" cy="44196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solidFill>
                  <a:schemeClr val="tx1"/>
                </a:solidFill>
              </a:rPr>
              <a:t>Para que sirve</a:t>
            </a:r>
            <a:endParaRPr lang="es-MX" dirty="0">
              <a:solidFill>
                <a:schemeClr val="tx1"/>
              </a:solidFill>
            </a:endParaRPr>
          </a:p>
        </p:txBody>
      </p:sp>
      <p:sp>
        <p:nvSpPr>
          <p:cNvPr id="3" name="2 Marcador de contenido"/>
          <p:cNvSpPr>
            <a:spLocks noGrp="1"/>
          </p:cNvSpPr>
          <p:nvPr>
            <p:ph idx="1"/>
          </p:nvPr>
        </p:nvSpPr>
        <p:spPr/>
        <p:txBody>
          <a:bodyPr>
            <a:normAutofit lnSpcReduction="10000"/>
          </a:bodyPr>
          <a:lstStyle/>
          <a:p>
            <a:pPr>
              <a:buFont typeface="Arial" pitchFamily="34" charset="0"/>
              <a:buChar char="•"/>
            </a:pPr>
            <a:r>
              <a:rPr lang="es-ES" b="1" dirty="0" smtClean="0">
                <a:solidFill>
                  <a:schemeClr val="tx2"/>
                </a:solidFill>
              </a:rPr>
              <a:t>Te permiten obtener información adicional sobre una página: </a:t>
            </a:r>
            <a:r>
              <a:rPr lang="es-ES" dirty="0" smtClean="0">
                <a:solidFill>
                  <a:schemeClr val="tx2"/>
                </a:solidFill>
              </a:rPr>
              <a:t>Las extensiones pueden mejorar la página a la que hayas accedido con información y enlaces relevantes. </a:t>
            </a:r>
            <a:endParaRPr lang="es-ES" b="1" dirty="0" smtClean="0">
              <a:solidFill>
                <a:schemeClr val="tx2"/>
              </a:solidFill>
            </a:endParaRPr>
          </a:p>
          <a:p>
            <a:pPr>
              <a:buFont typeface="Arial" pitchFamily="34" charset="0"/>
              <a:buChar char="•"/>
            </a:pPr>
            <a:r>
              <a:rPr lang="es-ES" b="1" dirty="0" smtClean="0">
                <a:solidFill>
                  <a:schemeClr val="tx2"/>
                </a:solidFill>
              </a:rPr>
              <a:t>Te permiten obtener notificaciones puntuales: </a:t>
            </a:r>
            <a:r>
              <a:rPr lang="es-ES" dirty="0" smtClean="0">
                <a:solidFill>
                  <a:schemeClr val="tx2"/>
                </a:solidFill>
              </a:rPr>
              <a:t>Algunas extensiones incorporan botones junto a la barra de direcciones para informarte sobre determinados eventos.</a:t>
            </a:r>
            <a:endParaRPr lang="es-ES" b="1" dirty="0" smtClean="0">
              <a:solidFill>
                <a:schemeClr val="tx2"/>
              </a:solidFill>
            </a:endParaRPr>
          </a:p>
          <a:p>
            <a:pPr>
              <a:buFont typeface="Arial" pitchFamily="34" charset="0"/>
              <a:buChar char="•"/>
            </a:pPr>
            <a:r>
              <a:rPr lang="es-ES" b="1" dirty="0" smtClean="0">
                <a:solidFill>
                  <a:schemeClr val="tx2"/>
                </a:solidFill>
              </a:rPr>
              <a:t>Te permiten realizar tareas con un menor número de clics: </a:t>
            </a:r>
            <a:r>
              <a:rPr lang="es-ES" dirty="0" smtClean="0">
                <a:solidFill>
                  <a:schemeClr val="tx2"/>
                </a:solidFill>
              </a:rPr>
              <a:t>Algunas extensiones pueden funcionar como accesos directos.</a:t>
            </a:r>
          </a:p>
          <a:p>
            <a:endParaRPr lang="es-MX"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6550496" cy="970432"/>
          </a:xfrm>
        </p:spPr>
        <p:txBody>
          <a:bodyPr/>
          <a:lstStyle/>
          <a:p>
            <a:r>
              <a:rPr lang="es-ES_tradnl" sz="4800" dirty="0" smtClean="0"/>
              <a:t>Manual de uso</a:t>
            </a:r>
            <a:endParaRPr lang="es-ES" sz="4800" dirty="0"/>
          </a:p>
        </p:txBody>
      </p:sp>
      <p:sp>
        <p:nvSpPr>
          <p:cNvPr id="4" name="3 Marcador de texto"/>
          <p:cNvSpPr>
            <a:spLocks noGrp="1"/>
          </p:cNvSpPr>
          <p:nvPr>
            <p:ph type="body" idx="2"/>
          </p:nvPr>
        </p:nvSpPr>
        <p:spPr>
          <a:xfrm>
            <a:off x="685800" y="1676400"/>
            <a:ext cx="7702624" cy="1320552"/>
          </a:xfrm>
        </p:spPr>
        <p:txBody>
          <a:bodyPr>
            <a:normAutofit fontScale="92500"/>
          </a:bodyPr>
          <a:lstStyle/>
          <a:p>
            <a:r>
              <a:rPr lang="es-ES" sz="2400" dirty="0" smtClean="0"/>
              <a:t>Se puede acceder de dos formas: A) mediante la </a:t>
            </a:r>
            <a:r>
              <a:rPr lang="es-ES" sz="2400" dirty="0" smtClean="0"/>
              <a:t>dirección </a:t>
            </a:r>
            <a:r>
              <a:rPr lang="es-ES" sz="2400" dirty="0" smtClean="0">
                <a:hlinkClick r:id="rId2"/>
              </a:rPr>
              <a:t>https</a:t>
            </a:r>
            <a:r>
              <a:rPr lang="es-ES" sz="2400" dirty="0" smtClean="0">
                <a:hlinkClick r:id="rId2"/>
              </a:rPr>
              <a:t>://chrome.google.com/webstore/</a:t>
            </a:r>
            <a:r>
              <a:rPr lang="es-ES" sz="2400" dirty="0" smtClean="0"/>
              <a:t> B) abriendo una nueva pestaña (1) y haciendo clic en el ícono “Chrome Web </a:t>
            </a:r>
            <a:r>
              <a:rPr lang="es-ES" sz="2400" dirty="0" err="1" smtClean="0"/>
              <a:t>Store</a:t>
            </a:r>
            <a:r>
              <a:rPr lang="es-ES" sz="2400" dirty="0" smtClean="0"/>
              <a:t>” </a:t>
            </a:r>
          </a:p>
          <a:p>
            <a:endParaRPr lang="es-ES" dirty="0"/>
          </a:p>
        </p:txBody>
      </p:sp>
      <p:pic>
        <p:nvPicPr>
          <p:cNvPr id="1026" name="Picture 2" descr="C:\Users\COMPUTO 16\Downloads\GoogleChrome2.jpg"/>
          <p:cNvPicPr>
            <a:picLocks noGrp="1" noChangeAspect="1" noChangeArrowheads="1"/>
          </p:cNvPicPr>
          <p:nvPr>
            <p:ph sz="half" idx="1"/>
          </p:nvPr>
        </p:nvPicPr>
        <p:blipFill>
          <a:blip r:embed="rId3" cstate="print"/>
          <a:stretch>
            <a:fillRect/>
          </a:stretch>
        </p:blipFill>
        <p:spPr bwMode="auto">
          <a:xfrm>
            <a:off x="683568" y="2645243"/>
            <a:ext cx="7416824" cy="4212757"/>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texto"/>
          <p:cNvSpPr>
            <a:spLocks noGrp="1"/>
          </p:cNvSpPr>
          <p:nvPr>
            <p:ph type="body" idx="2"/>
          </p:nvPr>
        </p:nvSpPr>
        <p:spPr>
          <a:xfrm>
            <a:off x="683568" y="1052736"/>
            <a:ext cx="2743200" cy="4572000"/>
          </a:xfrm>
        </p:spPr>
        <p:txBody>
          <a:bodyPr>
            <a:normAutofit lnSpcReduction="10000"/>
          </a:bodyPr>
          <a:lstStyle/>
          <a:p>
            <a:r>
              <a:rPr lang="es-ES" sz="2400" dirty="0" smtClean="0"/>
              <a:t>(2) Cuando se ingresa a la galería, se puede cambiar el idioma a español (3) en caso de que aparezca en otro idioma. El siguiente paso consiste en “Iniciar sesión” (4) utilizando un usuario y contraseña de correo de </a:t>
            </a:r>
            <a:r>
              <a:rPr lang="es-ES" sz="2400" dirty="0" err="1" smtClean="0"/>
              <a:t>Gmail</a:t>
            </a:r>
            <a:r>
              <a:rPr lang="es-ES" sz="2400" dirty="0" smtClean="0"/>
              <a:t>, válidos.</a:t>
            </a:r>
          </a:p>
          <a:p>
            <a:endParaRPr lang="es-ES" dirty="0"/>
          </a:p>
        </p:txBody>
      </p:sp>
      <p:sp>
        <p:nvSpPr>
          <p:cNvPr id="3" name="2 Marcador de contenido"/>
          <p:cNvSpPr>
            <a:spLocks noGrp="1"/>
          </p:cNvSpPr>
          <p:nvPr>
            <p:ph sz="half" idx="1"/>
          </p:nvPr>
        </p:nvSpPr>
        <p:spPr/>
        <p:txBody>
          <a:bodyPr/>
          <a:lstStyle/>
          <a:p>
            <a:pPr>
              <a:buNone/>
            </a:pPr>
            <a:r>
              <a:rPr lang="es-ES" dirty="0" smtClean="0"/>
              <a:t/>
            </a:r>
            <a:br>
              <a:rPr lang="es-ES" dirty="0" smtClean="0"/>
            </a:br>
            <a:endParaRPr lang="es-ES" dirty="0"/>
          </a:p>
        </p:txBody>
      </p:sp>
      <p:pic>
        <p:nvPicPr>
          <p:cNvPr id="2050" name="Picture 2" descr="C:\Users\COMPUTO 16\Downloads\GoogleChrome3.jpg"/>
          <p:cNvPicPr>
            <a:picLocks noChangeAspect="1" noChangeArrowheads="1"/>
          </p:cNvPicPr>
          <p:nvPr/>
        </p:nvPicPr>
        <p:blipFill>
          <a:blip r:embed="rId2" cstate="print"/>
          <a:srcRect/>
          <a:stretch>
            <a:fillRect/>
          </a:stretch>
        </p:blipFill>
        <p:spPr bwMode="auto">
          <a:xfrm>
            <a:off x="3428992" y="928670"/>
            <a:ext cx="5456503" cy="521497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texto"/>
          <p:cNvSpPr>
            <a:spLocks noGrp="1"/>
          </p:cNvSpPr>
          <p:nvPr>
            <p:ph type="body" idx="2"/>
          </p:nvPr>
        </p:nvSpPr>
        <p:spPr>
          <a:xfrm>
            <a:off x="539552" y="620688"/>
            <a:ext cx="7776864" cy="1512168"/>
          </a:xfrm>
        </p:spPr>
        <p:txBody>
          <a:bodyPr>
            <a:normAutofit lnSpcReduction="10000"/>
          </a:bodyPr>
          <a:lstStyle/>
          <a:p>
            <a:r>
              <a:rPr lang="es-ES" sz="2400" dirty="0" smtClean="0"/>
              <a:t>Una vez iniciada la sesión con su usuario de </a:t>
            </a:r>
            <a:r>
              <a:rPr lang="es-ES" sz="2400" dirty="0" err="1" smtClean="0"/>
              <a:t>Gmail</a:t>
            </a:r>
            <a:r>
              <a:rPr lang="es-ES" sz="2400" dirty="0" smtClean="0"/>
              <a:t>, se procede a localizar una aplicación interesante y útil para instalarla luego en el navegador. Para ello, basta con hacer clic en el botón “AÑADIR A CHROME” (5).</a:t>
            </a:r>
          </a:p>
          <a:p>
            <a:endParaRPr lang="es-ES" dirty="0"/>
          </a:p>
        </p:txBody>
      </p:sp>
      <p:pic>
        <p:nvPicPr>
          <p:cNvPr id="3074" name="Picture 2" descr="C:\Users\COMPUTO 16\Downloads\GoogleChrome4.jpg"/>
          <p:cNvPicPr>
            <a:picLocks noGrp="1" noChangeAspect="1" noChangeArrowheads="1"/>
          </p:cNvPicPr>
          <p:nvPr>
            <p:ph sz="half" idx="1"/>
          </p:nvPr>
        </p:nvPicPr>
        <p:blipFill>
          <a:blip r:embed="rId2" cstate="print"/>
          <a:stretch>
            <a:fillRect/>
          </a:stretch>
        </p:blipFill>
        <p:spPr bwMode="auto">
          <a:xfrm>
            <a:off x="1619672" y="2132856"/>
            <a:ext cx="6575586" cy="439248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texto"/>
          <p:cNvSpPr>
            <a:spLocks noGrp="1"/>
          </p:cNvSpPr>
          <p:nvPr>
            <p:ph type="body" idx="2"/>
          </p:nvPr>
        </p:nvSpPr>
        <p:spPr>
          <a:xfrm>
            <a:off x="685800" y="908720"/>
            <a:ext cx="7990656" cy="2160240"/>
          </a:xfrm>
        </p:spPr>
        <p:txBody>
          <a:bodyPr>
            <a:normAutofit/>
          </a:bodyPr>
          <a:lstStyle/>
          <a:p>
            <a:r>
              <a:rPr lang="es-ES" sz="1800" dirty="0" smtClean="0"/>
              <a:t>Al acometer esta acción, debe aparecer una ventana pequeña que pregunta si se desea instalar la aplicación. Allí se debe hacer clic en el botón “Añadir” y de  esta forma se finaliza la instalación de una aplicación en el navegador Google Chrome. A partir de ese momento, cada vez que se haga clic en el botón “Nueva pestaña” (6), la aplicación instalada, en este caso “</a:t>
            </a:r>
            <a:r>
              <a:rPr lang="es-ES" sz="1800" dirty="0" err="1" smtClean="0"/>
              <a:t>Zoho</a:t>
            </a:r>
            <a:r>
              <a:rPr lang="es-ES" sz="1800" dirty="0" smtClean="0"/>
              <a:t> </a:t>
            </a:r>
            <a:r>
              <a:rPr lang="es-ES" sz="1800" dirty="0" err="1" smtClean="0"/>
              <a:t>Challenge</a:t>
            </a:r>
            <a:r>
              <a:rPr lang="es-ES" sz="1800" dirty="0" smtClean="0"/>
              <a:t>”, aparece en la lista de aplicaciones disponibles (7).</a:t>
            </a:r>
          </a:p>
          <a:p>
            <a:endParaRPr lang="es-ES" dirty="0"/>
          </a:p>
        </p:txBody>
      </p:sp>
      <p:pic>
        <p:nvPicPr>
          <p:cNvPr id="4098" name="Picture 2" descr="C:\Users\COMPUTO 16\Downloads\GoogleChrome5.jpg"/>
          <p:cNvPicPr>
            <a:picLocks noGrp="1" noChangeAspect="1" noChangeArrowheads="1"/>
          </p:cNvPicPr>
          <p:nvPr>
            <p:ph sz="half" idx="1"/>
          </p:nvPr>
        </p:nvPicPr>
        <p:blipFill>
          <a:blip r:embed="rId2" cstate="print"/>
          <a:stretch>
            <a:fillRect/>
          </a:stretch>
        </p:blipFill>
        <p:spPr bwMode="auto">
          <a:xfrm>
            <a:off x="1619672" y="2670160"/>
            <a:ext cx="6605428" cy="418784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texto"/>
          <p:cNvSpPr>
            <a:spLocks noGrp="1"/>
          </p:cNvSpPr>
          <p:nvPr>
            <p:ph type="body" idx="2"/>
          </p:nvPr>
        </p:nvSpPr>
        <p:spPr>
          <a:xfrm>
            <a:off x="395536" y="764704"/>
            <a:ext cx="3384376" cy="6525344"/>
          </a:xfrm>
        </p:spPr>
        <p:txBody>
          <a:bodyPr>
            <a:normAutofit fontScale="47500" lnSpcReduction="20000"/>
          </a:bodyPr>
          <a:lstStyle/>
          <a:p>
            <a:r>
              <a:rPr lang="es-ES" sz="4400" dirty="0" smtClean="0"/>
              <a:t>Además de “Aplicaciones Web”, en Google Chrome se pueden instalar “Extensiones”, pequeños programas que se integran al navegador. Cuando se instala una extensión, ésta no se accede a través de la lista de aplicaciones disponibles (7) sino que aparece en forma de ícono pequeño en la barra de herramientas del navegador (8). Las extensiones se instalan de manera similar a las aplicaciones, basta con ingresar a la galería “</a:t>
            </a:r>
            <a:r>
              <a:rPr lang="es-ES" sz="4400" dirty="0" smtClean="0">
                <a:hlinkClick r:id="rId2"/>
              </a:rPr>
              <a:t>Chrome Web </a:t>
            </a:r>
            <a:r>
              <a:rPr lang="es-ES" sz="4400" dirty="0" err="1" smtClean="0">
                <a:hlinkClick r:id="rId2"/>
              </a:rPr>
              <a:t>Store</a:t>
            </a:r>
            <a:r>
              <a:rPr lang="es-ES" sz="4400" dirty="0" smtClean="0"/>
              <a:t>”, hacer clic en la opción “Extensiones (9), seleccionar en seguida la que sea de interés y por último, hacer clic sobre el botón “Añadir a Chrome”.</a:t>
            </a:r>
          </a:p>
          <a:p>
            <a:endParaRPr lang="es-ES" dirty="0"/>
          </a:p>
        </p:txBody>
      </p:sp>
      <p:pic>
        <p:nvPicPr>
          <p:cNvPr id="5122" name="Picture 2" descr="C:\Users\COMPUTO 16\Downloads\GoogleChrome6.jpg"/>
          <p:cNvPicPr>
            <a:picLocks noGrp="1" noChangeAspect="1" noChangeArrowheads="1"/>
          </p:cNvPicPr>
          <p:nvPr>
            <p:ph sz="half" idx="1"/>
          </p:nvPr>
        </p:nvPicPr>
        <p:blipFill>
          <a:blip r:embed="rId3" cstate="print"/>
          <a:stretch>
            <a:fillRect/>
          </a:stretch>
        </p:blipFill>
        <p:spPr bwMode="auto">
          <a:xfrm>
            <a:off x="3671392" y="1772816"/>
            <a:ext cx="5472608" cy="4016894"/>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texto"/>
          <p:cNvSpPr>
            <a:spLocks noGrp="1"/>
          </p:cNvSpPr>
          <p:nvPr>
            <p:ph type="body" idx="2"/>
          </p:nvPr>
        </p:nvSpPr>
        <p:spPr>
          <a:xfrm>
            <a:off x="683568" y="476672"/>
            <a:ext cx="7272808" cy="2664296"/>
          </a:xfrm>
        </p:spPr>
        <p:txBody>
          <a:bodyPr/>
          <a:lstStyle/>
          <a:p>
            <a:endParaRPr lang="es-ES" sz="2000" dirty="0" smtClean="0"/>
          </a:p>
          <a:p>
            <a:r>
              <a:rPr lang="es-ES" sz="2000" dirty="0" smtClean="0"/>
              <a:t>Por último, las extensiones se gestionan por medio del menú de “Configuración” de Chrome (10). En la ventana de configuración, se debe hacer clic sobre la opción “Extensiones” (11) para habilitar, deshabilitar o eliminar cualquiera de las ya instaladas o, para obtener nuevas extensiones.</a:t>
            </a:r>
          </a:p>
          <a:p>
            <a:endParaRPr lang="es-ES" dirty="0"/>
          </a:p>
        </p:txBody>
      </p:sp>
      <p:pic>
        <p:nvPicPr>
          <p:cNvPr id="6146" name="Picture 2" descr="C:\Users\COMPUTO 16\Downloads\GoogleChrome7.jpg"/>
          <p:cNvPicPr>
            <a:picLocks noGrp="1" noChangeAspect="1" noChangeArrowheads="1"/>
          </p:cNvPicPr>
          <p:nvPr>
            <p:ph sz="half" idx="1"/>
          </p:nvPr>
        </p:nvPicPr>
        <p:blipFill>
          <a:blip r:embed="rId2" cstate="print"/>
          <a:srcRect/>
          <a:stretch>
            <a:fillRect/>
          </a:stretch>
        </p:blipFill>
        <p:spPr bwMode="auto">
          <a:xfrm>
            <a:off x="467544" y="2143092"/>
            <a:ext cx="7632848" cy="4714908"/>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Personalizado 3">
      <a:dk1>
        <a:srgbClr val="E40059"/>
      </a:dk1>
      <a:lt1>
        <a:sysClr val="window" lastClr="FFFFFF"/>
      </a:lt1>
      <a:dk2>
        <a:srgbClr val="000000"/>
      </a:dk2>
      <a:lt2>
        <a:srgbClr val="D2D2D2"/>
      </a:lt2>
      <a:accent1>
        <a:srgbClr val="FF388C"/>
      </a:accent1>
      <a:accent2>
        <a:srgbClr val="E40059"/>
      </a:accent2>
      <a:accent3>
        <a:srgbClr val="E90062"/>
      </a:accent3>
      <a:accent4>
        <a:srgbClr val="68007F"/>
      </a:accent4>
      <a:accent5>
        <a:srgbClr val="005BD3"/>
      </a:accent5>
      <a:accent6>
        <a:srgbClr val="00349E"/>
      </a:accent6>
      <a:hlink>
        <a:srgbClr val="17BBFD"/>
      </a:hlink>
      <a:folHlink>
        <a:srgbClr val="FF79C2"/>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206</TotalTime>
  <Words>387</Words>
  <Application>Microsoft Office PowerPoint</Application>
  <PresentationFormat>Presentación en pantalla (4:3)</PresentationFormat>
  <Paragraphs>20</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Flujo</vt:lpstr>
      <vt:lpstr>Tutorial de herramienta digital.</vt:lpstr>
      <vt:lpstr>Plataforma sobre la que corre y requerimientos técnicos.</vt:lpstr>
      <vt:lpstr>Para que sirve</vt:lpstr>
      <vt:lpstr>Manual de uso</vt:lpstr>
      <vt:lpstr>Diapositiva 5</vt:lpstr>
      <vt:lpstr>Diapositiva 6</vt:lpstr>
      <vt:lpstr>Diapositiva 7</vt:lpstr>
      <vt:lpstr>Diapositiva 8</vt:lpstr>
      <vt:lpstr>Diapositiva 9</vt:lpstr>
      <vt:lpstr>    Comentario: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Tutorial de herramientas digitales.</dc:title>
  <dc:creator>COMPUTO</dc:creator>
  <cp:lastModifiedBy>Aline</cp:lastModifiedBy>
  <cp:revision>13</cp:revision>
  <dcterms:created xsi:type="dcterms:W3CDTF">2013-04-16T19:02:45Z</dcterms:created>
  <dcterms:modified xsi:type="dcterms:W3CDTF">2013-04-18T02:48:58Z</dcterms:modified>
</cp:coreProperties>
</file>