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978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6C3E-35FF-47F6-8272-E1C8674A71E8}" type="datetimeFigureOut">
              <a:rPr lang="es-ES" smtClean="0"/>
              <a:pPr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04BC-3FE5-4728-98CA-81D8FF9CA88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teka.org/Web20Intro.php" TargetMode="Externa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ldgrape.net/download.htm" TargetMode="External"/><Relationship Id="rId13" Type="http://schemas.openxmlformats.org/officeDocument/2006/relationships/hyperlink" Target="http://sage.mozdev.org/" TargetMode="External"/><Relationship Id="rId18" Type="http://schemas.openxmlformats.org/officeDocument/2006/relationships/hyperlink" Target="http://www.newsfirerss.com/" TargetMode="External"/><Relationship Id="rId26" Type="http://schemas.microsoft.com/office/2007/relationships/media" Target="../media/media3.wav"/><Relationship Id="rId3" Type="http://schemas.openxmlformats.org/officeDocument/2006/relationships/hyperlink" Target="http://www.opera.com/" TargetMode="External"/><Relationship Id="rId21" Type="http://schemas.openxmlformats.org/officeDocument/2006/relationships/hyperlink" Target="http://www.google.com/reader/" TargetMode="External"/><Relationship Id="rId7" Type="http://schemas.openxmlformats.org/officeDocument/2006/relationships/hyperlink" Target="http://www.rssreader.com/" TargetMode="External"/><Relationship Id="rId12" Type="http://schemas.openxmlformats.org/officeDocument/2006/relationships/hyperlink" Target="http://www.pluck.com/products" TargetMode="External"/><Relationship Id="rId17" Type="http://schemas.openxmlformats.org/officeDocument/2006/relationships/hyperlink" Target="http://www.ranchero.com/netnewswire/" TargetMode="Externa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hyperlink" Target="http://www.awasu.com/" TargetMode="External"/><Relationship Id="rId20" Type="http://schemas.openxmlformats.org/officeDocument/2006/relationships/hyperlink" Target="http://syndigator.sourceforge.net/" TargetMode="External"/><Relationship Id="rId1" Type="http://schemas.openxmlformats.org/officeDocument/2006/relationships/video" Target="NULL" TargetMode="External"/><Relationship Id="rId6" Type="http://schemas.openxmlformats.org/officeDocument/2006/relationships/hyperlink" Target="http://www.newsmonster.org/download.html" TargetMode="External"/><Relationship Id="rId11" Type="http://schemas.openxmlformats.org/officeDocument/2006/relationships/hyperlink" Target="http://www.newsgator.com.es/" TargetMode="External"/><Relationship Id="rId24" Type="http://schemas.openxmlformats.org/officeDocument/2006/relationships/hyperlink" Target="http://www.rocketinfo.com/" TargetMode="External"/><Relationship Id="rId5" Type="http://schemas.openxmlformats.org/officeDocument/2006/relationships/hyperlink" Target="http://www.feedreader.com/" TargetMode="External"/><Relationship Id="rId15" Type="http://schemas.openxmlformats.org/officeDocument/2006/relationships/hyperlink" Target="http://www.newzcrawler.com/" TargetMode="External"/><Relationship Id="rId23" Type="http://schemas.openxmlformats.org/officeDocument/2006/relationships/hyperlink" Target="http://e.my.yahoo.com/config/my_init?.intl=us&amp;.partner=my&amp;.from=i" TargetMode="External"/><Relationship Id="rId10" Type="http://schemas.openxmlformats.org/officeDocument/2006/relationships/hyperlink" Target="http://www.sharpreader.com/" TargetMode="External"/><Relationship Id="rId19" Type="http://schemas.openxmlformats.org/officeDocument/2006/relationships/hyperlink" Target="http://www.gnome.org/projects/straw/" TargetMode="External"/><Relationship Id="rId4" Type="http://schemas.openxmlformats.org/officeDocument/2006/relationships/hyperlink" Target="http://www.rocketnews.com/info/index-6.html" TargetMode="External"/><Relationship Id="rId9" Type="http://schemas.openxmlformats.org/officeDocument/2006/relationships/hyperlink" Target="http://www.disobey.com/amphetadesk/" TargetMode="External"/><Relationship Id="rId14" Type="http://schemas.openxmlformats.org/officeDocument/2006/relationships/hyperlink" Target="http://www.feeddemon.com/feeddemon/index.asp" TargetMode="External"/><Relationship Id="rId22" Type="http://schemas.openxmlformats.org/officeDocument/2006/relationships/hyperlink" Target="http://www.bloglines.com/" TargetMode="External"/><Relationship Id="rId27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/>
          <p:nvPr/>
        </p:nvSpPr>
        <p:spPr>
          <a:xfrm>
            <a:off x="249439" y="619432"/>
            <a:ext cx="8632334" cy="3095320"/>
          </a:xfrm>
          <a:custGeom>
            <a:avLst/>
            <a:gdLst>
              <a:gd name="connsiteX0" fmla="*/ 443735 w 8632334"/>
              <a:gd name="connsiteY0" fmla="*/ 530942 h 2905433"/>
              <a:gd name="connsiteX1" fmla="*/ 502729 w 8632334"/>
              <a:gd name="connsiteY1" fmla="*/ 280220 h 2905433"/>
              <a:gd name="connsiteX2" fmla="*/ 546974 w 8632334"/>
              <a:gd name="connsiteY2" fmla="*/ 265471 h 2905433"/>
              <a:gd name="connsiteX3" fmla="*/ 591219 w 8632334"/>
              <a:gd name="connsiteY3" fmla="*/ 221226 h 2905433"/>
              <a:gd name="connsiteX4" fmla="*/ 650213 w 8632334"/>
              <a:gd name="connsiteY4" fmla="*/ 191729 h 2905433"/>
              <a:gd name="connsiteX5" fmla="*/ 768200 w 8632334"/>
              <a:gd name="connsiteY5" fmla="*/ 162233 h 2905433"/>
              <a:gd name="connsiteX6" fmla="*/ 1269645 w 8632334"/>
              <a:gd name="connsiteY6" fmla="*/ 191729 h 2905433"/>
              <a:gd name="connsiteX7" fmla="*/ 1343387 w 8632334"/>
              <a:gd name="connsiteY7" fmla="*/ 221226 h 2905433"/>
              <a:gd name="connsiteX8" fmla="*/ 1461374 w 8632334"/>
              <a:gd name="connsiteY8" fmla="*/ 250723 h 2905433"/>
              <a:gd name="connsiteX9" fmla="*/ 1933322 w 8632334"/>
              <a:gd name="connsiteY9" fmla="*/ 221226 h 2905433"/>
              <a:gd name="connsiteX10" fmla="*/ 1992316 w 8632334"/>
              <a:gd name="connsiteY10" fmla="*/ 206478 h 2905433"/>
              <a:gd name="connsiteX11" fmla="*/ 2095555 w 8632334"/>
              <a:gd name="connsiteY11" fmla="*/ 191729 h 2905433"/>
              <a:gd name="connsiteX12" fmla="*/ 2139800 w 8632334"/>
              <a:gd name="connsiteY12" fmla="*/ 176981 h 2905433"/>
              <a:gd name="connsiteX13" fmla="*/ 2198793 w 8632334"/>
              <a:gd name="connsiteY13" fmla="*/ 162233 h 2905433"/>
              <a:gd name="connsiteX14" fmla="*/ 2287284 w 8632334"/>
              <a:gd name="connsiteY14" fmla="*/ 117987 h 2905433"/>
              <a:gd name="connsiteX15" fmla="*/ 2331529 w 8632334"/>
              <a:gd name="connsiteY15" fmla="*/ 103239 h 2905433"/>
              <a:gd name="connsiteX16" fmla="*/ 2375774 w 8632334"/>
              <a:gd name="connsiteY16" fmla="*/ 73742 h 2905433"/>
              <a:gd name="connsiteX17" fmla="*/ 2405271 w 8632334"/>
              <a:gd name="connsiteY17" fmla="*/ 29497 h 2905433"/>
              <a:gd name="connsiteX18" fmla="*/ 2538006 w 8632334"/>
              <a:gd name="connsiteY18" fmla="*/ 0 h 2905433"/>
              <a:gd name="connsiteX19" fmla="*/ 2788729 w 8632334"/>
              <a:gd name="connsiteY19" fmla="*/ 29497 h 2905433"/>
              <a:gd name="connsiteX20" fmla="*/ 2906716 w 8632334"/>
              <a:gd name="connsiteY20" fmla="*/ 132736 h 2905433"/>
              <a:gd name="connsiteX21" fmla="*/ 2980458 w 8632334"/>
              <a:gd name="connsiteY21" fmla="*/ 176981 h 2905433"/>
              <a:gd name="connsiteX22" fmla="*/ 3039451 w 8632334"/>
              <a:gd name="connsiteY22" fmla="*/ 221226 h 2905433"/>
              <a:gd name="connsiteX23" fmla="*/ 3378664 w 8632334"/>
              <a:gd name="connsiteY23" fmla="*/ 280220 h 2905433"/>
              <a:gd name="connsiteX24" fmla="*/ 3776871 w 8632334"/>
              <a:gd name="connsiteY24" fmla="*/ 265471 h 2905433"/>
              <a:gd name="connsiteX25" fmla="*/ 3850613 w 8632334"/>
              <a:gd name="connsiteY25" fmla="*/ 250723 h 2905433"/>
              <a:gd name="connsiteX26" fmla="*/ 3968600 w 8632334"/>
              <a:gd name="connsiteY26" fmla="*/ 147484 h 2905433"/>
              <a:gd name="connsiteX27" fmla="*/ 4042342 w 8632334"/>
              <a:gd name="connsiteY27" fmla="*/ 132736 h 2905433"/>
              <a:gd name="connsiteX28" fmla="*/ 4086587 w 8632334"/>
              <a:gd name="connsiteY28" fmla="*/ 117987 h 2905433"/>
              <a:gd name="connsiteX29" fmla="*/ 4337309 w 8632334"/>
              <a:gd name="connsiteY29" fmla="*/ 88491 h 2905433"/>
              <a:gd name="connsiteX30" fmla="*/ 4809258 w 8632334"/>
              <a:gd name="connsiteY30" fmla="*/ 117987 h 2905433"/>
              <a:gd name="connsiteX31" fmla="*/ 4912496 w 8632334"/>
              <a:gd name="connsiteY31" fmla="*/ 147484 h 2905433"/>
              <a:gd name="connsiteX32" fmla="*/ 5561426 w 8632334"/>
              <a:gd name="connsiteY32" fmla="*/ 132736 h 2905433"/>
              <a:gd name="connsiteX33" fmla="*/ 5679413 w 8632334"/>
              <a:gd name="connsiteY33" fmla="*/ 103239 h 2905433"/>
              <a:gd name="connsiteX34" fmla="*/ 5738406 w 8632334"/>
              <a:gd name="connsiteY34" fmla="*/ 73742 h 2905433"/>
              <a:gd name="connsiteX35" fmla="*/ 5885890 w 8632334"/>
              <a:gd name="connsiteY35" fmla="*/ 58994 h 2905433"/>
              <a:gd name="connsiteX36" fmla="*/ 6107116 w 8632334"/>
              <a:gd name="connsiteY36" fmla="*/ 29497 h 2905433"/>
              <a:gd name="connsiteX37" fmla="*/ 6977271 w 8632334"/>
              <a:gd name="connsiteY37" fmla="*/ 58994 h 2905433"/>
              <a:gd name="connsiteX38" fmla="*/ 7021516 w 8632334"/>
              <a:gd name="connsiteY38" fmla="*/ 88491 h 2905433"/>
              <a:gd name="connsiteX39" fmla="*/ 7065761 w 8632334"/>
              <a:gd name="connsiteY39" fmla="*/ 103239 h 2905433"/>
              <a:gd name="connsiteX40" fmla="*/ 7390226 w 8632334"/>
              <a:gd name="connsiteY40" fmla="*/ 132736 h 2905433"/>
              <a:gd name="connsiteX41" fmla="*/ 7493464 w 8632334"/>
              <a:gd name="connsiteY41" fmla="*/ 117987 h 2905433"/>
              <a:gd name="connsiteX42" fmla="*/ 7581955 w 8632334"/>
              <a:gd name="connsiteY42" fmla="*/ 103239 h 2905433"/>
              <a:gd name="connsiteX43" fmla="*/ 7699942 w 8632334"/>
              <a:gd name="connsiteY43" fmla="*/ 88491 h 2905433"/>
              <a:gd name="connsiteX44" fmla="*/ 7847426 w 8632334"/>
              <a:gd name="connsiteY44" fmla="*/ 58994 h 2905433"/>
              <a:gd name="connsiteX45" fmla="*/ 8083400 w 8632334"/>
              <a:gd name="connsiteY45" fmla="*/ 88491 h 2905433"/>
              <a:gd name="connsiteX46" fmla="*/ 8230884 w 8632334"/>
              <a:gd name="connsiteY46" fmla="*/ 162233 h 2905433"/>
              <a:gd name="connsiteX47" fmla="*/ 8304626 w 8632334"/>
              <a:gd name="connsiteY47" fmla="*/ 221226 h 2905433"/>
              <a:gd name="connsiteX48" fmla="*/ 8407864 w 8632334"/>
              <a:gd name="connsiteY48" fmla="*/ 353962 h 2905433"/>
              <a:gd name="connsiteX49" fmla="*/ 8437361 w 8632334"/>
              <a:gd name="connsiteY49" fmla="*/ 398207 h 2905433"/>
              <a:gd name="connsiteX50" fmla="*/ 8496355 w 8632334"/>
              <a:gd name="connsiteY50" fmla="*/ 427703 h 2905433"/>
              <a:gd name="connsiteX51" fmla="*/ 8540600 w 8632334"/>
              <a:gd name="connsiteY51" fmla="*/ 486697 h 2905433"/>
              <a:gd name="connsiteX52" fmla="*/ 8555348 w 8632334"/>
              <a:gd name="connsiteY52" fmla="*/ 958645 h 2905433"/>
              <a:gd name="connsiteX53" fmla="*/ 8540600 w 8632334"/>
              <a:gd name="connsiteY53" fmla="*/ 1091381 h 2905433"/>
              <a:gd name="connsiteX54" fmla="*/ 8511103 w 8632334"/>
              <a:gd name="connsiteY54" fmla="*/ 1253613 h 2905433"/>
              <a:gd name="connsiteX55" fmla="*/ 8496355 w 8632334"/>
              <a:gd name="connsiteY55" fmla="*/ 2094271 h 2905433"/>
              <a:gd name="connsiteX56" fmla="*/ 8407864 w 8632334"/>
              <a:gd name="connsiteY56" fmla="*/ 2212258 h 2905433"/>
              <a:gd name="connsiteX57" fmla="*/ 8363619 w 8632334"/>
              <a:gd name="connsiteY57" fmla="*/ 2315497 h 2905433"/>
              <a:gd name="connsiteX58" fmla="*/ 8348871 w 8632334"/>
              <a:gd name="connsiteY58" fmla="*/ 2389239 h 2905433"/>
              <a:gd name="connsiteX59" fmla="*/ 8334122 w 8632334"/>
              <a:gd name="connsiteY59" fmla="*/ 2448233 h 2905433"/>
              <a:gd name="connsiteX60" fmla="*/ 8289877 w 8632334"/>
              <a:gd name="connsiteY60" fmla="*/ 2462981 h 2905433"/>
              <a:gd name="connsiteX61" fmla="*/ 7434471 w 8632334"/>
              <a:gd name="connsiteY61" fmla="*/ 2492478 h 2905433"/>
              <a:gd name="connsiteX62" fmla="*/ 7360729 w 8632334"/>
              <a:gd name="connsiteY62" fmla="*/ 2507226 h 2905433"/>
              <a:gd name="connsiteX63" fmla="*/ 7169000 w 8632334"/>
              <a:gd name="connsiteY63" fmla="*/ 2536723 h 2905433"/>
              <a:gd name="connsiteX64" fmla="*/ 7110006 w 8632334"/>
              <a:gd name="connsiteY64" fmla="*/ 2566220 h 2905433"/>
              <a:gd name="connsiteX65" fmla="*/ 6844535 w 8632334"/>
              <a:gd name="connsiteY65" fmla="*/ 2580968 h 2905433"/>
              <a:gd name="connsiteX66" fmla="*/ 6800290 w 8632334"/>
              <a:gd name="connsiteY66" fmla="*/ 2625213 h 2905433"/>
              <a:gd name="connsiteX67" fmla="*/ 6785542 w 8632334"/>
              <a:gd name="connsiteY67" fmla="*/ 2684207 h 2905433"/>
              <a:gd name="connsiteX68" fmla="*/ 6756045 w 8632334"/>
              <a:gd name="connsiteY68" fmla="*/ 2743200 h 2905433"/>
              <a:gd name="connsiteX69" fmla="*/ 6741296 w 8632334"/>
              <a:gd name="connsiteY69" fmla="*/ 2787445 h 2905433"/>
              <a:gd name="connsiteX70" fmla="*/ 6682303 w 8632334"/>
              <a:gd name="connsiteY70" fmla="*/ 2905433 h 2905433"/>
              <a:gd name="connsiteX71" fmla="*/ 6003877 w 8632334"/>
              <a:gd name="connsiteY71" fmla="*/ 2890684 h 2905433"/>
              <a:gd name="connsiteX72" fmla="*/ 5959632 w 8632334"/>
              <a:gd name="connsiteY72" fmla="*/ 2875936 h 2905433"/>
              <a:gd name="connsiteX73" fmla="*/ 5694161 w 8632334"/>
              <a:gd name="connsiteY73" fmla="*/ 2861187 h 2905433"/>
              <a:gd name="connsiteX74" fmla="*/ 5546677 w 8632334"/>
              <a:gd name="connsiteY74" fmla="*/ 2846439 h 2905433"/>
              <a:gd name="connsiteX75" fmla="*/ 4189826 w 8632334"/>
              <a:gd name="connsiteY75" fmla="*/ 2831691 h 2905433"/>
              <a:gd name="connsiteX76" fmla="*/ 4145580 w 8632334"/>
              <a:gd name="connsiteY76" fmla="*/ 2802194 h 2905433"/>
              <a:gd name="connsiteX77" fmla="*/ 4042342 w 8632334"/>
              <a:gd name="connsiteY77" fmla="*/ 2713703 h 2905433"/>
              <a:gd name="connsiteX78" fmla="*/ 3998096 w 8632334"/>
              <a:gd name="connsiteY78" fmla="*/ 2698955 h 2905433"/>
              <a:gd name="connsiteX79" fmla="*/ 3953851 w 8632334"/>
              <a:gd name="connsiteY79" fmla="*/ 2669458 h 2905433"/>
              <a:gd name="connsiteX80" fmla="*/ 3909606 w 8632334"/>
              <a:gd name="connsiteY80" fmla="*/ 2654710 h 2905433"/>
              <a:gd name="connsiteX81" fmla="*/ 3054200 w 8632334"/>
              <a:gd name="connsiteY81" fmla="*/ 2684207 h 2905433"/>
              <a:gd name="connsiteX82" fmla="*/ 2788729 w 8632334"/>
              <a:gd name="connsiteY82" fmla="*/ 2713703 h 2905433"/>
              <a:gd name="connsiteX83" fmla="*/ 2272535 w 8632334"/>
              <a:gd name="connsiteY83" fmla="*/ 2684207 h 2905433"/>
              <a:gd name="connsiteX84" fmla="*/ 1933322 w 8632334"/>
              <a:gd name="connsiteY84" fmla="*/ 2669458 h 2905433"/>
              <a:gd name="connsiteX85" fmla="*/ 1889077 w 8632334"/>
              <a:gd name="connsiteY85" fmla="*/ 2639962 h 2905433"/>
              <a:gd name="connsiteX86" fmla="*/ 1859580 w 8632334"/>
              <a:gd name="connsiteY86" fmla="*/ 2595716 h 2905433"/>
              <a:gd name="connsiteX87" fmla="*/ 1815335 w 8632334"/>
              <a:gd name="connsiteY87" fmla="*/ 2521974 h 2905433"/>
              <a:gd name="connsiteX88" fmla="*/ 1800587 w 8632334"/>
              <a:gd name="connsiteY88" fmla="*/ 2477729 h 2905433"/>
              <a:gd name="connsiteX89" fmla="*/ 1653103 w 8632334"/>
              <a:gd name="connsiteY89" fmla="*/ 2403987 h 2905433"/>
              <a:gd name="connsiteX90" fmla="*/ 1608858 w 8632334"/>
              <a:gd name="connsiteY90" fmla="*/ 2389239 h 2905433"/>
              <a:gd name="connsiteX91" fmla="*/ 1564613 w 8632334"/>
              <a:gd name="connsiteY91" fmla="*/ 2374491 h 2905433"/>
              <a:gd name="connsiteX92" fmla="*/ 1387632 w 8632334"/>
              <a:gd name="connsiteY92" fmla="*/ 2359742 h 2905433"/>
              <a:gd name="connsiteX93" fmla="*/ 738703 w 8632334"/>
              <a:gd name="connsiteY93" fmla="*/ 2344994 h 2905433"/>
              <a:gd name="connsiteX94" fmla="*/ 694458 w 8632334"/>
              <a:gd name="connsiteY94" fmla="*/ 2330245 h 2905433"/>
              <a:gd name="connsiteX95" fmla="*/ 517477 w 8632334"/>
              <a:gd name="connsiteY95" fmla="*/ 2241755 h 2905433"/>
              <a:gd name="connsiteX96" fmla="*/ 458484 w 8632334"/>
              <a:gd name="connsiteY96" fmla="*/ 2227007 h 2905433"/>
              <a:gd name="connsiteX97" fmla="*/ 384742 w 8632334"/>
              <a:gd name="connsiteY97" fmla="*/ 2153265 h 2905433"/>
              <a:gd name="connsiteX98" fmla="*/ 325748 w 8632334"/>
              <a:gd name="connsiteY98" fmla="*/ 2109020 h 2905433"/>
              <a:gd name="connsiteX99" fmla="*/ 237258 w 8632334"/>
              <a:gd name="connsiteY99" fmla="*/ 1961536 h 2905433"/>
              <a:gd name="connsiteX100" fmla="*/ 207761 w 8632334"/>
              <a:gd name="connsiteY100" fmla="*/ 1917291 h 2905433"/>
              <a:gd name="connsiteX101" fmla="*/ 178264 w 8632334"/>
              <a:gd name="connsiteY101" fmla="*/ 1858297 h 2905433"/>
              <a:gd name="connsiteX102" fmla="*/ 134019 w 8632334"/>
              <a:gd name="connsiteY102" fmla="*/ 1814052 h 2905433"/>
              <a:gd name="connsiteX103" fmla="*/ 89774 w 8632334"/>
              <a:gd name="connsiteY103" fmla="*/ 1740310 h 2905433"/>
              <a:gd name="connsiteX104" fmla="*/ 60277 w 8632334"/>
              <a:gd name="connsiteY104" fmla="*/ 1592826 h 2905433"/>
              <a:gd name="connsiteX105" fmla="*/ 30780 w 8632334"/>
              <a:gd name="connsiteY105" fmla="*/ 1415845 h 2905433"/>
              <a:gd name="connsiteX106" fmla="*/ 1284 w 8632334"/>
              <a:gd name="connsiteY106" fmla="*/ 1061884 h 2905433"/>
              <a:gd name="connsiteX107" fmla="*/ 16032 w 8632334"/>
              <a:gd name="connsiteY107" fmla="*/ 840658 h 2905433"/>
              <a:gd name="connsiteX108" fmla="*/ 60277 w 8632334"/>
              <a:gd name="connsiteY108" fmla="*/ 796413 h 2905433"/>
              <a:gd name="connsiteX109" fmla="*/ 89774 w 8632334"/>
              <a:gd name="connsiteY109" fmla="*/ 707923 h 2905433"/>
              <a:gd name="connsiteX110" fmla="*/ 207761 w 8632334"/>
              <a:gd name="connsiteY110" fmla="*/ 604684 h 2905433"/>
              <a:gd name="connsiteX111" fmla="*/ 266755 w 8632334"/>
              <a:gd name="connsiteY111" fmla="*/ 589936 h 2905433"/>
              <a:gd name="connsiteX112" fmla="*/ 355245 w 8632334"/>
              <a:gd name="connsiteY112" fmla="*/ 560439 h 2905433"/>
              <a:gd name="connsiteX113" fmla="*/ 443735 w 8632334"/>
              <a:gd name="connsiteY113" fmla="*/ 530942 h 290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632334" h="2905433">
                <a:moveTo>
                  <a:pt x="443735" y="530942"/>
                </a:moveTo>
                <a:cubicBezTo>
                  <a:pt x="468316" y="484239"/>
                  <a:pt x="412019" y="340694"/>
                  <a:pt x="502729" y="280220"/>
                </a:cubicBezTo>
                <a:cubicBezTo>
                  <a:pt x="515664" y="271596"/>
                  <a:pt x="532226" y="270387"/>
                  <a:pt x="546974" y="265471"/>
                </a:cubicBezTo>
                <a:cubicBezTo>
                  <a:pt x="561722" y="250723"/>
                  <a:pt x="574247" y="233349"/>
                  <a:pt x="591219" y="221226"/>
                </a:cubicBezTo>
                <a:cubicBezTo>
                  <a:pt x="609110" y="208447"/>
                  <a:pt x="630005" y="200390"/>
                  <a:pt x="650213" y="191729"/>
                </a:cubicBezTo>
                <a:cubicBezTo>
                  <a:pt x="689894" y="174723"/>
                  <a:pt x="724919" y="170889"/>
                  <a:pt x="768200" y="162233"/>
                </a:cubicBezTo>
                <a:cubicBezTo>
                  <a:pt x="935348" y="172065"/>
                  <a:pt x="1103082" y="174646"/>
                  <a:pt x="1269645" y="191729"/>
                </a:cubicBezTo>
                <a:cubicBezTo>
                  <a:pt x="1295981" y="194430"/>
                  <a:pt x="1318084" y="213440"/>
                  <a:pt x="1343387" y="221226"/>
                </a:cubicBezTo>
                <a:cubicBezTo>
                  <a:pt x="1382134" y="233148"/>
                  <a:pt x="1422045" y="240891"/>
                  <a:pt x="1461374" y="250723"/>
                </a:cubicBezTo>
                <a:cubicBezTo>
                  <a:pt x="1589113" y="244916"/>
                  <a:pt x="1790406" y="241642"/>
                  <a:pt x="1933322" y="221226"/>
                </a:cubicBezTo>
                <a:cubicBezTo>
                  <a:pt x="1953388" y="218359"/>
                  <a:pt x="1972373" y="210104"/>
                  <a:pt x="1992316" y="206478"/>
                </a:cubicBezTo>
                <a:cubicBezTo>
                  <a:pt x="2026518" y="200259"/>
                  <a:pt x="2061142" y="196645"/>
                  <a:pt x="2095555" y="191729"/>
                </a:cubicBezTo>
                <a:cubicBezTo>
                  <a:pt x="2110303" y="186813"/>
                  <a:pt x="2124852" y="181252"/>
                  <a:pt x="2139800" y="176981"/>
                </a:cubicBezTo>
                <a:cubicBezTo>
                  <a:pt x="2159290" y="171413"/>
                  <a:pt x="2179973" y="169761"/>
                  <a:pt x="2198793" y="162233"/>
                </a:cubicBezTo>
                <a:cubicBezTo>
                  <a:pt x="2229413" y="149985"/>
                  <a:pt x="2257148" y="131381"/>
                  <a:pt x="2287284" y="117987"/>
                </a:cubicBezTo>
                <a:cubicBezTo>
                  <a:pt x="2301490" y="111673"/>
                  <a:pt x="2316781" y="108155"/>
                  <a:pt x="2331529" y="103239"/>
                </a:cubicBezTo>
                <a:cubicBezTo>
                  <a:pt x="2346277" y="93407"/>
                  <a:pt x="2363240" y="86276"/>
                  <a:pt x="2375774" y="73742"/>
                </a:cubicBezTo>
                <a:cubicBezTo>
                  <a:pt x="2388308" y="61208"/>
                  <a:pt x="2391430" y="40570"/>
                  <a:pt x="2405271" y="29497"/>
                </a:cubicBezTo>
                <a:cubicBezTo>
                  <a:pt x="2424379" y="14211"/>
                  <a:pt x="2537103" y="150"/>
                  <a:pt x="2538006" y="0"/>
                </a:cubicBezTo>
                <a:cubicBezTo>
                  <a:pt x="2621580" y="9832"/>
                  <a:pt x="2706212" y="12994"/>
                  <a:pt x="2788729" y="29497"/>
                </a:cubicBezTo>
                <a:cubicBezTo>
                  <a:pt x="2819652" y="35682"/>
                  <a:pt x="2903291" y="129996"/>
                  <a:pt x="2906716" y="132736"/>
                </a:cubicBezTo>
                <a:cubicBezTo>
                  <a:pt x="2929100" y="150643"/>
                  <a:pt x="2956607" y="161080"/>
                  <a:pt x="2980458" y="176981"/>
                </a:cubicBezTo>
                <a:cubicBezTo>
                  <a:pt x="3000910" y="190616"/>
                  <a:pt x="3015657" y="215057"/>
                  <a:pt x="3039451" y="221226"/>
                </a:cubicBezTo>
                <a:cubicBezTo>
                  <a:pt x="3150546" y="250029"/>
                  <a:pt x="3378664" y="280220"/>
                  <a:pt x="3378664" y="280220"/>
                </a:cubicBezTo>
                <a:cubicBezTo>
                  <a:pt x="3511400" y="275304"/>
                  <a:pt x="3644303" y="273757"/>
                  <a:pt x="3776871" y="265471"/>
                </a:cubicBezTo>
                <a:cubicBezTo>
                  <a:pt x="3801890" y="263907"/>
                  <a:pt x="3828848" y="263160"/>
                  <a:pt x="3850613" y="250723"/>
                </a:cubicBezTo>
                <a:cubicBezTo>
                  <a:pt x="3957823" y="189460"/>
                  <a:pt x="3749259" y="191351"/>
                  <a:pt x="3968600" y="147484"/>
                </a:cubicBezTo>
                <a:cubicBezTo>
                  <a:pt x="3993181" y="142568"/>
                  <a:pt x="4018023" y="138816"/>
                  <a:pt x="4042342" y="132736"/>
                </a:cubicBezTo>
                <a:cubicBezTo>
                  <a:pt x="4057424" y="128965"/>
                  <a:pt x="4071411" y="121359"/>
                  <a:pt x="4086587" y="117987"/>
                </a:cubicBezTo>
                <a:cubicBezTo>
                  <a:pt x="4168535" y="99776"/>
                  <a:pt x="4254435" y="96025"/>
                  <a:pt x="4337309" y="88491"/>
                </a:cubicBezTo>
                <a:cubicBezTo>
                  <a:pt x="4494625" y="98323"/>
                  <a:pt x="4652457" y="101905"/>
                  <a:pt x="4809258" y="117987"/>
                </a:cubicBezTo>
                <a:cubicBezTo>
                  <a:pt x="4844861" y="121639"/>
                  <a:pt x="4876713" y="146782"/>
                  <a:pt x="4912496" y="147484"/>
                </a:cubicBezTo>
                <a:lnTo>
                  <a:pt x="5561426" y="132736"/>
                </a:lnTo>
                <a:cubicBezTo>
                  <a:pt x="5600755" y="122904"/>
                  <a:pt x="5643154" y="121369"/>
                  <a:pt x="5679413" y="103239"/>
                </a:cubicBezTo>
                <a:cubicBezTo>
                  <a:pt x="5699077" y="93407"/>
                  <a:pt x="5716909" y="78349"/>
                  <a:pt x="5738406" y="73742"/>
                </a:cubicBezTo>
                <a:cubicBezTo>
                  <a:pt x="5786716" y="63390"/>
                  <a:pt x="5836786" y="64450"/>
                  <a:pt x="5885890" y="58994"/>
                </a:cubicBezTo>
                <a:cubicBezTo>
                  <a:pt x="5971629" y="49467"/>
                  <a:pt x="6023177" y="41488"/>
                  <a:pt x="6107116" y="29497"/>
                </a:cubicBezTo>
                <a:cubicBezTo>
                  <a:pt x="6397168" y="39329"/>
                  <a:pt x="6687655" y="40309"/>
                  <a:pt x="6977271" y="58994"/>
                </a:cubicBezTo>
                <a:cubicBezTo>
                  <a:pt x="6994960" y="60135"/>
                  <a:pt x="7005662" y="80564"/>
                  <a:pt x="7021516" y="88491"/>
                </a:cubicBezTo>
                <a:cubicBezTo>
                  <a:pt x="7035421" y="95443"/>
                  <a:pt x="7050326" y="101387"/>
                  <a:pt x="7065761" y="103239"/>
                </a:cubicBezTo>
                <a:cubicBezTo>
                  <a:pt x="7173588" y="116178"/>
                  <a:pt x="7282071" y="122904"/>
                  <a:pt x="7390226" y="132736"/>
                </a:cubicBezTo>
                <a:lnTo>
                  <a:pt x="7493464" y="117987"/>
                </a:lnTo>
                <a:cubicBezTo>
                  <a:pt x="7523020" y="113440"/>
                  <a:pt x="7552352" y="107468"/>
                  <a:pt x="7581955" y="103239"/>
                </a:cubicBezTo>
                <a:cubicBezTo>
                  <a:pt x="7621192" y="97634"/>
                  <a:pt x="7660613" y="93407"/>
                  <a:pt x="7699942" y="88491"/>
                </a:cubicBezTo>
                <a:cubicBezTo>
                  <a:pt x="7735156" y="79687"/>
                  <a:pt x="7816822" y="57603"/>
                  <a:pt x="7847426" y="58994"/>
                </a:cubicBezTo>
                <a:cubicBezTo>
                  <a:pt x="7926614" y="62594"/>
                  <a:pt x="8004742" y="78659"/>
                  <a:pt x="8083400" y="88491"/>
                </a:cubicBezTo>
                <a:cubicBezTo>
                  <a:pt x="8132561" y="113072"/>
                  <a:pt x="8200396" y="116500"/>
                  <a:pt x="8230884" y="162233"/>
                </a:cubicBezTo>
                <a:cubicBezTo>
                  <a:pt x="8269003" y="219413"/>
                  <a:pt x="8243564" y="200873"/>
                  <a:pt x="8304626" y="221226"/>
                </a:cubicBezTo>
                <a:cubicBezTo>
                  <a:pt x="8339039" y="265471"/>
                  <a:pt x="8376771" y="307324"/>
                  <a:pt x="8407864" y="353962"/>
                </a:cubicBezTo>
                <a:cubicBezTo>
                  <a:pt x="8417696" y="368710"/>
                  <a:pt x="8423744" y="386860"/>
                  <a:pt x="8437361" y="398207"/>
                </a:cubicBezTo>
                <a:cubicBezTo>
                  <a:pt x="8454251" y="412282"/>
                  <a:pt x="8476690" y="417871"/>
                  <a:pt x="8496355" y="427703"/>
                </a:cubicBezTo>
                <a:cubicBezTo>
                  <a:pt x="8511103" y="447368"/>
                  <a:pt x="8527572" y="465852"/>
                  <a:pt x="8540600" y="486697"/>
                </a:cubicBezTo>
                <a:cubicBezTo>
                  <a:pt x="8632334" y="633475"/>
                  <a:pt x="8566864" y="745591"/>
                  <a:pt x="8555348" y="958645"/>
                </a:cubicBezTo>
                <a:cubicBezTo>
                  <a:pt x="8552945" y="1003098"/>
                  <a:pt x="8546122" y="1047207"/>
                  <a:pt x="8540600" y="1091381"/>
                </a:cubicBezTo>
                <a:cubicBezTo>
                  <a:pt x="8527389" y="1197065"/>
                  <a:pt x="8531713" y="1171170"/>
                  <a:pt x="8511103" y="1253613"/>
                </a:cubicBezTo>
                <a:cubicBezTo>
                  <a:pt x="8506187" y="1533832"/>
                  <a:pt x="8526364" y="1815620"/>
                  <a:pt x="8496355" y="2094271"/>
                </a:cubicBezTo>
                <a:cubicBezTo>
                  <a:pt x="8491091" y="2143150"/>
                  <a:pt x="8427230" y="2167071"/>
                  <a:pt x="8407864" y="2212258"/>
                </a:cubicBezTo>
                <a:lnTo>
                  <a:pt x="8363619" y="2315497"/>
                </a:lnTo>
                <a:cubicBezTo>
                  <a:pt x="8358703" y="2340078"/>
                  <a:pt x="8354309" y="2364768"/>
                  <a:pt x="8348871" y="2389239"/>
                </a:cubicBezTo>
                <a:cubicBezTo>
                  <a:pt x="8344474" y="2409026"/>
                  <a:pt x="8346785" y="2432405"/>
                  <a:pt x="8334122" y="2448233"/>
                </a:cubicBezTo>
                <a:cubicBezTo>
                  <a:pt x="8324410" y="2460372"/>
                  <a:pt x="8305404" y="2462217"/>
                  <a:pt x="8289877" y="2462981"/>
                </a:cubicBezTo>
                <a:cubicBezTo>
                  <a:pt x="8004917" y="2476995"/>
                  <a:pt x="7719606" y="2482646"/>
                  <a:pt x="7434471" y="2492478"/>
                </a:cubicBezTo>
                <a:cubicBezTo>
                  <a:pt x="7409890" y="2497394"/>
                  <a:pt x="7385455" y="2503105"/>
                  <a:pt x="7360729" y="2507226"/>
                </a:cubicBezTo>
                <a:cubicBezTo>
                  <a:pt x="7296947" y="2517856"/>
                  <a:pt x="7231943" y="2521913"/>
                  <a:pt x="7169000" y="2536723"/>
                </a:cubicBezTo>
                <a:cubicBezTo>
                  <a:pt x="7147599" y="2541759"/>
                  <a:pt x="7131790" y="2563249"/>
                  <a:pt x="7110006" y="2566220"/>
                </a:cubicBezTo>
                <a:cubicBezTo>
                  <a:pt x="7022192" y="2578195"/>
                  <a:pt x="6933025" y="2576052"/>
                  <a:pt x="6844535" y="2580968"/>
                </a:cubicBezTo>
                <a:cubicBezTo>
                  <a:pt x="6829787" y="2595716"/>
                  <a:pt x="6810638" y="2607104"/>
                  <a:pt x="6800290" y="2625213"/>
                </a:cubicBezTo>
                <a:cubicBezTo>
                  <a:pt x="6790233" y="2642812"/>
                  <a:pt x="6792659" y="2665228"/>
                  <a:pt x="6785542" y="2684207"/>
                </a:cubicBezTo>
                <a:cubicBezTo>
                  <a:pt x="6777822" y="2704793"/>
                  <a:pt x="6764706" y="2722992"/>
                  <a:pt x="6756045" y="2743200"/>
                </a:cubicBezTo>
                <a:cubicBezTo>
                  <a:pt x="6749921" y="2757489"/>
                  <a:pt x="6747729" y="2773292"/>
                  <a:pt x="6741296" y="2787445"/>
                </a:cubicBezTo>
                <a:cubicBezTo>
                  <a:pt x="6723101" y="2827475"/>
                  <a:pt x="6682303" y="2905433"/>
                  <a:pt x="6682303" y="2905433"/>
                </a:cubicBezTo>
                <a:lnTo>
                  <a:pt x="6003877" y="2890684"/>
                </a:lnTo>
                <a:cubicBezTo>
                  <a:pt x="5988344" y="2890050"/>
                  <a:pt x="5975108" y="2877410"/>
                  <a:pt x="5959632" y="2875936"/>
                </a:cubicBezTo>
                <a:cubicBezTo>
                  <a:pt x="5871404" y="2867533"/>
                  <a:pt x="5782563" y="2867501"/>
                  <a:pt x="5694161" y="2861187"/>
                </a:cubicBezTo>
                <a:cubicBezTo>
                  <a:pt x="5644880" y="2857667"/>
                  <a:pt x="5596074" y="2847408"/>
                  <a:pt x="5546677" y="2846439"/>
                </a:cubicBezTo>
                <a:lnTo>
                  <a:pt x="4189826" y="2831691"/>
                </a:lnTo>
                <a:cubicBezTo>
                  <a:pt x="4175077" y="2821859"/>
                  <a:pt x="4159197" y="2813542"/>
                  <a:pt x="4145580" y="2802194"/>
                </a:cubicBezTo>
                <a:cubicBezTo>
                  <a:pt x="4088524" y="2754647"/>
                  <a:pt x="4112635" y="2753871"/>
                  <a:pt x="4042342" y="2713703"/>
                </a:cubicBezTo>
                <a:cubicBezTo>
                  <a:pt x="4028844" y="2705990"/>
                  <a:pt x="4012845" y="2703871"/>
                  <a:pt x="3998096" y="2698955"/>
                </a:cubicBezTo>
                <a:cubicBezTo>
                  <a:pt x="3983348" y="2689123"/>
                  <a:pt x="3969705" y="2677385"/>
                  <a:pt x="3953851" y="2669458"/>
                </a:cubicBezTo>
                <a:cubicBezTo>
                  <a:pt x="3939946" y="2662506"/>
                  <a:pt x="3925150" y="2654455"/>
                  <a:pt x="3909606" y="2654710"/>
                </a:cubicBezTo>
                <a:cubicBezTo>
                  <a:pt x="3624340" y="2659387"/>
                  <a:pt x="3339335" y="2674375"/>
                  <a:pt x="3054200" y="2684207"/>
                </a:cubicBezTo>
                <a:cubicBezTo>
                  <a:pt x="2965710" y="2694039"/>
                  <a:pt x="2877741" y="2711680"/>
                  <a:pt x="2788729" y="2713703"/>
                </a:cubicBezTo>
                <a:cubicBezTo>
                  <a:pt x="2242164" y="2726125"/>
                  <a:pt x="2573686" y="2703029"/>
                  <a:pt x="2272535" y="2684207"/>
                </a:cubicBezTo>
                <a:cubicBezTo>
                  <a:pt x="2159578" y="2677147"/>
                  <a:pt x="2046393" y="2674374"/>
                  <a:pt x="1933322" y="2669458"/>
                </a:cubicBezTo>
                <a:cubicBezTo>
                  <a:pt x="1918574" y="2659626"/>
                  <a:pt x="1901611" y="2652496"/>
                  <a:pt x="1889077" y="2639962"/>
                </a:cubicBezTo>
                <a:cubicBezTo>
                  <a:pt x="1876543" y="2627428"/>
                  <a:pt x="1868975" y="2610747"/>
                  <a:pt x="1859580" y="2595716"/>
                </a:cubicBezTo>
                <a:cubicBezTo>
                  <a:pt x="1844387" y="2571407"/>
                  <a:pt x="1828155" y="2547613"/>
                  <a:pt x="1815335" y="2521974"/>
                </a:cubicBezTo>
                <a:cubicBezTo>
                  <a:pt x="1808383" y="2508069"/>
                  <a:pt x="1810539" y="2489672"/>
                  <a:pt x="1800587" y="2477729"/>
                </a:cubicBezTo>
                <a:cubicBezTo>
                  <a:pt x="1760267" y="2429345"/>
                  <a:pt x="1709829" y="2422896"/>
                  <a:pt x="1653103" y="2403987"/>
                </a:cubicBezTo>
                <a:lnTo>
                  <a:pt x="1608858" y="2389239"/>
                </a:lnTo>
                <a:cubicBezTo>
                  <a:pt x="1594110" y="2384323"/>
                  <a:pt x="1580105" y="2375782"/>
                  <a:pt x="1564613" y="2374491"/>
                </a:cubicBezTo>
                <a:lnTo>
                  <a:pt x="1387632" y="2359742"/>
                </a:lnTo>
                <a:cubicBezTo>
                  <a:pt x="1002190" y="2396451"/>
                  <a:pt x="1139200" y="2406609"/>
                  <a:pt x="738703" y="2344994"/>
                </a:cubicBezTo>
                <a:cubicBezTo>
                  <a:pt x="723338" y="2342630"/>
                  <a:pt x="708546" y="2336819"/>
                  <a:pt x="694458" y="2330245"/>
                </a:cubicBezTo>
                <a:cubicBezTo>
                  <a:pt x="634689" y="2302353"/>
                  <a:pt x="581465" y="2257752"/>
                  <a:pt x="517477" y="2241755"/>
                </a:cubicBezTo>
                <a:lnTo>
                  <a:pt x="458484" y="2227007"/>
                </a:lnTo>
                <a:cubicBezTo>
                  <a:pt x="340493" y="2148347"/>
                  <a:pt x="483065" y="2251588"/>
                  <a:pt x="384742" y="2153265"/>
                </a:cubicBezTo>
                <a:cubicBezTo>
                  <a:pt x="367361" y="2135884"/>
                  <a:pt x="345413" y="2123768"/>
                  <a:pt x="325748" y="2109020"/>
                </a:cubicBezTo>
                <a:cubicBezTo>
                  <a:pt x="296251" y="2059859"/>
                  <a:pt x="269060" y="2009238"/>
                  <a:pt x="237258" y="1961536"/>
                </a:cubicBezTo>
                <a:cubicBezTo>
                  <a:pt x="227426" y="1946788"/>
                  <a:pt x="216555" y="1932681"/>
                  <a:pt x="207761" y="1917291"/>
                </a:cubicBezTo>
                <a:cubicBezTo>
                  <a:pt x="196853" y="1898202"/>
                  <a:pt x="191043" y="1876188"/>
                  <a:pt x="178264" y="1858297"/>
                </a:cubicBezTo>
                <a:cubicBezTo>
                  <a:pt x="166141" y="1841325"/>
                  <a:pt x="146533" y="1830738"/>
                  <a:pt x="134019" y="1814052"/>
                </a:cubicBezTo>
                <a:cubicBezTo>
                  <a:pt x="116820" y="1791119"/>
                  <a:pt x="104522" y="1764891"/>
                  <a:pt x="89774" y="1740310"/>
                </a:cubicBezTo>
                <a:cubicBezTo>
                  <a:pt x="63689" y="1635968"/>
                  <a:pt x="84384" y="1725412"/>
                  <a:pt x="60277" y="1592826"/>
                </a:cubicBezTo>
                <a:cubicBezTo>
                  <a:pt x="45580" y="1511995"/>
                  <a:pt x="39549" y="1506459"/>
                  <a:pt x="30780" y="1415845"/>
                </a:cubicBezTo>
                <a:cubicBezTo>
                  <a:pt x="19376" y="1298000"/>
                  <a:pt x="11116" y="1179871"/>
                  <a:pt x="1284" y="1061884"/>
                </a:cubicBezTo>
                <a:cubicBezTo>
                  <a:pt x="6200" y="988142"/>
                  <a:pt x="0" y="912804"/>
                  <a:pt x="16032" y="840658"/>
                </a:cubicBezTo>
                <a:cubicBezTo>
                  <a:pt x="20557" y="820297"/>
                  <a:pt x="50148" y="814646"/>
                  <a:pt x="60277" y="796413"/>
                </a:cubicBezTo>
                <a:cubicBezTo>
                  <a:pt x="75377" y="769234"/>
                  <a:pt x="77146" y="736335"/>
                  <a:pt x="89774" y="707923"/>
                </a:cubicBezTo>
                <a:cubicBezTo>
                  <a:pt x="109746" y="662987"/>
                  <a:pt x="162903" y="615898"/>
                  <a:pt x="207761" y="604684"/>
                </a:cubicBezTo>
                <a:cubicBezTo>
                  <a:pt x="227426" y="599768"/>
                  <a:pt x="247340" y="595760"/>
                  <a:pt x="266755" y="589936"/>
                </a:cubicBezTo>
                <a:cubicBezTo>
                  <a:pt x="296536" y="581002"/>
                  <a:pt x="324757" y="566537"/>
                  <a:pt x="355245" y="560439"/>
                </a:cubicBezTo>
                <a:cubicBezTo>
                  <a:pt x="435805" y="544328"/>
                  <a:pt x="419154" y="577645"/>
                  <a:pt x="443735" y="530942"/>
                </a:cubicBezTo>
                <a:close/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2886094"/>
          </a:xfrm>
        </p:spPr>
        <p:txBody>
          <a:bodyPr>
            <a:normAutofit/>
          </a:bodyPr>
          <a:lstStyle/>
          <a:p>
            <a:r>
              <a:rPr lang="es-MX" sz="6600" dirty="0" smtClean="0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ernard MT Condensed" pitchFamily="18" charset="0"/>
              </a:rPr>
              <a:t>Herramientas digitales</a:t>
            </a:r>
            <a:br>
              <a:rPr lang="es-MX" sz="6600" dirty="0" smtClean="0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ernard MT Condensed" pitchFamily="18" charset="0"/>
              </a:rPr>
            </a:br>
            <a:r>
              <a:rPr lang="es-MX" sz="6600" dirty="0" smtClean="0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ernard MT Condensed" pitchFamily="18" charset="0"/>
              </a:rPr>
              <a:t> educativas</a:t>
            </a:r>
            <a:endParaRPr lang="es-ES" sz="6600" dirty="0"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85852" y="3857628"/>
            <a:ext cx="7200928" cy="232888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s-MX" sz="28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Andrea Alejandra Ríos Tovar</a:t>
            </a:r>
          </a:p>
          <a:p>
            <a:pPr algn="r"/>
            <a:r>
              <a:rPr lang="es-MX" sz="28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Paola Flores Guzmán</a:t>
            </a:r>
          </a:p>
          <a:p>
            <a:pPr algn="r"/>
            <a:r>
              <a:rPr lang="es-MX" sz="28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Claudia Cristina Ibarra Hernández</a:t>
            </a:r>
            <a:endParaRPr lang="es-ES" sz="2800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290" name="Picture 2" descr="https://sites.google.com/site/1aticsherramientasdijitales/home/online-learning.jpg?attredirects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000504"/>
            <a:ext cx="2571736" cy="2432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8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8604" y="0"/>
            <a:ext cx="828679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00B050"/>
                </a:solidFill>
              </a:rPr>
              <a:t>¿PARA QUE SIRVE</a:t>
            </a:r>
            <a:r>
              <a:rPr lang="es-ES" sz="4000" b="1" dirty="0" smtClean="0">
                <a:solidFill>
                  <a:srgbClr val="00B050"/>
                </a:solidFill>
              </a:rPr>
              <a:t> EDUTEKA?</a:t>
            </a:r>
          </a:p>
          <a:p>
            <a:endParaRPr lang="es-MX" b="1" dirty="0" smtClean="0"/>
          </a:p>
          <a:p>
            <a:pPr algn="ctr"/>
            <a:r>
              <a:rPr lang="es-ES" sz="2400" b="1" dirty="0" smtClean="0"/>
              <a:t>Para que el estudiante comprenda y utilice adecuadamente los recursos que ofrece Internet para acceder a diferentes recursos con los que se puede construir conocimiento mediante investigación, que contribuya a su formación integral prestando especial atención a los aspectos éticos relacionados con este medio. </a:t>
            </a:r>
          </a:p>
          <a:p>
            <a:endParaRPr lang="es-MX" b="1" dirty="0" smtClean="0"/>
          </a:p>
          <a:p>
            <a:pPr algn="ctr"/>
            <a:r>
              <a:rPr lang="es-MX" sz="4000" b="1" dirty="0" smtClean="0">
                <a:solidFill>
                  <a:schemeClr val="accent4">
                    <a:lumMod val="50000"/>
                  </a:schemeClr>
                </a:solidFill>
              </a:rPr>
              <a:t>¿CÓMO SE DEFINE?</a:t>
            </a:r>
          </a:p>
          <a:p>
            <a:pPr algn="ctr"/>
            <a:r>
              <a:rPr lang="es-ES" sz="2400" b="1" dirty="0" smtClean="0"/>
              <a:t>Como una Red informática mundial que presta servicios para navegar (acceder a información) y para efectuar transacciones (comerciales, financieras, </a:t>
            </a:r>
            <a:r>
              <a:rPr lang="es-ES" sz="2400" b="1" dirty="0" err="1" smtClean="0"/>
              <a:t>etc</a:t>
            </a:r>
            <a:r>
              <a:rPr lang="es-ES" sz="2400" b="1" dirty="0" smtClean="0"/>
              <a:t>).</a:t>
            </a:r>
          </a:p>
        </p:txBody>
      </p:sp>
      <p:pic>
        <p:nvPicPr>
          <p:cNvPr id="3" name="4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1711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Dibuj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duteka.org/imgbd/24/24-02/NuevoLogoEdute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Rectángulo"/>
          <p:cNvSpPr/>
          <p:nvPr/>
        </p:nvSpPr>
        <p:spPr>
          <a:xfrm>
            <a:off x="928662" y="3214686"/>
            <a:ext cx="7429552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s-ES" sz="2400" dirty="0" smtClean="0">
              <a:latin typeface="Arial Rounded MT Bold" pitchFamily="34" charset="0"/>
            </a:endParaRPr>
          </a:p>
          <a:p>
            <a:pPr algn="just"/>
            <a:r>
              <a:rPr lang="es-ES" sz="2400" dirty="0" smtClean="0">
                <a:latin typeface="Arial Rounded MT Bold" pitchFamily="34" charset="0"/>
              </a:rPr>
              <a:t>Es una </a:t>
            </a:r>
            <a:r>
              <a:rPr lang="es-ES" sz="2400" dirty="0">
                <a:latin typeface="Arial Rounded MT Bold" pitchFamily="34" charset="0"/>
              </a:rPr>
              <a:t>publicación de la FGPU que provee, en forma gratuita, material diverso a docentes y directivos escolares interesados en mejorar la Educación Básica y Media con el apoyo de las Tecnologías de la Información y las Comunicaciones (TIC</a:t>
            </a:r>
            <a:r>
              <a:rPr lang="es-ES" sz="2400" dirty="0" smtClean="0">
                <a:latin typeface="Arial Rounded MT Bold" pitchFamily="34" charset="0"/>
              </a:rPr>
              <a:t>).</a:t>
            </a:r>
          </a:p>
          <a:p>
            <a:pPr algn="just"/>
            <a:endParaRPr lang="es-ES" sz="2400" dirty="0">
              <a:latin typeface="Arial Rounded MT Bold" pitchFamily="34" charset="0"/>
            </a:endParaRPr>
          </a:p>
        </p:txBody>
      </p:sp>
      <p:sp>
        <p:nvSpPr>
          <p:cNvPr id="9" name="8 Flecha abajo"/>
          <p:cNvSpPr/>
          <p:nvPr/>
        </p:nvSpPr>
        <p:spPr>
          <a:xfrm>
            <a:off x="3714744" y="2500306"/>
            <a:ext cx="85725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857224" y="285728"/>
            <a:ext cx="7358114" cy="157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rgbClr val="0070C0"/>
                </a:solidFill>
                <a:latin typeface="Franklin Gothic Heavy" pitchFamily="34" charset="0"/>
              </a:rPr>
              <a:t>Primero te registras.</a:t>
            </a:r>
          </a:p>
          <a:p>
            <a:r>
              <a:rPr lang="es-MX" sz="3600" dirty="0" smtClean="0">
                <a:solidFill>
                  <a:schemeClr val="accent5"/>
                </a:solidFill>
                <a:latin typeface="Franklin Gothic Heavy" pitchFamily="34" charset="0"/>
              </a:rPr>
              <a:t>Debes revisar tu correo para terminar el proceso de registro.</a:t>
            </a:r>
          </a:p>
          <a:p>
            <a:r>
              <a:rPr lang="es-MX" sz="3600" dirty="0" smtClean="0">
                <a:solidFill>
                  <a:srgbClr val="00B050"/>
                </a:solidFill>
                <a:latin typeface="Franklin Gothic Heavy" pitchFamily="34" charset="0"/>
              </a:rPr>
              <a:t>Ahí te da una introducción a la página.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s-MX" sz="7200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  <a:latin typeface="Cooper Black" pitchFamily="18" charset="0"/>
              </a:rPr>
              <a:t>Manual de Uso</a:t>
            </a:r>
            <a:endParaRPr lang="es-ES" sz="7200" dirty="0">
              <a:solidFill>
                <a:schemeClr val="accent6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50" endPos="85000" dir="5400000" sy="-100000" algn="bl" rotWithShape="0"/>
              </a:effectLst>
              <a:latin typeface="Cooper Blac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r>
              <a:rPr lang="es-MX" sz="3600" dirty="0" smtClean="0">
                <a:solidFill>
                  <a:srgbClr val="0070C0"/>
                </a:solidFill>
                <a:latin typeface="Franklin Gothic Heavy" pitchFamily="34" charset="0"/>
              </a:rPr>
              <a:t>Ingresas a tu perfil y en el puedes hacer un infinidad de cosas.</a:t>
            </a:r>
          </a:p>
          <a:p>
            <a:r>
              <a:rPr lang="es-MX" sz="3600" dirty="0" smtClean="0">
                <a:solidFill>
                  <a:srgbClr val="00B0F0"/>
                </a:solidFill>
                <a:latin typeface="Franklin Gothic Heavy" pitchFamily="34" charset="0"/>
              </a:rPr>
              <a:t>Desde crear presentaciones, videos, entre muchas otras cosas.</a:t>
            </a:r>
            <a:endParaRPr lang="es-ES" sz="3600" dirty="0" smtClean="0">
              <a:solidFill>
                <a:srgbClr val="00B0F0"/>
              </a:solidFill>
              <a:latin typeface="Franklin Gothic Heavy" pitchFamily="34" charset="0"/>
            </a:endParaRPr>
          </a:p>
          <a:p>
            <a:r>
              <a:rPr lang="es-MX" dirty="0" smtClean="0">
                <a:solidFill>
                  <a:srgbClr val="00B050"/>
                </a:solidFill>
                <a:latin typeface="Franklin Gothic Heavy" pitchFamily="34" charset="0"/>
              </a:rPr>
              <a:t>Al momento de ser usuario debes </a:t>
            </a:r>
            <a:r>
              <a:rPr lang="es-ES" dirty="0" smtClean="0">
                <a:solidFill>
                  <a:srgbClr val="00B050"/>
                </a:solidFill>
                <a:latin typeface="Franklin Gothic Heavy" pitchFamily="34" charset="0"/>
              </a:rPr>
              <a:t>reconocer </a:t>
            </a:r>
            <a:r>
              <a:rPr lang="es-ES" dirty="0">
                <a:solidFill>
                  <a:srgbClr val="00B050"/>
                </a:solidFill>
                <a:latin typeface="Franklin Gothic Heavy" pitchFamily="34" charset="0"/>
              </a:rPr>
              <a:t>los créditos tanto a </a:t>
            </a:r>
            <a:r>
              <a:rPr lang="es-ES" dirty="0" err="1">
                <a:solidFill>
                  <a:srgbClr val="00B050"/>
                </a:solidFill>
                <a:latin typeface="Franklin Gothic Heavy" pitchFamily="34" charset="0"/>
              </a:rPr>
              <a:t>Eduteka</a:t>
            </a:r>
            <a:r>
              <a:rPr lang="es-ES" dirty="0">
                <a:solidFill>
                  <a:srgbClr val="00B050"/>
                </a:solidFill>
                <a:latin typeface="Franklin Gothic Heavy" pitchFamily="34" charset="0"/>
              </a:rPr>
              <a:t> como a los autores y a las fuentes originales de los </a:t>
            </a:r>
            <a:r>
              <a:rPr lang="es-ES" dirty="0" smtClean="0">
                <a:solidFill>
                  <a:srgbClr val="00B050"/>
                </a:solidFill>
                <a:latin typeface="Franklin Gothic Heavy" pitchFamily="34" charset="0"/>
              </a:rPr>
              <a:t>materiales.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r>
              <a:rPr lang="es-ES" dirty="0" smtClean="0">
                <a:solidFill>
                  <a:srgbClr val="0070C0"/>
                </a:solidFill>
                <a:latin typeface="Franklin Gothic Heavy" pitchFamily="34" charset="0"/>
              </a:rPr>
              <a:t>No puedes utilizar los contenidos de </a:t>
            </a:r>
            <a:r>
              <a:rPr lang="es-ES" dirty="0" err="1" smtClean="0">
                <a:solidFill>
                  <a:srgbClr val="0070C0"/>
                </a:solidFill>
                <a:latin typeface="Franklin Gothic Heavy" pitchFamily="34" charset="0"/>
              </a:rPr>
              <a:t>Eduteka</a:t>
            </a:r>
            <a:r>
              <a:rPr lang="es-ES" dirty="0" smtClean="0">
                <a:solidFill>
                  <a:srgbClr val="0070C0"/>
                </a:solidFill>
                <a:latin typeface="Franklin Gothic Heavy" pitchFamily="34" charset="0"/>
              </a:rPr>
              <a:t> con fines comerciales.</a:t>
            </a:r>
          </a:p>
          <a:p>
            <a:endParaRPr lang="es-ES" dirty="0" smtClean="0">
              <a:solidFill>
                <a:srgbClr val="00B0F0"/>
              </a:solidFill>
              <a:latin typeface="Franklin Gothic Heavy" pitchFamily="34" charset="0"/>
            </a:endParaRPr>
          </a:p>
          <a:p>
            <a:r>
              <a:rPr lang="es-ES" dirty="0" smtClean="0">
                <a:solidFill>
                  <a:srgbClr val="00B0F0"/>
                </a:solidFill>
                <a:latin typeface="Franklin Gothic Heavy" pitchFamily="34" charset="0"/>
              </a:rPr>
              <a:t>Además</a:t>
            </a:r>
            <a:r>
              <a:rPr lang="es-ES" dirty="0">
                <a:solidFill>
                  <a:srgbClr val="00B0F0"/>
                </a:solidFill>
                <a:latin typeface="Franklin Gothic Heavy" pitchFamily="34" charset="0"/>
              </a:rPr>
              <a:t>, cuando se trate de recursos propios de </a:t>
            </a:r>
            <a:r>
              <a:rPr lang="es-ES" dirty="0" err="1">
                <a:solidFill>
                  <a:srgbClr val="00B0F0"/>
                </a:solidFill>
                <a:latin typeface="Franklin Gothic Heavy" pitchFamily="34" charset="0"/>
              </a:rPr>
              <a:t>Eduteka</a:t>
            </a:r>
            <a:r>
              <a:rPr lang="es-ES" dirty="0">
                <a:solidFill>
                  <a:srgbClr val="00B0F0"/>
                </a:solidFill>
                <a:latin typeface="Franklin Gothic Heavy" pitchFamily="34" charset="0"/>
              </a:rPr>
              <a:t>  (Licencia 2), pueden alterar, transformar o generar obras derivadas a partir de dichos recursos.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r>
              <a:rPr lang="es-ES" dirty="0">
                <a:solidFill>
                  <a:srgbClr val="00B050"/>
                </a:solidFill>
                <a:latin typeface="Franklin Gothic Heavy" pitchFamily="34" charset="0"/>
              </a:rPr>
              <a:t>Los documentos que se publican bajo la Licencia 1, no pueden ser objeto de alteración, transformación o generación de obras derivadas</a:t>
            </a:r>
            <a:r>
              <a:rPr lang="es-ES" dirty="0" smtClean="0">
                <a:solidFill>
                  <a:srgbClr val="00B050"/>
                </a:solidFill>
                <a:latin typeface="Franklin Gothic Heavy" pitchFamily="34" charset="0"/>
              </a:rPr>
              <a:t>.</a:t>
            </a:r>
          </a:p>
          <a:p>
            <a:r>
              <a:rPr lang="es-ES" dirty="0">
                <a:solidFill>
                  <a:srgbClr val="0070C0"/>
                </a:solidFill>
                <a:latin typeface="Franklin Gothic Heavy" pitchFamily="34" charset="0"/>
              </a:rPr>
              <a:t>Para hacer uso de los contenidos de </a:t>
            </a:r>
            <a:r>
              <a:rPr lang="es-ES" dirty="0" err="1">
                <a:solidFill>
                  <a:srgbClr val="0070C0"/>
                </a:solidFill>
                <a:latin typeface="Franklin Gothic Heavy" pitchFamily="34" charset="0"/>
              </a:rPr>
              <a:t>Eduteka</a:t>
            </a:r>
            <a:r>
              <a:rPr lang="es-ES" dirty="0">
                <a:solidFill>
                  <a:srgbClr val="0070C0"/>
                </a:solidFill>
                <a:latin typeface="Franklin Gothic Heavy" pitchFamily="34" charset="0"/>
              </a:rPr>
              <a:t> bajo condiciones diferentes a las anteriores, se debe solicitar permiso expreso y por escrito de la Fundación Gabriel </a:t>
            </a:r>
            <a:r>
              <a:rPr lang="es-ES" dirty="0" err="1">
                <a:solidFill>
                  <a:srgbClr val="0070C0"/>
                </a:solidFill>
                <a:latin typeface="Franklin Gothic Heavy" pitchFamily="34" charset="0"/>
              </a:rPr>
              <a:t>Piedrahita</a:t>
            </a:r>
            <a:r>
              <a:rPr lang="es-ES" dirty="0">
                <a:solidFill>
                  <a:srgbClr val="0070C0"/>
                </a:solidFill>
                <a:latin typeface="Franklin Gothic Heavy" pitchFamily="34" charset="0"/>
              </a:rPr>
              <a:t> Uribe.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332656"/>
            <a:ext cx="5429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Plataforma sobre la que </a:t>
            </a:r>
            <a:r>
              <a:rPr lang="es-ES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</a:t>
            </a:r>
            <a:r>
              <a:rPr lang="es-ES" sz="28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s-ES" sz="2800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9512" y="1785926"/>
            <a:ext cx="6192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b="1" dirty="0" smtClean="0">
                <a:latin typeface="MV Boli" pitchFamily="2" charset="0"/>
                <a:cs typeface="MV Boli" pitchFamily="2" charset="0"/>
              </a:rPr>
              <a:t>Corre por </a:t>
            </a:r>
            <a:r>
              <a:rPr lang="es-E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servicios Web 2.0</a:t>
            </a:r>
            <a:r>
              <a:rPr lang="es-E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a través de Internet.</a:t>
            </a:r>
          </a:p>
          <a:p>
            <a:pPr>
              <a:buFont typeface="Arial" pitchFamily="34" charset="0"/>
              <a:buChar char="•"/>
            </a:pPr>
            <a:endParaRPr lang="es-ES" sz="24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s-E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es-E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osibilitó una segunda generación de comunidades basadas en la Web y de servicios residentes en ella; tales como sitios que permiten generar redes sociales que facilitan la creatividad, la colaboración y que ofrezcan a los usuarios la posibilidad de compartir entre ellos contenidos y otros recursos, sin importar su diversidad o ubicación geográfica.</a:t>
            </a:r>
            <a:endParaRPr lang="es-E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2736"/>
            <a:ext cx="2376264" cy="1782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9000"/>
            <a:ext cx="2152650" cy="2124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285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6655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0"/>
            <a:ext cx="40238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 smtClean="0">
                <a:solidFill>
                  <a:srgbClr val="FFFF00"/>
                </a:solidFill>
                <a:latin typeface="Century Gothic" pitchFamily="34" charset="0"/>
              </a:rPr>
              <a:t>Requerimientos</a:t>
            </a:r>
          </a:p>
          <a:p>
            <a:r>
              <a:rPr lang="es-ES" sz="4000" b="1" dirty="0" smtClean="0">
                <a:solidFill>
                  <a:srgbClr val="FFFF00"/>
                </a:solidFill>
                <a:latin typeface="Century Gothic" pitchFamily="34" charset="0"/>
              </a:rPr>
              <a:t> técnicos.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835696" y="1196752"/>
            <a:ext cx="74295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El navegador Google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Chrome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 actualmente es el más utilizado por los usuarios de Internet y buena parte de su éxito de debe a que su descarga de la Web es gratuita, su instalación </a:t>
            </a:r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</a:rPr>
              <a:t>sencilla.</a:t>
            </a:r>
            <a:endParaRPr lang="es-MX" sz="2800" b="1" dirty="0">
              <a:solidFill>
                <a:srgbClr val="00B05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s-ES" sz="2800" b="1" dirty="0">
                <a:solidFill>
                  <a:srgbClr val="00B050"/>
                </a:solidFill>
              </a:rPr>
              <a:t>V</a:t>
            </a:r>
            <a:r>
              <a:rPr lang="es-ES" sz="2800" b="1" dirty="0" smtClean="0">
                <a:solidFill>
                  <a:srgbClr val="00B050"/>
                </a:solidFill>
              </a:rPr>
              <a:t>arias </a:t>
            </a:r>
            <a:r>
              <a:rPr lang="es-ES" sz="2800" b="1" dirty="0">
                <a:solidFill>
                  <a:srgbClr val="00B050"/>
                </a:solidFill>
              </a:rPr>
              <a:t>opciones tanto de programas lectores de RSS para varias plataformas (Windows, Mac, Linux), como de servicios en línea para leer los canales RSS desde cualquier ubicación: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67" t="15480" b="16914"/>
          <a:stretch/>
        </p:blipFill>
        <p:spPr bwMode="auto">
          <a:xfrm>
            <a:off x="179512" y="1484784"/>
            <a:ext cx="113069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80" r="35515"/>
          <a:stretch/>
        </p:blipFill>
        <p:spPr bwMode="auto">
          <a:xfrm>
            <a:off x="971600" y="2348880"/>
            <a:ext cx="1052186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6" t="14818" r="67153" b="15724"/>
          <a:stretch/>
        </p:blipFill>
        <p:spPr bwMode="auto">
          <a:xfrm>
            <a:off x="251520" y="3645024"/>
            <a:ext cx="1016657" cy="93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3529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8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71435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/>
              <a:t>LECTORES RSS PARA WINDOWS:</a:t>
            </a:r>
            <a:endParaRPr lang="es-ES" dirty="0"/>
          </a:p>
          <a:p>
            <a:r>
              <a:rPr lang="es-ES" dirty="0">
                <a:hlinkClick r:id="rId3"/>
              </a:rPr>
              <a:t>Navegador Opera</a:t>
            </a:r>
            <a:r>
              <a:rPr lang="es-ES" dirty="0"/>
              <a:t> (Gratuito)</a:t>
            </a:r>
          </a:p>
          <a:p>
            <a:r>
              <a:rPr lang="es-ES" dirty="0" err="1">
                <a:hlinkClick r:id="rId4"/>
              </a:rPr>
              <a:t>Rocketinfo</a:t>
            </a:r>
            <a:r>
              <a:rPr lang="es-ES" dirty="0"/>
              <a:t> (Gratuito)</a:t>
            </a:r>
          </a:p>
          <a:p>
            <a:r>
              <a:rPr lang="es-ES" dirty="0" err="1">
                <a:hlinkClick r:id="rId5"/>
              </a:rPr>
              <a:t>Feedreader</a:t>
            </a:r>
            <a:r>
              <a:rPr lang="es-ES" dirty="0"/>
              <a:t> (Gratuito)</a:t>
            </a:r>
          </a:p>
          <a:p>
            <a:r>
              <a:rPr lang="es-ES" dirty="0" err="1">
                <a:hlinkClick r:id="rId6"/>
              </a:rPr>
              <a:t>Newsmonster</a:t>
            </a:r>
            <a:r>
              <a:rPr lang="es-ES" dirty="0"/>
              <a:t> (Gratuito)</a:t>
            </a:r>
          </a:p>
          <a:p>
            <a:r>
              <a:rPr lang="es-ES" dirty="0" err="1">
                <a:hlinkClick r:id="rId7"/>
              </a:rPr>
              <a:t>RssReader</a:t>
            </a:r>
            <a:r>
              <a:rPr lang="es-ES" dirty="0"/>
              <a:t> (Gratuito)</a:t>
            </a:r>
          </a:p>
          <a:p>
            <a:r>
              <a:rPr lang="es-ES" dirty="0" err="1">
                <a:hlinkClick r:id="rId8"/>
              </a:rPr>
              <a:t>NewsDesk</a:t>
            </a:r>
            <a:r>
              <a:rPr lang="es-ES" dirty="0"/>
              <a:t> (Gratuito)</a:t>
            </a:r>
          </a:p>
          <a:p>
            <a:r>
              <a:rPr lang="es-ES" dirty="0" err="1">
                <a:hlinkClick r:id="rId9"/>
              </a:rPr>
              <a:t>AmphetaDesk</a:t>
            </a:r>
            <a:r>
              <a:rPr lang="es-ES" dirty="0"/>
              <a:t> (Gratuito)</a:t>
            </a:r>
          </a:p>
          <a:p>
            <a:r>
              <a:rPr lang="es-ES" dirty="0">
                <a:hlinkClick r:id="rId10"/>
              </a:rPr>
              <a:t>Sharp Reader</a:t>
            </a:r>
            <a:r>
              <a:rPr lang="es-ES" dirty="0"/>
              <a:t> (Donación)</a:t>
            </a:r>
          </a:p>
          <a:p>
            <a:r>
              <a:rPr lang="es-ES" dirty="0">
                <a:hlinkClick r:id="rId11"/>
              </a:rPr>
              <a:t>News </a:t>
            </a:r>
            <a:r>
              <a:rPr lang="es-ES" dirty="0" err="1">
                <a:hlinkClick r:id="rId11"/>
              </a:rPr>
              <a:t>Gator</a:t>
            </a:r>
            <a:r>
              <a:rPr lang="es-ES" dirty="0"/>
              <a:t> (complemento de Outlook)</a:t>
            </a:r>
          </a:p>
          <a:p>
            <a:r>
              <a:rPr lang="es-ES" dirty="0" err="1">
                <a:hlinkClick r:id="rId12"/>
              </a:rPr>
              <a:t>Pluck</a:t>
            </a:r>
            <a:r>
              <a:rPr lang="es-ES" dirty="0"/>
              <a:t> (complemento de Internet Explorer)</a:t>
            </a:r>
          </a:p>
          <a:p>
            <a:r>
              <a:rPr lang="es-ES" dirty="0" err="1">
                <a:hlinkClick r:id="rId13"/>
              </a:rPr>
              <a:t>Sage</a:t>
            </a:r>
            <a:r>
              <a:rPr lang="es-ES" dirty="0"/>
              <a:t> (complemento de </a:t>
            </a:r>
            <a:r>
              <a:rPr lang="es-ES" dirty="0" err="1"/>
              <a:t>Mozilla</a:t>
            </a:r>
            <a:r>
              <a:rPr lang="es-ES" dirty="0"/>
              <a:t> </a:t>
            </a:r>
            <a:r>
              <a:rPr lang="es-ES" dirty="0" err="1"/>
              <a:t>Firefox</a:t>
            </a:r>
            <a:r>
              <a:rPr lang="es-ES" dirty="0"/>
              <a:t>)</a:t>
            </a:r>
          </a:p>
          <a:p>
            <a:r>
              <a:rPr lang="es-ES" dirty="0" err="1">
                <a:hlinkClick r:id="rId14"/>
              </a:rPr>
              <a:t>Feed</a:t>
            </a:r>
            <a:r>
              <a:rPr lang="es-ES" dirty="0">
                <a:hlinkClick r:id="rId14"/>
              </a:rPr>
              <a:t> </a:t>
            </a:r>
            <a:r>
              <a:rPr lang="es-ES" dirty="0" err="1">
                <a:hlinkClick r:id="rId14"/>
              </a:rPr>
              <a:t>Demon</a:t>
            </a:r>
            <a:r>
              <a:rPr lang="es-ES" dirty="0"/>
              <a:t> (Pago)</a:t>
            </a:r>
          </a:p>
          <a:p>
            <a:r>
              <a:rPr lang="es-ES" dirty="0" err="1">
                <a:hlinkClick r:id="rId15"/>
              </a:rPr>
              <a:t>NewzCrawler</a:t>
            </a:r>
            <a:r>
              <a:rPr lang="es-ES" dirty="0"/>
              <a:t> (Pago)</a:t>
            </a:r>
          </a:p>
          <a:p>
            <a:r>
              <a:rPr lang="es-ES" dirty="0" err="1">
                <a:hlinkClick r:id="rId16"/>
              </a:rPr>
              <a:t>Awasu</a:t>
            </a:r>
            <a:r>
              <a:rPr lang="es-ES" dirty="0"/>
              <a:t> (Pago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4286248" y="857232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/>
              <a:t>LECTORES RSS PARA MAC OS X:</a:t>
            </a:r>
            <a:endParaRPr lang="es-ES" dirty="0" smtClean="0"/>
          </a:p>
          <a:p>
            <a:r>
              <a:rPr lang="es-ES" dirty="0" err="1" smtClean="0">
                <a:hlinkClick r:id="rId17"/>
              </a:rPr>
              <a:t>NetNewsWire</a:t>
            </a:r>
            <a:r>
              <a:rPr lang="es-ES" dirty="0" smtClean="0">
                <a:hlinkClick r:id="rId17"/>
              </a:rPr>
              <a:t> Lite</a:t>
            </a:r>
            <a:r>
              <a:rPr lang="es-ES" dirty="0" smtClean="0"/>
              <a:t> (Pago)</a:t>
            </a:r>
          </a:p>
          <a:p>
            <a:r>
              <a:rPr lang="es-ES" dirty="0" err="1" smtClean="0">
                <a:hlinkClick r:id="rId18"/>
              </a:rPr>
              <a:t>Newsfire</a:t>
            </a:r>
            <a:r>
              <a:rPr lang="es-ES" dirty="0" smtClean="0"/>
              <a:t> (Pago)</a:t>
            </a:r>
          </a:p>
          <a:p>
            <a:endParaRPr lang="es-ES" dirty="0" smtClean="0"/>
          </a:p>
          <a:p>
            <a:r>
              <a:rPr lang="es-ES" b="1" dirty="0" smtClean="0"/>
              <a:t>LECTORES RSS PARA LINUX:</a:t>
            </a:r>
            <a:endParaRPr lang="es-ES" dirty="0" smtClean="0"/>
          </a:p>
          <a:p>
            <a:r>
              <a:rPr lang="es-ES" dirty="0" smtClean="0">
                <a:hlinkClick r:id="rId19"/>
              </a:rPr>
              <a:t>Straw</a:t>
            </a:r>
            <a:r>
              <a:rPr lang="es-ES" dirty="0" smtClean="0"/>
              <a:t> (Gratuito)</a:t>
            </a:r>
          </a:p>
          <a:p>
            <a:r>
              <a:rPr lang="es-ES" dirty="0" err="1" smtClean="0">
                <a:hlinkClick r:id="rId20"/>
              </a:rPr>
              <a:t>Syndigator</a:t>
            </a:r>
            <a:r>
              <a:rPr lang="es-ES" dirty="0" smtClean="0"/>
              <a:t> (Gratuito)</a:t>
            </a:r>
          </a:p>
          <a:p>
            <a:endParaRPr lang="es-ES" dirty="0" smtClean="0"/>
          </a:p>
          <a:p>
            <a:r>
              <a:rPr lang="es-ES" b="1" dirty="0" smtClean="0"/>
              <a:t>LECTORES RSS EN LÍNEA:</a:t>
            </a:r>
            <a:endParaRPr lang="es-ES" dirty="0" smtClean="0"/>
          </a:p>
          <a:p>
            <a:r>
              <a:rPr lang="es-ES" dirty="0" smtClean="0">
                <a:hlinkClick r:id="rId21"/>
              </a:rPr>
              <a:t>Google Reader</a:t>
            </a:r>
            <a:endParaRPr lang="es-ES" dirty="0" smtClean="0"/>
          </a:p>
          <a:p>
            <a:r>
              <a:rPr lang="es-ES" dirty="0" err="1" smtClean="0">
                <a:hlinkClick r:id="rId22"/>
              </a:rPr>
              <a:t>Bloglines</a:t>
            </a:r>
            <a:endParaRPr lang="es-ES" dirty="0" smtClean="0"/>
          </a:p>
          <a:p>
            <a:r>
              <a:rPr lang="es-ES" dirty="0" smtClean="0">
                <a:hlinkClick r:id="rId23"/>
              </a:rPr>
              <a:t>My Yahoo!</a:t>
            </a:r>
            <a:endParaRPr lang="es-ES" dirty="0" smtClean="0"/>
          </a:p>
          <a:p>
            <a:r>
              <a:rPr lang="es-ES" dirty="0" err="1" smtClean="0">
                <a:hlinkClick r:id="rId24"/>
              </a:rPr>
              <a:t>Rocketinfo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20888"/>
            <a:ext cx="18954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6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7380312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8175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387</Words>
  <Application>Microsoft Office PowerPoint</Application>
  <PresentationFormat>Presentación en pantalla (4:3)</PresentationFormat>
  <Paragraphs>60</Paragraphs>
  <Slides>14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Herramientas digitales  educativas</vt:lpstr>
      <vt:lpstr>Diapositiva 2</vt:lpstr>
      <vt:lpstr>Manual de Uso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Herramientas digitales  educativas</dc:title>
  <dc:creator>comp</dc:creator>
  <cp:lastModifiedBy>comp</cp:lastModifiedBy>
  <cp:revision>12</cp:revision>
  <dcterms:created xsi:type="dcterms:W3CDTF">2013-04-10T12:23:22Z</dcterms:created>
  <dcterms:modified xsi:type="dcterms:W3CDTF">2013-03-24T14:32:34Z</dcterms:modified>
</cp:coreProperties>
</file>