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0" autoAdjust="0"/>
    <p:restoredTop sz="94660"/>
  </p:normalViewPr>
  <p:slideViewPr>
    <p:cSldViewPr snapToGrid="0">
      <p:cViewPr>
        <p:scale>
          <a:sx n="126" d="100"/>
          <a:sy n="126" d="100"/>
        </p:scale>
        <p:origin x="-1008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18F9-7B23-4FE8-9622-70241DAE2C6C}" type="datetimeFigureOut">
              <a:rPr lang="es-MX" smtClean="0"/>
              <a:t>13/09/2021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C2380-899C-46CF-9097-93DB1A2190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44861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18F9-7B23-4FE8-9622-70241DAE2C6C}" type="datetimeFigureOut">
              <a:rPr lang="es-MX" smtClean="0"/>
              <a:t>13/09/2021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C2380-899C-46CF-9097-93DB1A2190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1866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18F9-7B23-4FE8-9622-70241DAE2C6C}" type="datetimeFigureOut">
              <a:rPr lang="es-MX" smtClean="0"/>
              <a:t>13/09/2021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C2380-899C-46CF-9097-93DB1A2190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158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18F9-7B23-4FE8-9622-70241DAE2C6C}" type="datetimeFigureOut">
              <a:rPr lang="es-MX" smtClean="0"/>
              <a:t>13/09/2021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C2380-899C-46CF-9097-93DB1A2190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8069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18F9-7B23-4FE8-9622-70241DAE2C6C}" type="datetimeFigureOut">
              <a:rPr lang="es-MX" smtClean="0"/>
              <a:t>13/09/2021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C2380-899C-46CF-9097-93DB1A2190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7010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18F9-7B23-4FE8-9622-70241DAE2C6C}" type="datetimeFigureOut">
              <a:rPr lang="es-MX" smtClean="0"/>
              <a:t>13/09/2021</a:t>
            </a:fld>
            <a:endParaRPr lang="es-MX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C2380-899C-46CF-9097-93DB1A2190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4525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18F9-7B23-4FE8-9622-70241DAE2C6C}" type="datetimeFigureOut">
              <a:rPr lang="es-MX" smtClean="0"/>
              <a:t>13/09/2021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C2380-899C-46CF-9097-93DB1A219069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806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18F9-7B23-4FE8-9622-70241DAE2C6C}" type="datetimeFigureOut">
              <a:rPr lang="es-MX" smtClean="0"/>
              <a:t>13/09/2021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C2380-899C-46CF-9097-93DB1A2190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6150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18F9-7B23-4FE8-9622-70241DAE2C6C}" type="datetimeFigureOut">
              <a:rPr lang="es-MX" smtClean="0"/>
              <a:t>13/09/2021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C2380-899C-46CF-9097-93DB1A2190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4786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18F9-7B23-4FE8-9622-70241DAE2C6C}" type="datetimeFigureOut">
              <a:rPr lang="es-MX" smtClean="0"/>
              <a:t>13/09/2021</a:t>
            </a:fld>
            <a:endParaRPr lang="es-MX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s-MX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C2380-899C-46CF-9097-93DB1A2190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2704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BBF718F9-7B23-4FE8-9622-70241DAE2C6C}" type="datetimeFigureOut">
              <a:rPr lang="es-MX" smtClean="0"/>
              <a:t>13/09/2021</a:t>
            </a:fld>
            <a:endParaRPr lang="es-MX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s-MX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C2380-899C-46CF-9097-93DB1A2190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042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BBF718F9-7B23-4FE8-9622-70241DAE2C6C}" type="datetimeFigureOut">
              <a:rPr lang="es-MX" smtClean="0"/>
              <a:t>13/09/2021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33BC2380-899C-46CF-9097-93DB1A21906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1725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FFD3032B-7E74-41C0-9B5E-91B323D7C5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446075"/>
              </p:ext>
            </p:extLst>
          </p:nvPr>
        </p:nvGraphicFramePr>
        <p:xfrm>
          <a:off x="0" y="0"/>
          <a:ext cx="12191999" cy="822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1080">
                  <a:extLst>
                    <a:ext uri="{9D8B030D-6E8A-4147-A177-3AD203B41FA5}">
                      <a16:colId xmlns:a16="http://schemas.microsoft.com/office/drawing/2014/main" val="2258188002"/>
                    </a:ext>
                  </a:extLst>
                </a:gridCol>
                <a:gridCol w="2247763">
                  <a:extLst>
                    <a:ext uri="{9D8B030D-6E8A-4147-A177-3AD203B41FA5}">
                      <a16:colId xmlns:a16="http://schemas.microsoft.com/office/drawing/2014/main" val="2304946864"/>
                    </a:ext>
                  </a:extLst>
                </a:gridCol>
                <a:gridCol w="2265891">
                  <a:extLst>
                    <a:ext uri="{9D8B030D-6E8A-4147-A177-3AD203B41FA5}">
                      <a16:colId xmlns:a16="http://schemas.microsoft.com/office/drawing/2014/main" val="368241137"/>
                    </a:ext>
                  </a:extLst>
                </a:gridCol>
                <a:gridCol w="2118132">
                  <a:extLst>
                    <a:ext uri="{9D8B030D-6E8A-4147-A177-3AD203B41FA5}">
                      <a16:colId xmlns:a16="http://schemas.microsoft.com/office/drawing/2014/main" val="3979594649"/>
                    </a:ext>
                  </a:extLst>
                </a:gridCol>
                <a:gridCol w="2565647">
                  <a:extLst>
                    <a:ext uri="{9D8B030D-6E8A-4147-A177-3AD203B41FA5}">
                      <a16:colId xmlns:a16="http://schemas.microsoft.com/office/drawing/2014/main" val="2679645249"/>
                    </a:ext>
                  </a:extLst>
                </a:gridCol>
                <a:gridCol w="1343486">
                  <a:extLst>
                    <a:ext uri="{9D8B030D-6E8A-4147-A177-3AD203B41FA5}">
                      <a16:colId xmlns:a16="http://schemas.microsoft.com/office/drawing/2014/main" val="4131410075"/>
                    </a:ext>
                  </a:extLst>
                </a:gridCol>
              </a:tblGrid>
              <a:tr h="687111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ENFOQUE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ORIGEN O INFLUENCIA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CARACTERÍSTICAS GENERALES 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CURRÍCULUM O PROGRAMA DE CURSO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PRÁCTICAS Y EJERCICIOS DE CLASE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/>
                        <a:t>BIBLIOGRAFÍAS</a:t>
                      </a:r>
                      <a:endParaRPr lang="es-MX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3789551"/>
                  </a:ext>
                </a:extLst>
              </a:tr>
              <a:tr h="1933483">
                <a:tc>
                  <a:txBody>
                    <a:bodyPr/>
                    <a:lstStyle/>
                    <a:p>
                      <a:endParaRPr lang="es-ES" dirty="0"/>
                    </a:p>
                    <a:p>
                      <a:endParaRPr lang="es-MX" dirty="0"/>
                    </a:p>
                    <a:p>
                      <a:r>
                        <a:rPr lang="es-MX" dirty="0"/>
                        <a:t>GRAMÁTICA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5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Nace en el contexto escolar de la enseñanza de la expresión escrita en la lengua materna y luego se traspasa y adapta para la enseñanza de la escritura en la lengua.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5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 influencia proviene del campo de la lingüística o de la gramática.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50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 presenta de forma homogénea (no cuenta con la realidad dialectal ni el valor sociolingüístico) y prescriptiva.  Raramente ofrece ejemplos de variedades dialectales distintas. Es prescriptivo y no descriptivo. Se centra en el ámbito de las oraciones el ámbito de la oración, en el textual, los contenidos de abastan el texto o el discurso complejo.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Gramática tradicional y modelo textual.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 basa en contenidos gramaticales. Tradicionalmente los alumnos suelen aprender ortografía, morfología, sintaxis y léxico. En un enfoque moderno ellos aprenden adecuación, cohesión interna y externa, estructura, etc.</a:t>
                      </a:r>
                    </a:p>
                    <a:p>
                      <a:endParaRPr lang="es-MX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-Se explica un ítem lingüístico y teóricamente y se ponen ejemplos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se hacen practicas mecánicas controladas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se hacen practicas abiertas (no controladas)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el profesor corrige los ejercicios.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Otras opciones pueden ser el profesor dictando y el alumno toma nota, rellenar espacios vacíos, poner acentos, conjugar verbos; transformar frases, etc.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Sánchez, </a:t>
                      </a:r>
                      <a:r>
                        <a:rPr lang="es-ES" sz="120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Cabre y matilla (1975)</a:t>
                      </a:r>
                    </a:p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826284"/>
                  </a:ext>
                </a:extLst>
              </a:tr>
              <a:tr h="3855438">
                <a:tc>
                  <a:txBody>
                    <a:bodyPr/>
                    <a:lstStyle/>
                    <a:p>
                      <a:endParaRPr lang="es-ES" dirty="0"/>
                    </a:p>
                    <a:p>
                      <a:endParaRPr lang="es-MX" dirty="0"/>
                    </a:p>
                    <a:p>
                      <a:r>
                        <a:rPr lang="es-MX" dirty="0"/>
                        <a:t>FUNCIONES</a:t>
                      </a:r>
                    </a:p>
                    <a:p>
                      <a:endParaRPr lang="es-MX" dirty="0"/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Nace del contexto de la enseñanza de la segunda lengua, en el seno de una metodología. Desarrollado en Europa en los años 60 . Este método tiene su origen en la filosofía del lenguaje y en la concepción funcionalista de la lengua.</a:t>
                      </a:r>
                    </a:p>
                    <a:p>
                      <a:r>
                        <a:rPr lang="es-MX" sz="105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Recibe influencias de la sociolingüística, la renovación pedagógica, enseñanza activa.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Según este punto de vista la lengua no es algo que el alumno deba memorizar sino una herramienta comunicativa. Su objetivo es aprender la función de la lengua.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 dirty="0">
                          <a:solidFill>
                            <a:schemeClr val="tx1">
                              <a:lumMod val="50000"/>
                            </a:schemeClr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-Visión descriptiva de la lengua: se enseña la lengua como la utilizan los hablantes y no como debería ser, no se enseña lo correcto ni lo incorrecto.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-Varios modelos lingüísticos: dialectos y registros. La lengua no es monolítica y homogénea, tiene modalidades dilectas y niveles de formalidad y de espacios variados.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 dirty="0">
                          <a:solidFill>
                            <a:schemeClr val="tx1">
                              <a:lumMod val="50000"/>
                            </a:schemeClr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-Materiales realistas o no: los textos enseñados deben ser realistas.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-Atención especial a las necesidades de cada alumno.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50" dirty="0">
                          <a:solidFill>
                            <a:schemeClr val="tx1">
                              <a:lumMod val="50000"/>
                            </a:schemeClr>
                          </a:solidFill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Este enseña a aprender funciones diferentes según el destinatario.</a:t>
                      </a:r>
                      <a:r>
                        <a:rPr lang="es-MX" sz="1050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5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En métodos nocional-funcionales: se basa en un conjunto de funciones o actos de habla. Funciones básicas de la comunicación: presentarse, pedir información, excusarse, etc.</a:t>
                      </a:r>
                    </a:p>
                    <a:p>
                      <a:r>
                        <a:rPr lang="es-ES" sz="105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En métodos exclusivos de la lengua escrita: la programación se basa en la tipología de textos desarrollada por la lingüística del texto.</a:t>
                      </a:r>
                    </a:p>
                    <a:p>
                      <a:r>
                        <a:rPr lang="es-ES" sz="1050" b="1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Tipologías de textos:</a:t>
                      </a:r>
                    </a:p>
                    <a:p>
                      <a:r>
                        <a:rPr lang="es-ES" sz="105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BASADAS EN AMBITO. DE USO</a:t>
                      </a:r>
                    </a:p>
                    <a:p>
                      <a:r>
                        <a:rPr lang="es-ES" sz="105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-Ámbito personal: diarios, notas, agendas</a:t>
                      </a:r>
                    </a:p>
                    <a:p>
                      <a:r>
                        <a:rPr lang="es-ES" sz="105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-Ámbito familiar y de amistades: cartas, postales, invitaciones.</a:t>
                      </a:r>
                    </a:p>
                    <a:p>
                      <a:r>
                        <a:rPr lang="es-ES" sz="105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-Ámbito académico: redacciones, apuntes, resúmenes.</a:t>
                      </a:r>
                    </a:p>
                    <a:p>
                      <a:r>
                        <a:rPr lang="es-ES" sz="105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-Ámbito social: anuncios, cartas y artículos en la prensa.</a:t>
                      </a:r>
                    </a:p>
                    <a:p>
                      <a:r>
                        <a:rPr lang="es-MX" sz="105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BASADAS EN LA FUNCION</a:t>
                      </a:r>
                    </a:p>
                    <a:p>
                      <a:r>
                        <a:rPr lang="es-MX" sz="105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-Textos de conversación: diálogos escritos, etc.</a:t>
                      </a:r>
                    </a:p>
                    <a:p>
                      <a:r>
                        <a:rPr lang="es-MX" sz="105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-De descripción: de objetos, personas.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s-MX" sz="105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-De narración: cuentos, chistes.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s-MX" sz="105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-De predicción: horóscopos, futurologías.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s-MX" sz="105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-De exposición: lección, ensayos.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s-MX" sz="105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-De argumentación: opiniones, defensa de tesis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s-MX" sz="105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-De retórica: poesía, uso lúdico.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s-ES" sz="105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Se presentan varios ejemplos reales o verosímiles de un determinado tipo de texto y se hace una lectura comprensiva de los mismos.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s-ES" sz="105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Se analizan los modelos, se comparan para extraer las características generales del tipo de texto: estructura, estilo y fraseología, tipo de información que incluye,  etc.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s-MX" sz="105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Practicas cerradas de producción escrita; se trabaja con textos preparados en tareas preparatorias y parciales: rellenar los espacios de un texto, añadir información, escribir el final, cambiar la persona gramatical.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s-MX" sz="105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-practicas comunicativas: dado un contexto o situación determinada, se escribe un texto completo.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s-MX" sz="105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- el profesor corrige los trabajos.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s-MX" sz="105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s-MX" sz="105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Otros tipos de ejercicios son la reparación, manipulación y la transformación de textos.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Equipo avance (1986)</a:t>
                      </a:r>
                    </a:p>
                    <a:p>
                      <a:r>
                        <a:rPr lang="es-ES" sz="120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Equipo </a:t>
                      </a:r>
                      <a:r>
                        <a:rPr lang="es-ES" sz="1200" dirty="0" err="1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Pragna</a:t>
                      </a:r>
                      <a:r>
                        <a:rPr lang="es-ES" sz="120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 (1984 y 1985)</a:t>
                      </a:r>
                    </a:p>
                    <a:p>
                      <a:r>
                        <a:rPr lang="es-ES" sz="120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Cassany et al. (1987) </a:t>
                      </a:r>
                    </a:p>
                    <a:p>
                      <a:r>
                        <a:rPr lang="es-ES" sz="1200" dirty="0" err="1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Coromina</a:t>
                      </a:r>
                      <a:r>
                        <a:rPr lang="es-ES" sz="120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 (1984)</a:t>
                      </a:r>
                    </a:p>
                    <a:p>
                      <a:r>
                        <a:rPr lang="es-ES" sz="1200" dirty="0" err="1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Bordons</a:t>
                      </a:r>
                      <a:r>
                        <a:rPr lang="es-ES" sz="120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 et al. (1988 y 1989)</a:t>
                      </a:r>
                    </a:p>
                    <a:p>
                      <a:r>
                        <a:rPr lang="es-ES" sz="120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Johnson (1981)</a:t>
                      </a:r>
                      <a:endParaRPr lang="es-MX" sz="12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838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3778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5DB00ACF-9827-4033-AD22-A4385CCDF4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377392"/>
              </p:ext>
            </p:extLst>
          </p:nvPr>
        </p:nvGraphicFramePr>
        <p:xfrm>
          <a:off x="0" y="0"/>
          <a:ext cx="10244831" cy="731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7972">
                  <a:extLst>
                    <a:ext uri="{9D8B030D-6E8A-4147-A177-3AD203B41FA5}">
                      <a16:colId xmlns:a16="http://schemas.microsoft.com/office/drawing/2014/main" val="1033048584"/>
                    </a:ext>
                  </a:extLst>
                </a:gridCol>
                <a:gridCol w="2047972">
                  <a:extLst>
                    <a:ext uri="{9D8B030D-6E8A-4147-A177-3AD203B41FA5}">
                      <a16:colId xmlns:a16="http://schemas.microsoft.com/office/drawing/2014/main" val="13900059"/>
                    </a:ext>
                  </a:extLst>
                </a:gridCol>
                <a:gridCol w="2047972">
                  <a:extLst>
                    <a:ext uri="{9D8B030D-6E8A-4147-A177-3AD203B41FA5}">
                      <a16:colId xmlns:a16="http://schemas.microsoft.com/office/drawing/2014/main" val="92012887"/>
                    </a:ext>
                  </a:extLst>
                </a:gridCol>
                <a:gridCol w="2047972">
                  <a:extLst>
                    <a:ext uri="{9D8B030D-6E8A-4147-A177-3AD203B41FA5}">
                      <a16:colId xmlns:a16="http://schemas.microsoft.com/office/drawing/2014/main" val="1540907012"/>
                    </a:ext>
                  </a:extLst>
                </a:gridCol>
                <a:gridCol w="2052943">
                  <a:extLst>
                    <a:ext uri="{9D8B030D-6E8A-4147-A177-3AD203B41FA5}">
                      <a16:colId xmlns:a16="http://schemas.microsoft.com/office/drawing/2014/main" val="4109178739"/>
                    </a:ext>
                  </a:extLst>
                </a:gridCol>
              </a:tblGrid>
              <a:tr h="3429000">
                <a:tc>
                  <a:txBody>
                    <a:bodyPr/>
                    <a:lstStyle/>
                    <a:p>
                      <a:endParaRPr lang="es-ES" dirty="0"/>
                    </a:p>
                    <a:p>
                      <a:endParaRPr lang="es-ES" dirty="0"/>
                    </a:p>
                    <a:p>
                      <a:endParaRPr lang="es-ES" dirty="0"/>
                    </a:p>
                    <a:p>
                      <a:endParaRPr lang="es-ES" dirty="0"/>
                    </a:p>
                    <a:p>
                      <a:endParaRPr lang="es-ES" dirty="0"/>
                    </a:p>
                    <a:p>
                      <a:r>
                        <a:rPr lang="es-ES" dirty="0"/>
                        <a:t>PROCESO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50" b="1" dirty="0">
                          <a:solidFill>
                            <a:schemeClr val="tx1"/>
                          </a:solidFill>
                        </a:rPr>
                        <a:t>Se desarrolla en estados unidos a partir de los años 60. un grupo de psicólogos, maestros y pedagogos, empezaron a analizar lo que hacían sus alumnos antes, durante y después de escribir el texto. Estos estaban decepcionados de los métodos que usaban en sus clases, por que no ofrecían resultados satisfactorios en sus cursos.  </a:t>
                      </a:r>
                      <a:endParaRPr lang="es-MX" sz="105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s-MX" sz="1050" b="1" dirty="0">
                          <a:solidFill>
                            <a:schemeClr val="tx1"/>
                          </a:solidFill>
                        </a:rPr>
                        <a:t>Los métodos de investigación usados eran: la observación, grabación con video, análisis de borradores que escribían los alumnos, entrevistas, test de capacidad de expresión escrita.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50" dirty="0"/>
                        <a:t>Se pone énfasis en el proceso de composición, que premiaban el producto acabado y listo. Lo importante no es enseñar todos los pasos y estrategias.  Se enseña a como hacer un producto escrito: reglas gramaticales, estructura del texto, ligazón de las frases, selección del léxico. Pretende enseñar al alumno a pensar, hacer esquemas, ordenar ideas, pulir la estructura de la frase, revisar el escrito.</a:t>
                      </a:r>
                      <a:endParaRPr lang="es-MX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s-ES" sz="1050" dirty="0"/>
                        <a:t>Explorar problema retorico.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s-ES" sz="1050" dirty="0"/>
                        <a:t>Hacer un plan de trabajo.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s-ES" sz="1050" dirty="0"/>
                        <a:t>Generar ideas nuevas.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s-ES" sz="1050" dirty="0"/>
                        <a:t>Organizar ideas.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s-ES" sz="1050" dirty="0"/>
                        <a:t>Conocer las necesidades del lector.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s-ES" sz="1050" dirty="0"/>
                        <a:t>Transformar prosa de escrito en prosa de lector.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s-ES" sz="1050" dirty="0"/>
                        <a:t>Repasar el producto y el propósito.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s-ES" sz="1050" dirty="0"/>
                        <a:t>Evaluar y corregir el escrito.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s-ES" sz="1050" dirty="0"/>
                        <a:t>Corrección de los conectores y de la coherencia</a:t>
                      </a:r>
                      <a:endParaRPr lang="es-MX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50" dirty="0"/>
                        <a:t>Aquí se puede proponer un tema y que los alumnos escriban sobre el.  Se puede trabajar con tareas e instrucciones precisas sobre lo que se tiene que hacer  o puede fluir espontáneamente según el ritmo e interés de cada alumno.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ES" sz="1050" dirty="0"/>
                        <a:t>También pueden ser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ES" sz="1050" dirty="0"/>
                        <a:t>Realizar un torbellino de ideas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ES" sz="1050" dirty="0"/>
                        <a:t>Leer escritos y clasificarlos en ventajas y desventajas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ES" sz="1050" dirty="0"/>
                        <a:t>Desarrollar ideas de los dos grupos con ejemplos y argumentos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ES" sz="1050" dirty="0"/>
                        <a:t>Escribir el borrador </a:t>
                      </a:r>
                      <a:endParaRPr lang="es-MX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241656"/>
                  </a:ext>
                </a:extLst>
              </a:tr>
              <a:tr h="3429000">
                <a:tc>
                  <a:txBody>
                    <a:bodyPr/>
                    <a:lstStyle/>
                    <a:p>
                      <a:endParaRPr lang="es-ES" dirty="0"/>
                    </a:p>
                    <a:p>
                      <a:endParaRPr lang="es-MX" dirty="0"/>
                    </a:p>
                    <a:p>
                      <a:endParaRPr lang="es-MX" dirty="0"/>
                    </a:p>
                    <a:p>
                      <a:endParaRPr lang="es-MX" dirty="0"/>
                    </a:p>
                    <a:p>
                      <a:endParaRPr lang="es-MX" dirty="0"/>
                    </a:p>
                    <a:p>
                      <a:r>
                        <a:rPr lang="es-MX" dirty="0"/>
                        <a:t>CONTENIDO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5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Se desarrollo paralelamente en dos contextos académicos en estados unidos en los años 80. por un lado, en los cursos de escritura de las universidades y de los colleges; por otro lado, en las escuelas básicas y medias con movimiento “escritura a través del curriculum”. Las necesidades de expresión escrita son básicamente académicas: exámenes, apuntes, trabajos,. Ensayos, etc. </a:t>
                      </a:r>
                      <a:endParaRPr lang="es-MX" sz="105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5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Se pone énfasis en lo que dice el texto, en el contenido, y no en como se dice, si esta ordenada, si son originales, si se relacionan con argumentos solidos, si son creativas, etc.</a:t>
                      </a:r>
                    </a:p>
                    <a:p>
                      <a:r>
                        <a:rPr lang="es-ES" sz="105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No se escribe sobre la experiencia personal de cada uno, sino sobre un tema. Fuentes de escrituras: libros, conferencias, apuntes, artículos, etc.</a:t>
                      </a:r>
                    </a:p>
                    <a:p>
                      <a:r>
                        <a:rPr lang="es-ES" sz="105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La habilidad de la expresión escrita se integra con las otras habilidades lingüísticas  en el contexto del trabajo académico</a:t>
                      </a:r>
                    </a:p>
                    <a:p>
                      <a:r>
                        <a:rPr lang="es-ES" sz="105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En los ejercicios de clase, se distingues 2 secuencias muy claras y separadas. Una primera fase de estudio y comprensión de un tema precede a una final elaboración de ideas y producción de un escrito.. </a:t>
                      </a:r>
                      <a:endParaRPr lang="es-MX" sz="105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5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La programación del curso se basa en el contenido de una o varias materas de estudio. Puede tratarse de un programa muy completo y estructurado a partir de un tema o una disciplina, o también podemos encontrar programaciones mas flexibles que consisten en un simple listado de temas de interés de los alumnos.</a:t>
                      </a:r>
                      <a:r>
                        <a:rPr lang="es-ES" dirty="0"/>
                        <a:t> </a:t>
                      </a:r>
                      <a:r>
                        <a:rPr lang="es-ES" sz="105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Los profesores han organizado un conjunto muy variado de actividades que respondan a una variada gama de objetivos: practicando habilidades lingüísticas, desarrollando estrategias cognitivas, utilizan textos muy distintos u obligan a trabajar de maneras diversas .</a:t>
                      </a:r>
                      <a:endParaRPr lang="es-MX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5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Una clase basada en este enfoque incluye los siguientes pasos:</a:t>
                      </a:r>
                    </a:p>
                    <a:p>
                      <a:r>
                        <a:rPr lang="es-ES" sz="105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Investigación profunda de un tema: lectura de textos, análisis de tesis y argumentos, búsqueda de nueva información, selección, etc.</a:t>
                      </a:r>
                    </a:p>
                    <a:p>
                      <a:r>
                        <a:rPr lang="es-ES" sz="105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Procesamiento de la información: realizar esquemas, discusiones grupales, contraste de opiniones, etc. </a:t>
                      </a:r>
                    </a:p>
                    <a:p>
                      <a:r>
                        <a:rPr lang="es-ES" sz="105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Producción de escritos: preparación y redacción de textos académicos.</a:t>
                      </a:r>
                    </a:p>
                    <a:p>
                      <a:endParaRPr lang="es-ES" sz="105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s-ES" sz="105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Los ejercicios son muy globales. Parten de textos completos, de documentos reales y de material grafico: esquemas, mapas, fotografías, etc.</a:t>
                      </a:r>
                    </a:p>
                    <a:p>
                      <a:r>
                        <a:rPr lang="es-ES" sz="105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Los alumnos suelen extraer ideas principales, comparar textos, interpretar esquemas, etc.</a:t>
                      </a:r>
                    </a:p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4800124"/>
                  </a:ext>
                </a:extLst>
              </a:tr>
            </a:tbl>
          </a:graphicData>
        </a:graphic>
      </p:graphicFrame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1DCFEFC0-CC97-416A-866F-EDC6C9D2F0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287910"/>
              </p:ext>
            </p:extLst>
          </p:nvPr>
        </p:nvGraphicFramePr>
        <p:xfrm>
          <a:off x="10244831" y="0"/>
          <a:ext cx="1947169" cy="731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7169">
                  <a:extLst>
                    <a:ext uri="{9D8B030D-6E8A-4147-A177-3AD203B41FA5}">
                      <a16:colId xmlns:a16="http://schemas.microsoft.com/office/drawing/2014/main" val="204570854"/>
                    </a:ext>
                  </a:extLst>
                </a:gridCol>
              </a:tblGrid>
              <a:tr h="3444533">
                <a:tc>
                  <a:txBody>
                    <a:bodyPr/>
                    <a:lstStyle/>
                    <a:p>
                      <a:r>
                        <a:rPr lang="es-ES" sz="1200" dirty="0"/>
                        <a:t>Cassany (1987 y 1989)</a:t>
                      </a:r>
                    </a:p>
                    <a:p>
                      <a:r>
                        <a:rPr lang="es-ES" sz="1200" dirty="0"/>
                        <a:t>Serafini (1985)</a:t>
                      </a:r>
                    </a:p>
                    <a:p>
                      <a:r>
                        <a:rPr lang="es-ES" sz="1200" dirty="0" err="1"/>
                        <a:t>Flower</a:t>
                      </a:r>
                      <a:r>
                        <a:rPr lang="es-ES" sz="1200" dirty="0"/>
                        <a:t> (1985)</a:t>
                      </a:r>
                    </a:p>
                    <a:p>
                      <a:r>
                        <a:rPr lang="es-ES" sz="1200" dirty="0"/>
                        <a:t>Murray (1987)</a:t>
                      </a:r>
                      <a:endParaRPr lang="es-MX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787547"/>
                  </a:ext>
                </a:extLst>
              </a:tr>
              <a:tr h="3870667">
                <a:tc>
                  <a:txBody>
                    <a:bodyPr/>
                    <a:lstStyle/>
                    <a:p>
                      <a:r>
                        <a:rPr lang="es-ES" sz="1200" dirty="0" err="1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Shih</a:t>
                      </a:r>
                      <a:r>
                        <a:rPr lang="es-ES" sz="120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 (1986)</a:t>
                      </a:r>
                    </a:p>
                    <a:p>
                      <a:r>
                        <a:rPr lang="es-ES" sz="1200" dirty="0" err="1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Griffn</a:t>
                      </a:r>
                      <a:r>
                        <a:rPr lang="es-ES" sz="120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 (1982)</a:t>
                      </a:r>
                      <a:endParaRPr lang="es-MX" sz="120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8613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1677679"/>
      </p:ext>
    </p:extLst>
  </p:cSld>
  <p:clrMapOvr>
    <a:masterClrMapping/>
  </p:clrMapOvr>
</p:sld>
</file>

<file path=ppt/theme/theme1.xml><?xml version="1.0" encoding="utf-8"?>
<a:theme xmlns:a="http://schemas.openxmlformats.org/drawingml/2006/main" name="Paquete">
  <a:themeElements>
    <a:clrScheme name="Violeta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Paquete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quet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TM10001115[[fn=Paquete]]</Template>
  <TotalTime>667</TotalTime>
  <Words>1482</Words>
  <Application>Microsoft Office PowerPoint</Application>
  <PresentationFormat>Panorámica</PresentationFormat>
  <Paragraphs>109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Gill Sans MT</vt:lpstr>
      <vt:lpstr>Times New Roman</vt:lpstr>
      <vt:lpstr>Paquete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RAUL REALPOZO HARO</dc:creator>
  <cp:lastModifiedBy>RUBEN RAUL REALPOZO HARO</cp:lastModifiedBy>
  <cp:revision>2</cp:revision>
  <dcterms:created xsi:type="dcterms:W3CDTF">2021-09-10T16:48:36Z</dcterms:created>
  <dcterms:modified xsi:type="dcterms:W3CDTF">2021-09-13T17:28:14Z</dcterms:modified>
</cp:coreProperties>
</file>