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CCCC"/>
    <a:srgbClr val="FF0000"/>
    <a:srgbClr val="9999FF"/>
    <a:srgbClr val="6666FF"/>
    <a:srgbClr val="FF9966"/>
    <a:srgbClr val="FF6600"/>
    <a:srgbClr val="33CCCC"/>
    <a:srgbClr val="00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-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rda Melacio" userId="f052346e781e44d8" providerId="LiveId" clId="{06E0C9D2-890F-49A6-9D2D-5A49BA22DAB1}"/>
    <pc:docChg chg="custSel modSld">
      <pc:chgData name="Patricia Cerda Melacio" userId="f052346e781e44d8" providerId="LiveId" clId="{06E0C9D2-890F-49A6-9D2D-5A49BA22DAB1}" dt="2021-09-13T04:12:26.740" v="810" actId="20577"/>
      <pc:docMkLst>
        <pc:docMk/>
      </pc:docMkLst>
      <pc:sldChg chg="modSp mod">
        <pc:chgData name="Patricia Cerda Melacio" userId="f052346e781e44d8" providerId="LiveId" clId="{06E0C9D2-890F-49A6-9D2D-5A49BA22DAB1}" dt="2021-09-13T04:12:26.740" v="810" actId="20577"/>
        <pc:sldMkLst>
          <pc:docMk/>
          <pc:sldMk cId="3714294058" sldId="257"/>
        </pc:sldMkLst>
        <pc:graphicFrameChg chg="modGraphic">
          <ac:chgData name="Patricia Cerda Melacio" userId="f052346e781e44d8" providerId="LiveId" clId="{06E0C9D2-890F-49A6-9D2D-5A49BA22DAB1}" dt="2021-09-13T04:12:26.740" v="810" actId="20577"/>
          <ac:graphicFrameMkLst>
            <pc:docMk/>
            <pc:sldMk cId="3714294058" sldId="257"/>
            <ac:graphicFrameMk id="2" creationId="{29CF63E2-C1A0-4E45-810A-F843BFAFEC9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2624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38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04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79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837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240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70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50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10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980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221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562535-6B16-4580-B6C9-FB83311BDB4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37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04B7-0962-48FD-B6BC-6A24EA9B7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Cuadro comparativo.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4F95D-9C0F-42EE-80AC-2C430A7173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Patricia Carolina Cerda Melacio 1 “C”.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B0E3F6-00D9-48A1-B016-0952C2B63301}"/>
              </a:ext>
            </a:extLst>
          </p:cNvPr>
          <p:cNvSpPr txBox="1">
            <a:spLocks/>
          </p:cNvSpPr>
          <p:nvPr/>
        </p:nvSpPr>
        <p:spPr>
          <a:xfrm>
            <a:off x="1741133" y="1947337"/>
            <a:ext cx="9070848" cy="457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dirty="0"/>
              <a:t>Escuela Normal de Educación Preescolar</a:t>
            </a:r>
            <a:r>
              <a:rPr lang="en-US" dirty="0"/>
              <a:t>.</a:t>
            </a:r>
          </a:p>
        </p:txBody>
      </p:sp>
      <p:pic>
        <p:nvPicPr>
          <p:cNvPr id="5" name="Picture 4" descr="Logo  Description automatically generated">
            <a:extLst>
              <a:ext uri="{FF2B5EF4-FFF2-40B4-BE49-F238E27FC236}">
                <a16:creationId xmlns:a16="http://schemas.microsoft.com/office/drawing/2014/main" id="{76F4A0E1-F7F1-491C-835D-F7AD7E65B60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19" y="1249679"/>
            <a:ext cx="1744345" cy="224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50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9CF63E2-C1A0-4E45-810A-F843BFAFE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774214"/>
              </p:ext>
            </p:extLst>
          </p:nvPr>
        </p:nvGraphicFramePr>
        <p:xfrm>
          <a:off x="-8878" y="-17756"/>
          <a:ext cx="12200878" cy="7243022"/>
        </p:xfrm>
        <a:graphic>
          <a:graphicData uri="http://schemas.openxmlformats.org/drawingml/2006/table">
            <a:tbl>
              <a:tblPr firstRow="1" bandRow="1"/>
              <a:tblGrid>
                <a:gridCol w="1313895">
                  <a:extLst>
                    <a:ext uri="{9D8B030D-6E8A-4147-A177-3AD203B41FA5}">
                      <a16:colId xmlns:a16="http://schemas.microsoft.com/office/drawing/2014/main" val="215146446"/>
                    </a:ext>
                  </a:extLst>
                </a:gridCol>
                <a:gridCol w="2050742">
                  <a:extLst>
                    <a:ext uri="{9D8B030D-6E8A-4147-A177-3AD203B41FA5}">
                      <a16:colId xmlns:a16="http://schemas.microsoft.com/office/drawing/2014/main" val="2062822649"/>
                    </a:ext>
                  </a:extLst>
                </a:gridCol>
                <a:gridCol w="2175029">
                  <a:extLst>
                    <a:ext uri="{9D8B030D-6E8A-4147-A177-3AD203B41FA5}">
                      <a16:colId xmlns:a16="http://schemas.microsoft.com/office/drawing/2014/main" val="1592053212"/>
                    </a:ext>
                  </a:extLst>
                </a:gridCol>
                <a:gridCol w="2219418">
                  <a:extLst>
                    <a:ext uri="{9D8B030D-6E8A-4147-A177-3AD203B41FA5}">
                      <a16:colId xmlns:a16="http://schemas.microsoft.com/office/drawing/2014/main" val="520486238"/>
                    </a:ext>
                  </a:extLst>
                </a:gridCol>
                <a:gridCol w="2219417">
                  <a:extLst>
                    <a:ext uri="{9D8B030D-6E8A-4147-A177-3AD203B41FA5}">
                      <a16:colId xmlns:a16="http://schemas.microsoft.com/office/drawing/2014/main" val="1322540169"/>
                    </a:ext>
                  </a:extLst>
                </a:gridCol>
                <a:gridCol w="2222377">
                  <a:extLst>
                    <a:ext uri="{9D8B030D-6E8A-4147-A177-3AD203B41FA5}">
                      <a16:colId xmlns:a16="http://schemas.microsoft.com/office/drawing/2014/main" val="1471702642"/>
                    </a:ext>
                  </a:extLst>
                </a:gridCol>
              </a:tblGrid>
              <a:tr h="660850"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Enfoques:</a:t>
                      </a: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Origen e influencia:</a:t>
                      </a: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Características generales:</a:t>
                      </a: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 err="1">
                          <a:latin typeface="Arial Narrow" panose="020B0606020202030204" pitchFamily="34" charset="0"/>
                        </a:rPr>
                        <a:t>Curriculum</a:t>
                      </a:r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 o programa del curso:</a:t>
                      </a: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Práctica y ejercicios de clase:</a:t>
                      </a: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Bibliografía:</a:t>
                      </a:r>
                    </a:p>
                  </a:txBody>
                  <a:tcPr anchor="ctr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294284"/>
                  </a:ext>
                </a:extLst>
              </a:tr>
              <a:tr h="1553726"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Gramática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Nace en el contexto escolar de la enseñanza de la expresión escrita en la lengua materna y luego se traspasa y adapta para la enseñanza de la escritura en lengua 2.</a:t>
                      </a: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lengua se presenta de una manera homogénea y prescriptiva.</a:t>
                      </a: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basa en los contenidos gramaticales. Los alumnos aprenden ortografía, morfología, sintaxis y léxico. </a:t>
                      </a: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explica un ítem lingüístico de una forma teórica y luego se ponen ejemplos.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hacen prácticas mecánicas.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hacen prácticas abiertas.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profesor corrige los ejercicios de los alumnos. </a:t>
                      </a: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Sánchez, Cabré y Matilla (1975).</a:t>
                      </a: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618963"/>
                  </a:ext>
                </a:extLst>
              </a:tr>
              <a:tr h="1553726"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Funciones</a:t>
                      </a:r>
                    </a:p>
                  </a:txBody>
                  <a:tcPr anchor="ctr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Nace en el contexto de la enseñanza de una segunda lengua, y en concreto, en el ceno de una metodología: la comunicativa.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Énfasis en la comunicación o en el uso de la lengua.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Materiales realistas.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Varios modelos lingüísticos: dialectos y registros.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basa en un conjunto de funciones o actos de hablan. Estos varias entre cursos, pero coinciden en funciones básicas de comunicación: presentarse, dar información, excusarse, etc.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presentan varios ejemplos, reales o verosímiles de un tipo de texto.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analizan los modelos.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Prácticas cerradas de producción escrita.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Prácticas comunicativas.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profesor corrige los trabajos.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Equipo Avance (1986), Equipo Pragma (1984 y 1985), Cassany et al. (1987), </a:t>
                      </a:r>
                      <a:r>
                        <a:rPr lang="es-419" sz="1200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Coromina</a:t>
                      </a: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(1984), </a:t>
                      </a:r>
                      <a:r>
                        <a:rPr lang="es-419" sz="1200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Bordons</a:t>
                      </a: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et al. (1988 y 1989) y Johnson (1981).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034087"/>
                  </a:ext>
                </a:extLst>
              </a:tr>
              <a:tr h="1553726"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Proceso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desarrolló en los años 70 en EU. Ya que a los maestros no les parecían los procesos que seguían los alumnos en sus clases y comenzaron un estudio.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Proceso de composición.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 importante es mostrar y aprender los pasos intermedios y estrategias que deben utilizarse durante el proceso de creación y redacción.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propone un tema y los alumnos se pasan todo el tiempo de clase escribiendo sobre él. El papel del profesor consiste en orientar y asesorar el trabajo del alumno.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muestra al alumno lo que tiene que hacer para conseguir el escrito: como puede conseguir ideas, como puede desarrollarlas, estructurarlas,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Cassany (1987 y 1988), Serafini (1985), La </a:t>
                      </a:r>
                      <a:r>
                        <a:rPr lang="es-419" sz="1200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expression</a:t>
                      </a: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escrita en la escuela. Enfoques metodológicos para un proyecto (1985), </a:t>
                      </a:r>
                      <a:r>
                        <a:rPr lang="es-419" sz="1200" noProof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Flower</a:t>
                      </a: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(1985) y Murray (1987).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417347"/>
                  </a:ext>
                </a:extLst>
              </a:tr>
              <a:tr h="1553726">
                <a:tc>
                  <a:txBody>
                    <a:bodyPr/>
                    <a:lstStyle/>
                    <a:p>
                      <a:pPr algn="ctr"/>
                      <a:r>
                        <a:rPr lang="es-419" b="1" noProof="0" dirty="0">
                          <a:latin typeface="Arial Narrow" panose="020B0606020202030204" pitchFamily="34" charset="0"/>
                        </a:rPr>
                        <a:t>Contenido</a:t>
                      </a:r>
                    </a:p>
                  </a:txBody>
                  <a:tcPr anchor="ctr"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desarrolló paralelamente en dos contextos académicos distintos en EU. Y en las escuelas básicas y medias. La idea fundamental que subyace es la supremacía del contenido por encima de la forma.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interés por la expresión escrita está relacionado con el interés con otras habilidades lingüísticas como la lectura o </a:t>
                      </a:r>
                      <a:r>
                        <a:rPr lang="es-MX" sz="120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comprensión oral.</a:t>
                      </a:r>
                      <a:endParaRPr lang="es-MX" sz="12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basa en el contenido de una o varias materias . Se practican todo tipo de habilidades lingüísticas, desarrollan varias estrategias cognitivas, utilizas distintos tipos de textos, o obligan a trabajar de distintas maneras.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Investigación profunda de un tema.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Procesamiento de la información.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419" sz="12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Producción de escritos.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Shih (1986) y Griffin (1982).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54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294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161</TotalTime>
  <Words>571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Century Gothic</vt:lpstr>
      <vt:lpstr>Garamond</vt:lpstr>
      <vt:lpstr>Times New Roman</vt:lpstr>
      <vt:lpstr>Savon</vt:lpstr>
      <vt:lpstr>Cuadro comparativo.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Banda Servín</dc:creator>
  <cp:lastModifiedBy>Patricia Cerda Melacio</cp:lastModifiedBy>
  <cp:revision>2</cp:revision>
  <dcterms:created xsi:type="dcterms:W3CDTF">2020-10-14T17:06:36Z</dcterms:created>
  <dcterms:modified xsi:type="dcterms:W3CDTF">2021-09-13T04:12:29Z</dcterms:modified>
</cp:coreProperties>
</file>