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</p:sldIdLst>
  <p:sldSz cy="6858000" cx="12192000"/>
  <p:notesSz cx="6858000" cy="9144000"/>
  <p:defaultTextStyle>
    <a:defPPr lvl="0">
      <a:defRPr lang="es-MX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881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67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56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95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23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65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8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453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56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87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641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5294-8ABB-4685-AC6F-5D01D4B0B0D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C8FC-9FA9-42B6-867F-09C0352594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72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36487" y="980372"/>
          <a:ext cx="12155513" cy="6731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028"/>
                <a:gridCol w="2505322"/>
                <a:gridCol w="2107282"/>
                <a:gridCol w="2017155"/>
                <a:gridCol w="2449750"/>
                <a:gridCol w="1889976"/>
              </a:tblGrid>
              <a:tr h="79173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</a:tr>
              <a:tr h="276643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17368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95046" y="1264375"/>
            <a:ext cx="127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Kristen ITC" panose="03050502040202030202" pitchFamily="66" charset="0"/>
                <a:ea typeface="KaiTi" panose="02010609060101010101" pitchFamily="49" charset="-122"/>
              </a:rPr>
              <a:t>Enfoque</a:t>
            </a:r>
            <a:endParaRPr lang="es-MX" sz="1400" dirty="0">
              <a:latin typeface="Kristen ITC" panose="03050502040202030202" pitchFamily="66" charset="0"/>
              <a:ea typeface="KaiTi" panose="02010609060101010101" pitchFamily="49" charset="-122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67508" y="1264375"/>
            <a:ext cx="247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Origen o influencia 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753894" y="1233827"/>
            <a:ext cx="188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Características Generales 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699702" y="1231649"/>
            <a:ext cx="224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Currículum o programa de recurso  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891999" y="1206188"/>
            <a:ext cx="228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Práctica y ejercicios de clase 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177920" y="1176831"/>
            <a:ext cx="2001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Bibliografía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-139130" y="2727470"/>
            <a:ext cx="1449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radley Hand ITC" panose="03070402050302030203" pitchFamily="66" charset="0"/>
              </a:rPr>
              <a:t>Gramática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2594" y="5757955"/>
            <a:ext cx="1182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radley Hand ITC" panose="03070402050302030203" pitchFamily="66" charset="0"/>
              </a:rPr>
              <a:t>Funciones </a:t>
            </a:r>
            <a:endParaRPr lang="es-MX" b="1" dirty="0">
              <a:latin typeface="Bradley Hand ITC" panose="03070402050302030203" pitchFamily="66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268591" y="1965607"/>
            <a:ext cx="2539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Nace en el contexto escolar de la enseñanza de la expresión en la lengua </a:t>
            </a:r>
            <a:r>
              <a:rPr lang="es-MX" sz="1200" dirty="0"/>
              <a:t>de la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expresión escrita y luego se traspasa y adapta para la enseñanza de escritura de la lengua.</a:t>
            </a:r>
          </a:p>
          <a:p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núcleo e la enseñanza lo constituye conocimientos como la sintaxis, gramática, ortografía etc.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poder a escribir se tiene que determinar la gramática de la lengua.</a:t>
            </a:r>
          </a:p>
          <a:p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794808" y="2006130"/>
            <a:ext cx="20995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lengua se representa de forma homogénea y prescriptiva.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modelo oracional se centra en el ámbito de la oración y el textual estructurar lógicamente un texto.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modelo tradicional suelen ser clásicos y ofrecen muestra de los autores mas importantes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889272" y="1929904"/>
            <a:ext cx="205182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basa en contenidos Gramaticales y varían según la corriente.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Aquí los alumnos aprenden ortografía, morfología, léxico esto en en el enfoque tradicional donde suele ser mas analítica se procede de manera ordenada y se estudia aspectos como la adecuación, cohesión y estructura  en un enfoque mas moderno no se centra en un orden lógico 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7944213" y="1913504"/>
            <a:ext cx="22545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el docente lee el texto de forma teórica y para mejor comprensión se dan ejemplos, después clases mecánicas donde el alumno dará pequeños contextos como frases, enseguida una práctica abierta con redacciones y un contexto mas global y por último el profesor corregirá los ejemplos.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Otro es en donde el profesor dicta y los alumnos hacen apuntes.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corrección es importante para checar puntuaciones y gramática.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167077" y="4667386"/>
            <a:ext cx="26277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Nace en el contexto de una enseñanza de una segunda lengua en el seno de la metodología: la comunicativa.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lengua no es un conjunto  de conocimientos que solo se debe memorizar, sino una herramienta de comunicación útil para conseguir cosas, expresar ideas o sentimientos.</a:t>
            </a:r>
          </a:p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Acción concreta: acción en la que se consigue un objeto: acto del habla es codificación decodificación de un texto lingüístico, conjunto de cosas que se consiguen con lengua: las nociones: léxico, estructuras o conceptos abstractos.</a:t>
            </a:r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76604" y="4591160"/>
            <a:ext cx="20872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enseña la lengua tal cual la utilizan los hablantes aunque tenga imperfecciones o no sea del todo correcta ya que lo que se busca es que sea adecuado a la situación.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alumno deberá comunicarse fácilmente debido al grado de especialización ya si reconocer como es el lector y el perfil del destinatario.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</a:p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Modelo lingüístico: es dialecto y formal, la expresión escrita es importante la variación sociolingüística.</a:t>
            </a:r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839292" y="4699894"/>
            <a:ext cx="2028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basa en conjuntos de funciones o actos de habla, considera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funciones básicas de la comunicación: presentarse o pedir información, utilizando textos que requieren en su vida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basado en ámbitos familiares, de estudio y basado en la función de los textos de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conversación descripción, narración, instrucción, predicción, exposición, argumentación y retórica</a:t>
            </a:r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0404088" y="1965607"/>
            <a:ext cx="175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Sánchez, Cabré y </a:t>
            </a:r>
            <a:r>
              <a:rPr lang="es-MX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Matila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(1975)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7926164" y="4688846"/>
            <a:ext cx="2212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clase con el objetivo de enseñar a escribir cartas familiares.</a:t>
            </a:r>
          </a:p>
          <a:p>
            <a:endParaRPr lang="es-MX" dirty="0"/>
          </a:p>
        </p:txBody>
      </p:sp>
      <p:sp>
        <p:nvSpPr>
          <p:cNvPr id="21" name="CuadroTexto 20"/>
          <p:cNvSpPr txBox="1"/>
          <p:nvPr/>
        </p:nvSpPr>
        <p:spPr>
          <a:xfrm>
            <a:off x="10284219" y="4591160"/>
            <a:ext cx="1762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Avance 1986 y </a:t>
            </a:r>
            <a:r>
              <a:rPr lang="es-MX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Corequipo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pragma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1984 y 1985, </a:t>
            </a:r>
            <a:r>
              <a:rPr lang="es-MX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Cassany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1987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omina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1984 y </a:t>
            </a:r>
            <a:r>
              <a:rPr lang="es-MX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Bordons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1988 y 1989 y Johnson 1981.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2019798" y="122631"/>
            <a:ext cx="77389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CC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Enfoques didácticos para la enseñanza de la expresión escrita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116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" y="-11151"/>
          <a:ext cx="12191999" cy="6704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6634"/>
                <a:gridCol w="2509025"/>
                <a:gridCol w="2057909"/>
                <a:gridCol w="2045679"/>
                <a:gridCol w="2320752"/>
                <a:gridCol w="2032000"/>
              </a:tblGrid>
              <a:tr h="70585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</a:tr>
              <a:tr h="281793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18059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05316" y="127347"/>
            <a:ext cx="1271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Kristen ITC" panose="03050502040202030202" pitchFamily="66" charset="0"/>
                <a:ea typeface="KaiTi" panose="02010609060101010101" pitchFamily="49" charset="-122"/>
              </a:rPr>
              <a:t>Enfoque</a:t>
            </a:r>
            <a:endParaRPr lang="es-MX" sz="1400" dirty="0">
              <a:latin typeface="Kristen ITC" panose="03050502040202030202" pitchFamily="66" charset="0"/>
              <a:ea typeface="KaiTi" panose="02010609060101010101" pitchFamily="49" charset="-122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78055" y="102954"/>
            <a:ext cx="247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Origen o influencia 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814645" y="-35544"/>
            <a:ext cx="1884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Características</a:t>
            </a:r>
            <a:r>
              <a:rPr lang="es-MX" sz="1600" dirty="0" smtClean="0">
                <a:latin typeface="Kristen ITC" panose="03050502040202030202" pitchFamily="66" charset="0"/>
              </a:rPr>
              <a:t> </a:t>
            </a:r>
            <a:r>
              <a:rPr lang="es-MX" sz="1400" dirty="0" smtClean="0">
                <a:latin typeface="Kristen ITC" panose="03050502040202030202" pitchFamily="66" charset="0"/>
              </a:rPr>
              <a:t>Generales</a:t>
            </a:r>
            <a:r>
              <a:rPr lang="es-MX" sz="1600" dirty="0" smtClean="0">
                <a:latin typeface="Kristen ITC" panose="03050502040202030202" pitchFamily="66" charset="0"/>
              </a:rPr>
              <a:t> </a:t>
            </a:r>
            <a:endParaRPr lang="es-MX" sz="1600" dirty="0">
              <a:latin typeface="Kristen ITC" panose="03050502040202030202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58364" y="-35544"/>
            <a:ext cx="201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Currículum</a:t>
            </a:r>
            <a:r>
              <a:rPr lang="es-MX" sz="1600" dirty="0" smtClean="0">
                <a:latin typeface="Kristen ITC" panose="03050502040202030202" pitchFamily="66" charset="0"/>
              </a:rPr>
              <a:t> o </a:t>
            </a:r>
            <a:r>
              <a:rPr lang="es-MX" sz="1400" dirty="0" smtClean="0">
                <a:latin typeface="Kristen ITC" panose="03050502040202030202" pitchFamily="66" charset="0"/>
              </a:rPr>
              <a:t>programa</a:t>
            </a:r>
            <a:r>
              <a:rPr lang="es-MX" sz="1600" dirty="0" smtClean="0">
                <a:latin typeface="Kristen ITC" panose="03050502040202030202" pitchFamily="66" charset="0"/>
              </a:rPr>
              <a:t> </a:t>
            </a:r>
            <a:r>
              <a:rPr lang="es-MX" sz="1400" dirty="0" smtClean="0">
                <a:latin typeface="Kristen ITC" panose="03050502040202030202" pitchFamily="66" charset="0"/>
              </a:rPr>
              <a:t>de</a:t>
            </a:r>
            <a:r>
              <a:rPr lang="es-MX" sz="1600" dirty="0" smtClean="0">
                <a:latin typeface="Kristen ITC" panose="03050502040202030202" pitchFamily="66" charset="0"/>
              </a:rPr>
              <a:t> </a:t>
            </a:r>
            <a:r>
              <a:rPr lang="es-MX" sz="1400" dirty="0" smtClean="0">
                <a:latin typeface="Kristen ITC" panose="03050502040202030202" pitchFamily="66" charset="0"/>
              </a:rPr>
              <a:t>recurso</a:t>
            </a:r>
            <a:r>
              <a:rPr lang="es-MX" sz="1600" dirty="0" smtClean="0">
                <a:latin typeface="Kristen ITC" panose="03050502040202030202" pitchFamily="66" charset="0"/>
              </a:rPr>
              <a:t>  </a:t>
            </a:r>
            <a:endParaRPr lang="es-MX" sz="1600" dirty="0">
              <a:latin typeface="Kristen ITC" panose="03050502040202030202" pitchFamily="66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105696" y="0"/>
            <a:ext cx="1940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Practica y ejercicios de clase 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0081941" y="26460"/>
            <a:ext cx="2001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Kristen ITC" panose="03050502040202030202" pitchFamily="66" charset="0"/>
              </a:rPr>
              <a:t>Bibliografía</a:t>
            </a:r>
            <a:endParaRPr lang="es-MX" sz="1400" dirty="0">
              <a:latin typeface="Kristen ITC" panose="03050502040202030202" pitchFamily="66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-151781" y="1730973"/>
            <a:ext cx="143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Bradley Hand ITC" panose="03070402050302030203" pitchFamily="66" charset="0"/>
              </a:rPr>
              <a:t>Proceso </a:t>
            </a:r>
            <a:endParaRPr lang="es-MX" b="1" dirty="0">
              <a:latin typeface="Bradley Hand ITC" panose="03070402050302030203" pitchFamily="66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-69386" y="4517302"/>
            <a:ext cx="1271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Bradley Hand ITC" panose="03070402050302030203" pitchFamily="66" charset="0"/>
              </a:rPr>
              <a:t>Contenido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190076" y="675514"/>
            <a:ext cx="25517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 se desarrolló en Estados Unidos un conjunto de investigaciones sobre el proceso producción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textos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escritos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concluyeron 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es necesario tener conocimientos de gramática determinar el uso de la lengua y el proceso de comprensión de textos: saber generar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ideas, reformular,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texto tiene en cuenta sus lectores busca un lenguaje compartido con el lector para expresarse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Recibe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influencia de la psicología cognitiva de problemas y la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heurística para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aumentar el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816501" y="826230"/>
            <a:ext cx="18442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centrado en el proceso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comunicación, importante para aprender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estrategias que deben utilizarse durante el proceso de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creación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redacción: hacer un borrador, tener lista de ideas, elaborar esquema, hacer primer borrador, corregirlo y al final pasarlo a limpio.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758364" y="721680"/>
            <a:ext cx="2018372" cy="256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696719" y="658116"/>
            <a:ext cx="21639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Procesos mentales de la psicología cognitiva ha aislado y calificado de fundamentales: generalización de ideas, formulación de objetivos, organización de ideas, redacción, revisión, evaluación, etcétera. El análisis individual de las necesidades del alumno es importante en este enfoque: que ha descrito desarrolla sus propias estrategias de acuerdo sus habilidades su carácter y su personalidad para la comprensión de textos.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928517" y="721680"/>
            <a:ext cx="215342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alumnos no deben escribir necesariamente  sobre la literatura ya que pueden escribir cartas, trabajos de la escuela, un diario o ensayos etc.</a:t>
            </a:r>
          </a:p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profesor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asesora, supervisa, colaborador del alumno; el alumno escribe a su ritmo textos determinados, el tiempo de clase es un espacio libre y autónomo para que cada uno escriba a su ritmo textos determinados.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0225668" y="721680"/>
            <a:ext cx="185791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Cassiny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1987 y 1989, Serafini 1985, Enfoques metodológicos para un proyecto 1895, </a:t>
            </a:r>
            <a:r>
              <a:rPr lang="es-MX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Flower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1985 y Murray 1987   </a:t>
            </a:r>
          </a:p>
          <a:p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201853" y="3520438"/>
            <a:ext cx="2399991" cy="2529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Desarrolló paralelamente en 2 contextos en Estados Unidos durante la década de los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cursos de escritura de las universidades y de los collages,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necesidades  de expresión escritas por los alumnos son exámenes, escritos,  ensayos, trabajos lo cual lleva a el propósito de los textos que consiste en el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 o exponer resultados de un trabajo, lenguaje anda mente especializado y técnico y el texto requiere un registro formal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741849" y="3520438"/>
            <a:ext cx="20422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Énfasis en lo que dice el texto, contenido, ideas claras, ordenadas, originales, argumentos sólidos y creativas; la expresión escrita se relaciona con las disciplinas del contenido de la carrera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 debe tener 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habilidad de la expresión escrita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donde se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 con otras habilidades lingüísticas del contexto de trabajo académico, el estudio que hacen los alumnos en su carrera es integrar y mezclar y practiquen todo tipo de ejercicio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verbal.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5854390" y="3629323"/>
            <a:ext cx="1922346" cy="3063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0" name="CuadroTexto 19"/>
          <p:cNvSpPr txBox="1"/>
          <p:nvPr/>
        </p:nvSpPr>
        <p:spPr>
          <a:xfrm>
            <a:off x="10144511" y="3623348"/>
            <a:ext cx="1966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Shih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1986 y Griffin 1982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5758364" y="3640139"/>
            <a:ext cx="2054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programación del curso se basa en una o varias materias de estudio,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temas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interés para el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alumno, después los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profesores organizan variedad de actividades, que responden a objetivos como utilizan métodos distintos y trabajar de diferentes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maneras.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972506" y="3640139"/>
            <a:ext cx="213483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investigación profunda del tema, lectura de textos, análisis de la tesis y los argumentos, búsqueda de nueva información, selección, etcétera. </a:t>
            </a:r>
          </a:p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Procesamiento de la información elaboración de esquemas, discusiones en grupo, contraste de opiniones, etcétera; producción de escritos preparación y reducción de textos académicos.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704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