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360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49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82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1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8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4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2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5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43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47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65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EA86-7CA3-419E-9AAB-287F84208322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F0C24-5F15-46E0-86E6-1C0FD8E227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49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E35F9AF-CAA2-44A3-A0DE-24380D93F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19492"/>
              </p:ext>
            </p:extLst>
          </p:nvPr>
        </p:nvGraphicFramePr>
        <p:xfrm>
          <a:off x="3" y="0"/>
          <a:ext cx="10058398" cy="8459974"/>
        </p:xfrm>
        <a:graphic>
          <a:graphicData uri="http://schemas.openxmlformats.org/drawingml/2006/table">
            <a:tbl>
              <a:tblPr firstRow="1" bandRow="1"/>
              <a:tblGrid>
                <a:gridCol w="1023727">
                  <a:extLst>
                    <a:ext uri="{9D8B030D-6E8A-4147-A177-3AD203B41FA5}">
                      <a16:colId xmlns:a16="http://schemas.microsoft.com/office/drawing/2014/main" val="4223494891"/>
                    </a:ext>
                  </a:extLst>
                </a:gridCol>
                <a:gridCol w="1844441">
                  <a:extLst>
                    <a:ext uri="{9D8B030D-6E8A-4147-A177-3AD203B41FA5}">
                      <a16:colId xmlns:a16="http://schemas.microsoft.com/office/drawing/2014/main" val="1045140422"/>
                    </a:ext>
                  </a:extLst>
                </a:gridCol>
                <a:gridCol w="1955783">
                  <a:extLst>
                    <a:ext uri="{9D8B030D-6E8A-4147-A177-3AD203B41FA5}">
                      <a16:colId xmlns:a16="http://schemas.microsoft.com/office/drawing/2014/main" val="1250848849"/>
                    </a:ext>
                  </a:extLst>
                </a:gridCol>
                <a:gridCol w="1955783">
                  <a:extLst>
                    <a:ext uri="{9D8B030D-6E8A-4147-A177-3AD203B41FA5}">
                      <a16:colId xmlns:a16="http://schemas.microsoft.com/office/drawing/2014/main" val="2770144712"/>
                    </a:ext>
                  </a:extLst>
                </a:gridCol>
                <a:gridCol w="1955783">
                  <a:extLst>
                    <a:ext uri="{9D8B030D-6E8A-4147-A177-3AD203B41FA5}">
                      <a16:colId xmlns:a16="http://schemas.microsoft.com/office/drawing/2014/main" val="3272035657"/>
                    </a:ext>
                  </a:extLst>
                </a:gridCol>
                <a:gridCol w="1322881">
                  <a:extLst>
                    <a:ext uri="{9D8B030D-6E8A-4147-A177-3AD203B41FA5}">
                      <a16:colId xmlns:a16="http://schemas.microsoft.com/office/drawing/2014/main" val="3183261739"/>
                    </a:ext>
                  </a:extLst>
                </a:gridCol>
              </a:tblGrid>
              <a:tr h="258417"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DESCIPCIÓN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45627"/>
                  </a:ext>
                </a:extLst>
              </a:tr>
              <a:tr h="5086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ENFOQUE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Origen e influencia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Características generales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Currículum o programa de curso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Práctica y ejercicios de clase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Bibliografía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77498"/>
                  </a:ext>
                </a:extLst>
              </a:tr>
              <a:tr h="16770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GRAMÁTICA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Basado en la investigación inicial por los griegos, siguiendo por los gramáticos latinos, continua con la escolástica hasta llegar a la lingüística.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Nace de la expresión escrita de la lengua materna. Proviene del campo de la lingüística o gramática.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Homogénea: se muestra un modelo estándar neutro o formal de la lengua. La lengua coloquial es poco presente.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Prescriptiva: se aprende la normativa gramatical de los libros, lo correcto y lo incorrecto.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 basa en contenidos gramaticales.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Enfoque tradicional: son analíticos, se centra a la presentación del libro.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Enfoque moderno: no se presenta tanto en orden lógico, los contenidos son variados entre cada lección.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profesor explica teóricamente el tema.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alumno entiende la explicación y lo llevan a cabo mecánica (palabras frases) y abiertamente(redacción).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profesor corrige gramaticalmente.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Libros de texto, manuales escolares de lengua uno y dos.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Ejemplo. Sánchez, Cabré y Matilla (1975).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095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FUNCIONES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 la tradición de métodos nocional-fundamentales de Lengua dos, desarrollados en Europa en la década de los 60´s.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Nace de la de la enseñanza de la segunda lengua y de la metodología. Influenciada de la sociolingüística y didáctica.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Énfasis en la comunicación uso de </a:t>
                      </a:r>
                      <a:r>
                        <a:rPr lang="es-MX" sz="11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la lengua.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enseña la lengua  tal y como se habla y no algo en concreto.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Los textos que se utilizan son realistas 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enseñan y aprenden variaciones del la lengua.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basa en un conjunto de funciones o actos del habla; funciones básicas de comunicación.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Incluye textos de uso (diarios, cartas, apuntes, etc.); y textos de conversación  (diálogos escritos: cuentos, ensayos, poesías, etc.)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presentan ejemplos reales, por ejemplo: cartas familiares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Los alumnos comparan entre si sus textos, comprenden la estructura, en las expresiones coloquiales . A partir de, recrean ejercicios de practica.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El maestro interviene en la corrección de aspecto comunicativo.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Métodos de lengua dos: Equipo Avance (1986) y Equipo Pragma (1984 y 1985).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Métodos de lengua uno: Cassany et al. (1987) y </a:t>
                      </a:r>
                      <a:r>
                        <a:rPr lang="es-MX" sz="11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Coromina</a:t>
                      </a: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et al. (1984)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461625"/>
                  </a:ext>
                </a:extLst>
              </a:tr>
              <a:tr h="1624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PROCESO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desarrolla a partir de los 70´s, en Estados Unidos, con investigaciones sobre producción o composición de textos escritos.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Recibe influencia de la psicología cognitiva y psicología humanista.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Énfasis en las estrategias a utilizar durante el proceso de  creación y redacción.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Enseña al alumno a crear textos. Pensar, ordenar ideas , estructurar frases, revisar el escrito, etc.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Recoge el conjunto de estrategias o habilidades optimas que propicien un buen escritor.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El alumno decide su estilo de escritura de acuerdo a su capacidad. Los maestros ayudan a analizar sus escritos.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propone un tema y el alumno es el que desarrolla el escrito. El trabajo del profesor es ser guía del trabajo del alumno, decirle como puede trabajar, técnicas, analizar sus errores y debilidades.               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Volúmenes monográficos de Cassany (1987 y 1989). </a:t>
                      </a:r>
                      <a:r>
                        <a:rPr lang="es-MX" sz="12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Flower</a:t>
                      </a: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(1985) y Murray (1987)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01292"/>
                  </a:ext>
                </a:extLst>
              </a:tr>
              <a:tr h="10477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CONTENIDO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desarrolla en Estados Unidos durante la década de los 80´s. Nace de los cursos de escritura (</a:t>
                      </a:r>
                      <a:r>
                        <a:rPr lang="es-MX" sz="12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 y de los </a:t>
                      </a:r>
                      <a:r>
                        <a:rPr lang="es-MX" sz="12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colleges</a:t>
                      </a: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Pretende el interés de realizar una carrera universitaria así como desarrollar habilidades lingüísticas. 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enfatiza en lo que dice el texto: ideas originales, argumentos, etc.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escribe sobre un tema académico: fuentes bibliográficas.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El alumno estudia antes de recoger información y llevarlo a un escrito. 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basa en el contenido de una o varias materias de estudio. Encabeza los temas de interés del alumno.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Recopila un amplio conjunto de ejercicios que parte del esfuerzo meramente del alumno. </a:t>
                      </a:r>
                    </a:p>
                  </a:txBody>
                  <a:tcPr marL="21287" marR="21287" marT="10644" marB="10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D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investiga acerca de un tema en específico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procesa la información obtenida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 reproducen escritos académicos reales en base a la investigación previa.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La corrección se basa en el contenido del texto, y a tratar aspectos formales.</a:t>
                      </a:r>
                    </a:p>
                  </a:txBody>
                  <a:tcPr marL="21287" marR="21287" marT="10644" marB="10644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Textos de </a:t>
                      </a:r>
                      <a:r>
                        <a:rPr lang="es-MX" sz="12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Shih</a:t>
                      </a: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(1986) y Griffin (1982).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Información en la biblioteca sobre la calidad de vida en Melgar de Abajo y en Madrid</a:t>
                      </a:r>
                    </a:p>
                  </a:txBody>
                  <a:tcPr marL="21287" marR="21287" marT="10644" marB="1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19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382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758</Words>
  <Application>Microsoft Office PowerPoint</Application>
  <PresentationFormat>Personalizado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DE JESUS NORIEGA BARRON</dc:creator>
  <cp:lastModifiedBy>TERESA DE JESUS NORIEGA BARRON</cp:lastModifiedBy>
  <cp:revision>2</cp:revision>
  <dcterms:created xsi:type="dcterms:W3CDTF">2021-09-13T00:55:05Z</dcterms:created>
  <dcterms:modified xsi:type="dcterms:W3CDTF">2021-09-13T03:14:49Z</dcterms:modified>
</cp:coreProperties>
</file>