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8" r:id="rId3"/>
    <p:sldId id="261" r:id="rId4"/>
    <p:sldId id="262" r:id="rId5"/>
    <p:sldId id="263"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9BDB"/>
    <a:srgbClr val="5B4E9E"/>
    <a:srgbClr val="8880BC"/>
    <a:srgbClr val="C7BBDF"/>
    <a:srgbClr val="C1BDD4"/>
    <a:srgbClr val="D1CEE9"/>
    <a:srgbClr val="6E62AC"/>
    <a:srgbClr val="938ED0"/>
    <a:srgbClr val="A188D4"/>
    <a:srgbClr val="EED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6"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riela gutierrez" userId="0de445135b5e7421" providerId="LiveId" clId="{913DFEA4-D567-4CB6-A950-CC159018CEC2}"/>
    <pc:docChg chg="undo redo custSel modSld">
      <pc:chgData name="gabriela gutierrez" userId="0de445135b5e7421" providerId="LiveId" clId="{913DFEA4-D567-4CB6-A950-CC159018CEC2}" dt="2021-09-10T19:17:20.600" v="1244" actId="20577"/>
      <pc:docMkLst>
        <pc:docMk/>
      </pc:docMkLst>
      <pc:sldChg chg="modSp mod">
        <pc:chgData name="gabriela gutierrez" userId="0de445135b5e7421" providerId="LiveId" clId="{913DFEA4-D567-4CB6-A950-CC159018CEC2}" dt="2021-09-10T19:07:23.575" v="728" actId="20577"/>
        <pc:sldMkLst>
          <pc:docMk/>
          <pc:sldMk cId="3371396205" sldId="261"/>
        </pc:sldMkLst>
        <pc:graphicFrameChg chg="modGraphic">
          <ac:chgData name="gabriela gutierrez" userId="0de445135b5e7421" providerId="LiveId" clId="{913DFEA4-D567-4CB6-A950-CC159018CEC2}" dt="2021-09-10T19:07:23.575" v="728" actId="20577"/>
          <ac:graphicFrameMkLst>
            <pc:docMk/>
            <pc:sldMk cId="3371396205" sldId="261"/>
            <ac:graphicFrameMk id="2" creationId="{C04EC89D-C7BE-4637-BA26-DFB31194A920}"/>
          </ac:graphicFrameMkLst>
        </pc:graphicFrameChg>
      </pc:sldChg>
      <pc:sldChg chg="modSp mod">
        <pc:chgData name="gabriela gutierrez" userId="0de445135b5e7421" providerId="LiveId" clId="{913DFEA4-D567-4CB6-A950-CC159018CEC2}" dt="2021-09-10T19:07:51.217" v="731" actId="20577"/>
        <pc:sldMkLst>
          <pc:docMk/>
          <pc:sldMk cId="3018643934" sldId="262"/>
        </pc:sldMkLst>
        <pc:graphicFrameChg chg="modGraphic">
          <ac:chgData name="gabriela gutierrez" userId="0de445135b5e7421" providerId="LiveId" clId="{913DFEA4-D567-4CB6-A950-CC159018CEC2}" dt="2021-09-10T19:07:51.217" v="731" actId="20577"/>
          <ac:graphicFrameMkLst>
            <pc:docMk/>
            <pc:sldMk cId="3018643934" sldId="262"/>
            <ac:graphicFrameMk id="2" creationId="{1F1B73BA-63E8-4D43-B330-140881187B1B}"/>
          </ac:graphicFrameMkLst>
        </pc:graphicFrameChg>
      </pc:sldChg>
      <pc:sldChg chg="modSp mod">
        <pc:chgData name="gabriela gutierrez" userId="0de445135b5e7421" providerId="LiveId" clId="{913DFEA4-D567-4CB6-A950-CC159018CEC2}" dt="2021-09-10T19:17:20.600" v="1244" actId="20577"/>
        <pc:sldMkLst>
          <pc:docMk/>
          <pc:sldMk cId="2967862024" sldId="263"/>
        </pc:sldMkLst>
        <pc:graphicFrameChg chg="mod modGraphic">
          <ac:chgData name="gabriela gutierrez" userId="0de445135b5e7421" providerId="LiveId" clId="{913DFEA4-D567-4CB6-A950-CC159018CEC2}" dt="2021-09-10T19:17:20.600" v="1244" actId="20577"/>
          <ac:graphicFrameMkLst>
            <pc:docMk/>
            <pc:sldMk cId="2967862024" sldId="263"/>
            <ac:graphicFrameMk id="2" creationId="{F8E7FBA4-4291-4D29-8E9E-C4C1DAE1BF27}"/>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554328-4667-428F-AD7F-2D3CDF4E8D7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065DFEF-FEAD-490A-9F22-2E9DD7AE19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44CA4AA5-0E61-46C5-8881-F57D90875672}"/>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5" name="Marcador de pie de página 4">
            <a:extLst>
              <a:ext uri="{FF2B5EF4-FFF2-40B4-BE49-F238E27FC236}">
                <a16:creationId xmlns:a16="http://schemas.microsoft.com/office/drawing/2014/main" id="{03C2E0FE-FA3F-4F30-A411-367A0FFD04E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C9E080A-3AF9-4E78-8B51-737103088BC0}"/>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137833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C4C4B-A1C1-420E-B8AA-9FB6755652B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705B108-30B3-4E9C-B18B-444889E9A380}"/>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C68B621-5AB2-4D54-A05D-643D5B34E832}"/>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5" name="Marcador de pie de página 4">
            <a:extLst>
              <a:ext uri="{FF2B5EF4-FFF2-40B4-BE49-F238E27FC236}">
                <a16:creationId xmlns:a16="http://schemas.microsoft.com/office/drawing/2014/main" id="{50FC7A9D-DDAE-484E-8BAE-19EF4FCD8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D76E353-14C4-43CC-8AF5-2EEBF577C7EE}"/>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16991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CCE6DED-396E-4FF6-B044-C073159D0B8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683B30B-0F52-4157-8872-91175885EFB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DA35CDB-4442-45B2-9417-48012B243B7D}"/>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5" name="Marcador de pie de página 4">
            <a:extLst>
              <a:ext uri="{FF2B5EF4-FFF2-40B4-BE49-F238E27FC236}">
                <a16:creationId xmlns:a16="http://schemas.microsoft.com/office/drawing/2014/main" id="{7C588FFB-45B1-4BA9-9151-373ACA1F5FA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B75472E-3ADA-4051-8EC3-2B12DC53C8E6}"/>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89733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DA5BE8-B441-4A1F-BF3F-5059BDC35A0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6E52F25-E532-4821-8C1B-351B66A715E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9C99FE3-D156-4979-827D-469F29841277}"/>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5" name="Marcador de pie de página 4">
            <a:extLst>
              <a:ext uri="{FF2B5EF4-FFF2-40B4-BE49-F238E27FC236}">
                <a16:creationId xmlns:a16="http://schemas.microsoft.com/office/drawing/2014/main" id="{1981669D-3BBD-4D00-9803-A5C7D2A4DE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58212E3-B77F-4363-A81A-2FC3FDFD26D7}"/>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53373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FEFF78-6CAC-4712-9CDD-271DC33FCFC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3F67D00-99AE-4112-9D64-981E493BF5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75FE878-83DF-45F2-A720-504A60545329}"/>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5" name="Marcador de pie de página 4">
            <a:extLst>
              <a:ext uri="{FF2B5EF4-FFF2-40B4-BE49-F238E27FC236}">
                <a16:creationId xmlns:a16="http://schemas.microsoft.com/office/drawing/2014/main" id="{0D68EBF7-AA27-4EBF-8193-96AD6EB0FA2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333D33B-B1D9-4842-93D2-6967A3058DD0}"/>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790064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FC62AC-A924-4D2F-95BF-625E89B1ACD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33BD4A2-44A9-4410-B871-9D6A5395075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BFA1C86E-F123-4B74-A0C8-A58B2179447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3DC921A-0BB7-4BEF-87D1-9B1737D152DC}"/>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6" name="Marcador de pie de página 5">
            <a:extLst>
              <a:ext uri="{FF2B5EF4-FFF2-40B4-BE49-F238E27FC236}">
                <a16:creationId xmlns:a16="http://schemas.microsoft.com/office/drawing/2014/main" id="{586CF71A-BABE-4D34-8DF1-BC67B3AB4E6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09D39B4-A24A-4E15-AEE0-63534B4DF0A9}"/>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20036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3B0B39-9EE4-4C95-B1AF-9EBC36B764A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0A859CD-C37F-4FDD-BD07-4EF55C0387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67F00FF-49FC-4174-873F-8139CAB1AB9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DDF9F94-DC41-4711-9F96-4758B9B57F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D2144F9-DFCD-430C-8C00-8B6095A9886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5C564D4-ADFF-4DA9-98B6-63B6CA9795F0}"/>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8" name="Marcador de pie de página 7">
            <a:extLst>
              <a:ext uri="{FF2B5EF4-FFF2-40B4-BE49-F238E27FC236}">
                <a16:creationId xmlns:a16="http://schemas.microsoft.com/office/drawing/2014/main" id="{F0755C4F-034A-4DFC-AC49-D44462B80FD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E4E2D38-2AAA-4BEF-A9FC-8924797C2E2D}"/>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075559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D6AF76-8FBC-457F-8559-4CFD14A940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4C82E6C-ABE4-4D65-A7EB-44BDBB4A90CB}"/>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4" name="Marcador de pie de página 3">
            <a:extLst>
              <a:ext uri="{FF2B5EF4-FFF2-40B4-BE49-F238E27FC236}">
                <a16:creationId xmlns:a16="http://schemas.microsoft.com/office/drawing/2014/main" id="{37E76307-BDEC-4A6D-A5B6-98311F83BE7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98DDBA2-87F3-4D3F-BA9A-EACD818B5E05}"/>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379391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3315CC8-AF56-447E-BFC4-C02B8164F5EB}"/>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3" name="Marcador de pie de página 2">
            <a:extLst>
              <a:ext uri="{FF2B5EF4-FFF2-40B4-BE49-F238E27FC236}">
                <a16:creationId xmlns:a16="http://schemas.microsoft.com/office/drawing/2014/main" id="{D45C93F5-0CFE-4762-BC04-3E7DC9C745C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B997D946-98CA-46BF-B9F8-DFF1E79C9135}"/>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52409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9FBAC4-A339-45DF-BCB7-7188B5BD1C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867C52A-0C51-425A-92DE-3D7862FB67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7826F10-DF6A-41C9-885C-2AF8174899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0A2FD5A-B021-4E16-9F53-7F443D5D092C}"/>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6" name="Marcador de pie de página 5">
            <a:extLst>
              <a:ext uri="{FF2B5EF4-FFF2-40B4-BE49-F238E27FC236}">
                <a16:creationId xmlns:a16="http://schemas.microsoft.com/office/drawing/2014/main" id="{9C7FA861-5A0F-4F59-963A-1CDE4ABE58A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5C61B7F-BFEB-4917-B9A8-DD51CD0DD4CB}"/>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306871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873898-1F7D-46E4-9ACD-EF0FF8E737D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845221B-4B38-44C0-AB2D-A2750650A1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9C2C934-2059-41A3-B869-2465D85F5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4E9E16F-27AB-486B-BE5D-99780667BAA6}"/>
              </a:ext>
            </a:extLst>
          </p:cNvPr>
          <p:cNvSpPr>
            <a:spLocks noGrp="1"/>
          </p:cNvSpPr>
          <p:nvPr>
            <p:ph type="dt" sz="half" idx="10"/>
          </p:nvPr>
        </p:nvSpPr>
        <p:spPr/>
        <p:txBody>
          <a:bodyPr/>
          <a:lstStyle/>
          <a:p>
            <a:fld id="{A9B3AC0F-2682-4070-B299-595E0A7AD0D7}" type="datetimeFigureOut">
              <a:rPr lang="es-MX" smtClean="0"/>
              <a:t>10/09/2021</a:t>
            </a:fld>
            <a:endParaRPr lang="es-MX"/>
          </a:p>
        </p:txBody>
      </p:sp>
      <p:sp>
        <p:nvSpPr>
          <p:cNvPr id="6" name="Marcador de pie de página 5">
            <a:extLst>
              <a:ext uri="{FF2B5EF4-FFF2-40B4-BE49-F238E27FC236}">
                <a16:creationId xmlns:a16="http://schemas.microsoft.com/office/drawing/2014/main" id="{D0869411-E39B-496C-A53D-71DD57B7B7B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57B4EB5-C04B-437D-B987-10140BDE8E38}"/>
              </a:ext>
            </a:extLst>
          </p:cNvPr>
          <p:cNvSpPr>
            <a:spLocks noGrp="1"/>
          </p:cNvSpPr>
          <p:nvPr>
            <p:ph type="sldNum" sz="quarter" idx="12"/>
          </p:nvPr>
        </p:nvSpPr>
        <p:spPr/>
        <p:txBody>
          <a:bodyPr/>
          <a:lstStyle/>
          <a:p>
            <a:fld id="{9E562535-6B16-4580-B6C9-FB83311BDB46}" type="slidenum">
              <a:rPr lang="es-MX" smtClean="0"/>
              <a:t>‹Nº›</a:t>
            </a:fld>
            <a:endParaRPr lang="es-MX"/>
          </a:p>
        </p:txBody>
      </p:sp>
    </p:spTree>
    <p:extLst>
      <p:ext uri="{BB962C8B-B14F-4D97-AF65-F5344CB8AC3E}">
        <p14:creationId xmlns:p14="http://schemas.microsoft.com/office/powerpoint/2010/main" val="253453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2C4DC01-9E37-45CF-B592-9C83400BE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02C9BDA-3146-40AE-833D-FD8EF61BC3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CA27869-A731-4A17-BEA5-9C6F06982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3AC0F-2682-4070-B299-595E0A7AD0D7}" type="datetimeFigureOut">
              <a:rPr lang="es-MX" smtClean="0"/>
              <a:t>10/09/2021</a:t>
            </a:fld>
            <a:endParaRPr lang="es-MX"/>
          </a:p>
        </p:txBody>
      </p:sp>
      <p:sp>
        <p:nvSpPr>
          <p:cNvPr id="5" name="Marcador de pie de página 4">
            <a:extLst>
              <a:ext uri="{FF2B5EF4-FFF2-40B4-BE49-F238E27FC236}">
                <a16:creationId xmlns:a16="http://schemas.microsoft.com/office/drawing/2014/main" id="{475AB20A-577B-4080-B510-E43046ACCC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DC3C224B-12C8-42A4-9F47-A429EEA50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62535-6B16-4580-B6C9-FB83311BDB46}" type="slidenum">
              <a:rPr lang="es-MX" smtClean="0"/>
              <a:t>‹Nº›</a:t>
            </a:fld>
            <a:endParaRPr lang="es-MX"/>
          </a:p>
        </p:txBody>
      </p:sp>
    </p:spTree>
    <p:extLst>
      <p:ext uri="{BB962C8B-B14F-4D97-AF65-F5344CB8AC3E}">
        <p14:creationId xmlns:p14="http://schemas.microsoft.com/office/powerpoint/2010/main" val="2555352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9BEB20E-E8B8-41CB-B336-8966D3E941B9}"/>
              </a:ext>
            </a:extLst>
          </p:cNvPr>
          <p:cNvPicPr>
            <a:picLocks noChangeAspect="1"/>
          </p:cNvPicPr>
          <p:nvPr/>
        </p:nvPicPr>
        <p:blipFill>
          <a:blip r:embed="rId2"/>
          <a:stretch>
            <a:fillRect/>
          </a:stretch>
        </p:blipFill>
        <p:spPr>
          <a:xfrm rot="16200000">
            <a:off x="2668762" y="-2668762"/>
            <a:ext cx="6858000" cy="12195523"/>
          </a:xfrm>
          <a:prstGeom prst="rect">
            <a:avLst/>
          </a:prstGeom>
        </p:spPr>
      </p:pic>
      <p:sp>
        <p:nvSpPr>
          <p:cNvPr id="6" name="CuadroTexto 5">
            <a:extLst>
              <a:ext uri="{FF2B5EF4-FFF2-40B4-BE49-F238E27FC236}">
                <a16:creationId xmlns:a16="http://schemas.microsoft.com/office/drawing/2014/main" id="{043D6F8B-00A6-4E2D-9E4E-E0100FCE8C75}"/>
              </a:ext>
            </a:extLst>
          </p:cNvPr>
          <p:cNvSpPr txBox="1"/>
          <p:nvPr/>
        </p:nvSpPr>
        <p:spPr>
          <a:xfrm>
            <a:off x="1563756" y="246908"/>
            <a:ext cx="9342783" cy="1323439"/>
          </a:xfrm>
          <a:prstGeom prst="rect">
            <a:avLst/>
          </a:prstGeom>
          <a:noFill/>
        </p:spPr>
        <p:txBody>
          <a:bodyPr wrap="square" rtlCol="0">
            <a:spAutoFit/>
          </a:bodyPr>
          <a:lstStyle/>
          <a:p>
            <a:pPr algn="ctr"/>
            <a:r>
              <a:rPr lang="es-MX" sz="4000" dirty="0">
                <a:solidFill>
                  <a:schemeClr val="bg1"/>
                </a:solidFill>
                <a:effectLst>
                  <a:outerShdw blurRad="38100" dist="38100" dir="2700000" algn="tl">
                    <a:srgbClr val="000000">
                      <a:alpha val="43137"/>
                    </a:srgbClr>
                  </a:outerShdw>
                </a:effectLst>
                <a:latin typeface="Algerian" panose="04020705040A02060702" pitchFamily="82" charset="0"/>
              </a:rPr>
              <a:t>ESCUELA NORMAL DE EDUCACION PREESCOLAR</a:t>
            </a:r>
          </a:p>
        </p:txBody>
      </p:sp>
      <p:pic>
        <p:nvPicPr>
          <p:cNvPr id="7" name="Imagen 6">
            <a:extLst>
              <a:ext uri="{FF2B5EF4-FFF2-40B4-BE49-F238E27FC236}">
                <a16:creationId xmlns:a16="http://schemas.microsoft.com/office/drawing/2014/main" id="{823EC488-4C73-48C9-A0D3-AB50ADFEB0A7}"/>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4138" b="95172" l="9744" r="89744">
                        <a14:foregroundMark x1="25641" y1="4828" x2="65641" y2="7586"/>
                        <a14:foregroundMark x1="65641" y1="7586" x2="78462" y2="6207"/>
                        <a14:foregroundMark x1="78462" y1="4138" x2="78462" y2="4138"/>
                        <a14:foregroundMark x1="33846" y1="84138" x2="55897" y2="91034"/>
                        <a14:foregroundMark x1="55897" y1="91034" x2="65128" y2="88276"/>
                        <a14:foregroundMark x1="53333" y1="95172" x2="53333" y2="95172"/>
                      </a14:backgroundRemoval>
                    </a14:imgEffect>
                  </a14:imgLayer>
                </a14:imgProps>
              </a:ext>
            </a:extLst>
          </a:blip>
          <a:stretch>
            <a:fillRect/>
          </a:stretch>
        </p:blipFill>
        <p:spPr>
          <a:xfrm>
            <a:off x="464047" y="371061"/>
            <a:ext cx="1815327" cy="1349858"/>
          </a:xfrm>
          <a:prstGeom prst="rect">
            <a:avLst/>
          </a:prstGeom>
        </p:spPr>
      </p:pic>
      <p:sp>
        <p:nvSpPr>
          <p:cNvPr id="8" name="CuadroTexto 7">
            <a:extLst>
              <a:ext uri="{FF2B5EF4-FFF2-40B4-BE49-F238E27FC236}">
                <a16:creationId xmlns:a16="http://schemas.microsoft.com/office/drawing/2014/main" id="{BD03852C-E3AA-4693-9B0B-DD1EE0EA9778}"/>
              </a:ext>
            </a:extLst>
          </p:cNvPr>
          <p:cNvSpPr txBox="1"/>
          <p:nvPr/>
        </p:nvSpPr>
        <p:spPr>
          <a:xfrm>
            <a:off x="3843130" y="1524868"/>
            <a:ext cx="5459896" cy="584775"/>
          </a:xfrm>
          <a:prstGeom prst="rect">
            <a:avLst/>
          </a:prstGeom>
          <a:noFill/>
        </p:spPr>
        <p:txBody>
          <a:bodyPr wrap="square" rtlCol="0">
            <a:spAutoFit/>
          </a:bodyPr>
          <a:lstStyle/>
          <a:p>
            <a:r>
              <a:rPr lang="es-MX" sz="3200" dirty="0">
                <a:solidFill>
                  <a:schemeClr val="bg1"/>
                </a:solidFill>
                <a:effectLst>
                  <a:outerShdw blurRad="38100" dist="38100" dir="2700000" algn="tl">
                    <a:srgbClr val="000000">
                      <a:alpha val="43137"/>
                    </a:srgbClr>
                  </a:outerShdw>
                </a:effectLst>
                <a:latin typeface="Berlin Sans FB Demi" panose="020E0802020502020306" pitchFamily="34" charset="0"/>
              </a:rPr>
              <a:t>Lenguaje y comunicación</a:t>
            </a:r>
          </a:p>
        </p:txBody>
      </p:sp>
      <p:sp>
        <p:nvSpPr>
          <p:cNvPr id="9" name="CuadroTexto 8">
            <a:extLst>
              <a:ext uri="{FF2B5EF4-FFF2-40B4-BE49-F238E27FC236}">
                <a16:creationId xmlns:a16="http://schemas.microsoft.com/office/drawing/2014/main" id="{EB083087-4264-426E-946B-E5409B2548D7}"/>
              </a:ext>
            </a:extLst>
          </p:cNvPr>
          <p:cNvSpPr txBox="1"/>
          <p:nvPr/>
        </p:nvSpPr>
        <p:spPr>
          <a:xfrm>
            <a:off x="3889513" y="4141638"/>
            <a:ext cx="5579166" cy="461665"/>
          </a:xfrm>
          <a:prstGeom prst="rect">
            <a:avLst/>
          </a:prstGeom>
          <a:noFill/>
        </p:spPr>
        <p:txBody>
          <a:bodyPr wrap="square" rtlCol="0">
            <a:spAutoFit/>
          </a:bodyPr>
          <a:lstStyle/>
          <a:p>
            <a:r>
              <a:rPr lang="es-MX" sz="2400" b="1" i="1" dirty="0">
                <a:solidFill>
                  <a:schemeClr val="bg1"/>
                </a:solidFill>
                <a:effectLst>
                  <a:outerShdw blurRad="38100" dist="38100" dir="2700000" algn="tl">
                    <a:srgbClr val="000000">
                      <a:alpha val="43137"/>
                    </a:srgbClr>
                  </a:outerShdw>
                </a:effectLst>
                <a:highlight>
                  <a:srgbClr val="B19BDB"/>
                </a:highlight>
                <a:latin typeface="Corbel" panose="020B0503020204020204" pitchFamily="34" charset="0"/>
              </a:rPr>
              <a:t>MAESTRO: </a:t>
            </a:r>
            <a:r>
              <a:rPr lang="es-MX" sz="2400" b="1" i="1" u="sng" dirty="0">
                <a:solidFill>
                  <a:schemeClr val="bg1"/>
                </a:solidFill>
                <a:effectLst>
                  <a:outerShdw blurRad="38100" dist="38100" dir="2700000" algn="tl">
                    <a:srgbClr val="000000">
                      <a:alpha val="43137"/>
                    </a:srgbClr>
                  </a:outerShdw>
                </a:effectLst>
                <a:highlight>
                  <a:srgbClr val="B19BDB"/>
                </a:highlight>
                <a:latin typeface="Corbel" panose="020B0503020204020204" pitchFamily="34" charset="0"/>
              </a:rPr>
              <a:t>SILVIA BANDA SERVIN</a:t>
            </a:r>
          </a:p>
        </p:txBody>
      </p:sp>
      <p:sp>
        <p:nvSpPr>
          <p:cNvPr id="10" name="CuadroTexto 9">
            <a:extLst>
              <a:ext uri="{FF2B5EF4-FFF2-40B4-BE49-F238E27FC236}">
                <a16:creationId xmlns:a16="http://schemas.microsoft.com/office/drawing/2014/main" id="{F533E22C-51F7-4203-8F6B-7349032606F6}"/>
              </a:ext>
            </a:extLst>
          </p:cNvPr>
          <p:cNvSpPr txBox="1"/>
          <p:nvPr/>
        </p:nvSpPr>
        <p:spPr>
          <a:xfrm>
            <a:off x="1888435" y="2440454"/>
            <a:ext cx="2001078" cy="1015663"/>
          </a:xfrm>
          <a:prstGeom prst="rect">
            <a:avLst/>
          </a:prstGeom>
          <a:noFill/>
        </p:spPr>
        <p:txBody>
          <a:bodyPr wrap="square" rtlCol="0">
            <a:spAutoFit/>
          </a:bodyPr>
          <a:lstStyle/>
          <a:p>
            <a:r>
              <a:rPr lang="es-MX" sz="6000" dirty="0">
                <a:solidFill>
                  <a:schemeClr val="bg1"/>
                </a:solidFill>
              </a:rPr>
              <a:t>1C</a:t>
            </a:r>
          </a:p>
        </p:txBody>
      </p:sp>
      <p:sp>
        <p:nvSpPr>
          <p:cNvPr id="11" name="CuadroTexto 10">
            <a:extLst>
              <a:ext uri="{FF2B5EF4-FFF2-40B4-BE49-F238E27FC236}">
                <a16:creationId xmlns:a16="http://schemas.microsoft.com/office/drawing/2014/main" id="{28F33C3D-B85E-435F-A0F2-C2A184EA7A19}"/>
              </a:ext>
            </a:extLst>
          </p:cNvPr>
          <p:cNvSpPr txBox="1"/>
          <p:nvPr/>
        </p:nvSpPr>
        <p:spPr>
          <a:xfrm>
            <a:off x="2491406" y="5261533"/>
            <a:ext cx="7487479" cy="523220"/>
          </a:xfrm>
          <a:prstGeom prst="rect">
            <a:avLst/>
          </a:prstGeom>
          <a:noFill/>
        </p:spPr>
        <p:txBody>
          <a:bodyPr wrap="square" rtlCol="0">
            <a:spAutoFit/>
          </a:bodyPr>
          <a:lstStyle/>
          <a:p>
            <a:r>
              <a:rPr lang="es-MX" sz="2800" dirty="0">
                <a:solidFill>
                  <a:schemeClr val="bg1"/>
                </a:solidFill>
                <a:effectLst>
                  <a:outerShdw blurRad="38100" dist="38100" dir="2700000" algn="tl">
                    <a:srgbClr val="000000">
                      <a:alpha val="43137"/>
                    </a:srgbClr>
                  </a:outerShdw>
                </a:effectLst>
                <a:highlight>
                  <a:srgbClr val="8880BC"/>
                </a:highlight>
                <a:latin typeface="Arial Black" panose="020B0A04020102020204" pitchFamily="34" charset="0"/>
              </a:rPr>
              <a:t>Gabriela Berenice Gutierrez Cisneros</a:t>
            </a:r>
          </a:p>
        </p:txBody>
      </p:sp>
      <p:sp>
        <p:nvSpPr>
          <p:cNvPr id="12" name="CuadroTexto 11">
            <a:extLst>
              <a:ext uri="{FF2B5EF4-FFF2-40B4-BE49-F238E27FC236}">
                <a16:creationId xmlns:a16="http://schemas.microsoft.com/office/drawing/2014/main" id="{49890C7A-EE09-4C33-8DC6-E49FBA8EA3FE}"/>
              </a:ext>
            </a:extLst>
          </p:cNvPr>
          <p:cNvSpPr txBox="1"/>
          <p:nvPr/>
        </p:nvSpPr>
        <p:spPr>
          <a:xfrm>
            <a:off x="3134138" y="2990964"/>
            <a:ext cx="6202017" cy="830997"/>
          </a:xfrm>
          <a:prstGeom prst="rect">
            <a:avLst/>
          </a:prstGeom>
          <a:noFill/>
        </p:spPr>
        <p:txBody>
          <a:bodyPr wrap="square" rtlCol="0">
            <a:spAutoFit/>
          </a:bodyPr>
          <a:lstStyle/>
          <a:p>
            <a:pPr algn="ctr"/>
            <a:r>
              <a:rPr lang="es-MX" sz="2400" dirty="0">
                <a:solidFill>
                  <a:schemeClr val="bg1"/>
                </a:solidFill>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ENFOQUES PARA LA ENSEÑANZA DE LA LENGUA</a:t>
            </a:r>
          </a:p>
        </p:txBody>
      </p:sp>
      <p:sp>
        <p:nvSpPr>
          <p:cNvPr id="13" name="CuadroTexto 12">
            <a:extLst>
              <a:ext uri="{FF2B5EF4-FFF2-40B4-BE49-F238E27FC236}">
                <a16:creationId xmlns:a16="http://schemas.microsoft.com/office/drawing/2014/main" id="{68DD93D9-F298-45CB-9BAB-5CD5176F48DC}"/>
              </a:ext>
            </a:extLst>
          </p:cNvPr>
          <p:cNvSpPr txBox="1"/>
          <p:nvPr/>
        </p:nvSpPr>
        <p:spPr>
          <a:xfrm>
            <a:off x="3843130" y="2227138"/>
            <a:ext cx="4644887" cy="646331"/>
          </a:xfrm>
          <a:prstGeom prst="rect">
            <a:avLst/>
          </a:prstGeom>
          <a:noFill/>
          <a:ln>
            <a:noFill/>
          </a:ln>
        </p:spPr>
        <p:txBody>
          <a:bodyPr wrap="square" rtlCol="0">
            <a:spAutoFit/>
          </a:bodyPr>
          <a:lstStyle/>
          <a:p>
            <a:pPr algn="ctr"/>
            <a:r>
              <a:rPr lang="es-MX" sz="3600" i="1" dirty="0">
                <a:solidFill>
                  <a:schemeClr val="bg1"/>
                </a:solidFill>
                <a:effectLst>
                  <a:outerShdw blurRad="38100" dist="38100" dir="2700000" algn="tl">
                    <a:srgbClr val="000000">
                      <a:alpha val="43137"/>
                    </a:srgbClr>
                  </a:outerShdw>
                </a:effectLst>
                <a:highlight>
                  <a:srgbClr val="C0C0C0"/>
                </a:highlight>
                <a:latin typeface="Franklin Gothic Heavy" panose="020B0903020102020204" pitchFamily="34" charset="0"/>
              </a:rPr>
              <a:t>cuadro comparativo</a:t>
            </a:r>
          </a:p>
        </p:txBody>
      </p:sp>
    </p:spTree>
    <p:extLst>
      <p:ext uri="{BB962C8B-B14F-4D97-AF65-F5344CB8AC3E}">
        <p14:creationId xmlns:p14="http://schemas.microsoft.com/office/powerpoint/2010/main" val="2800413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5">
            <a:extLst>
              <a:ext uri="{FF2B5EF4-FFF2-40B4-BE49-F238E27FC236}">
                <a16:creationId xmlns:a16="http://schemas.microsoft.com/office/drawing/2014/main" id="{24543E24-799F-448E-9152-60EF88CBD457}"/>
              </a:ext>
            </a:extLst>
          </p:cNvPr>
          <p:cNvGraphicFramePr>
            <a:graphicFrameLocks noGrp="1"/>
          </p:cNvGraphicFramePr>
          <p:nvPr>
            <p:extLst>
              <p:ext uri="{D42A27DB-BD31-4B8C-83A1-F6EECF244321}">
                <p14:modId xmlns:p14="http://schemas.microsoft.com/office/powerpoint/2010/main" val="205777252"/>
              </p:ext>
            </p:extLst>
          </p:nvPr>
        </p:nvGraphicFramePr>
        <p:xfrm>
          <a:off x="0" y="0"/>
          <a:ext cx="12192000" cy="6858000"/>
        </p:xfrm>
        <a:graphic>
          <a:graphicData uri="http://schemas.openxmlformats.org/drawingml/2006/table">
            <a:tbl>
              <a:tblPr firstRow="1" bandRow="1">
                <a:tableStyleId>{D03447BB-5D67-496B-8E87-E561075AD55C}</a:tableStyleId>
              </a:tblPr>
              <a:tblGrid>
                <a:gridCol w="346364">
                  <a:extLst>
                    <a:ext uri="{9D8B030D-6E8A-4147-A177-3AD203B41FA5}">
                      <a16:colId xmlns:a16="http://schemas.microsoft.com/office/drawing/2014/main" val="2607160101"/>
                    </a:ext>
                  </a:extLst>
                </a:gridCol>
                <a:gridCol w="2034886">
                  <a:extLst>
                    <a:ext uri="{9D8B030D-6E8A-4147-A177-3AD203B41FA5}">
                      <a16:colId xmlns:a16="http://schemas.microsoft.com/office/drawing/2014/main" val="1643244289"/>
                    </a:ext>
                  </a:extLst>
                </a:gridCol>
                <a:gridCol w="2057400">
                  <a:extLst>
                    <a:ext uri="{9D8B030D-6E8A-4147-A177-3AD203B41FA5}">
                      <a16:colId xmlns:a16="http://schemas.microsoft.com/office/drawing/2014/main" val="412468565"/>
                    </a:ext>
                  </a:extLst>
                </a:gridCol>
                <a:gridCol w="1924050">
                  <a:extLst>
                    <a:ext uri="{9D8B030D-6E8A-4147-A177-3AD203B41FA5}">
                      <a16:colId xmlns:a16="http://schemas.microsoft.com/office/drawing/2014/main" val="3931621427"/>
                    </a:ext>
                  </a:extLst>
                </a:gridCol>
                <a:gridCol w="3797300">
                  <a:extLst>
                    <a:ext uri="{9D8B030D-6E8A-4147-A177-3AD203B41FA5}">
                      <a16:colId xmlns:a16="http://schemas.microsoft.com/office/drawing/2014/main" val="2676882079"/>
                    </a:ext>
                  </a:extLst>
                </a:gridCol>
                <a:gridCol w="2032000">
                  <a:extLst>
                    <a:ext uri="{9D8B030D-6E8A-4147-A177-3AD203B41FA5}">
                      <a16:colId xmlns:a16="http://schemas.microsoft.com/office/drawing/2014/main" val="1733143438"/>
                    </a:ext>
                  </a:extLst>
                </a:gridCol>
              </a:tblGrid>
              <a:tr h="1854757">
                <a:tc>
                  <a:txBody>
                    <a:bodyPr/>
                    <a:lstStyle/>
                    <a:p>
                      <a:pPr algn="ctr"/>
                      <a:r>
                        <a:rPr lang="es-MX" sz="1600" dirty="0">
                          <a:latin typeface="Microsoft JhengHei Light" panose="020B0304030504040204" pitchFamily="34" charset="-120"/>
                          <a:ea typeface="Microsoft JhengHei Light" panose="020B0304030504040204" pitchFamily="34" charset="-120"/>
                        </a:rPr>
                        <a:t>Enfoque</a:t>
                      </a:r>
                    </a:p>
                  </a:txBody>
                  <a:tcPr>
                    <a:lnB w="12700" cap="flat" cmpd="sng" algn="ctr">
                      <a:solidFill>
                        <a:schemeClr val="tx1"/>
                      </a:solidFill>
                      <a:prstDash val="solid"/>
                      <a:round/>
                      <a:headEnd type="none" w="med" len="med"/>
                      <a:tailEnd type="none" w="med" len="med"/>
                    </a:lnB>
                  </a:tcPr>
                </a:tc>
                <a:tc>
                  <a:txBody>
                    <a:bodyPr/>
                    <a:lstStyle/>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r>
                        <a:rPr lang="es-MX" sz="1600" dirty="0">
                          <a:latin typeface="Microsoft JhengHei Light" panose="020B0304030504040204" pitchFamily="34" charset="-120"/>
                          <a:ea typeface="Microsoft JhengHei Light" panose="020B0304030504040204" pitchFamily="34" charset="-120"/>
                        </a:rPr>
                        <a:t>Origen e influencia</a:t>
                      </a:r>
                    </a:p>
                  </a:txBody>
                  <a:tcPr/>
                </a:tc>
                <a:tc>
                  <a:txBody>
                    <a:bodyPr/>
                    <a:lstStyle/>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r>
                        <a:rPr lang="es-MX" sz="1600" dirty="0">
                          <a:latin typeface="Microsoft JhengHei Light" panose="020B0304030504040204" pitchFamily="34" charset="-120"/>
                          <a:ea typeface="Microsoft JhengHei Light" panose="020B0304030504040204" pitchFamily="34" charset="-120"/>
                        </a:rPr>
                        <a:t>Características generales</a:t>
                      </a:r>
                    </a:p>
                  </a:txBody>
                  <a:tcPr/>
                </a:tc>
                <a:tc>
                  <a:txBody>
                    <a:bodyPr/>
                    <a:lstStyle/>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r>
                        <a:rPr lang="es-MX" sz="1600" dirty="0">
                          <a:latin typeface="Microsoft JhengHei Light" panose="020B0304030504040204" pitchFamily="34" charset="-120"/>
                          <a:ea typeface="Microsoft JhengHei Light" panose="020B0304030504040204" pitchFamily="34" charset="-120"/>
                        </a:rPr>
                        <a:t>Currículo o programa de curso</a:t>
                      </a:r>
                    </a:p>
                  </a:txBody>
                  <a:tcPr/>
                </a:tc>
                <a:tc>
                  <a:txBody>
                    <a:bodyPr/>
                    <a:lstStyle/>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r>
                        <a:rPr lang="es-MX" sz="1600" dirty="0">
                          <a:latin typeface="Microsoft JhengHei Light" panose="020B0304030504040204" pitchFamily="34" charset="-120"/>
                          <a:ea typeface="Microsoft JhengHei Light" panose="020B0304030504040204" pitchFamily="34" charset="-120"/>
                        </a:rPr>
                        <a:t>Practica y ejercicio de clase</a:t>
                      </a:r>
                    </a:p>
                  </a:txBody>
                  <a:tcPr/>
                </a:tc>
                <a:tc>
                  <a:txBody>
                    <a:bodyPr/>
                    <a:lstStyle/>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endParaRPr lang="es-MX" sz="1600" dirty="0">
                        <a:latin typeface="Microsoft JhengHei Light" panose="020B0304030504040204" pitchFamily="34" charset="-120"/>
                        <a:ea typeface="Microsoft JhengHei Light" panose="020B0304030504040204" pitchFamily="34" charset="-120"/>
                      </a:endParaRPr>
                    </a:p>
                    <a:p>
                      <a:pPr algn="ctr"/>
                      <a:r>
                        <a:rPr lang="es-MX" sz="1600" dirty="0">
                          <a:latin typeface="Microsoft JhengHei Light" panose="020B0304030504040204" pitchFamily="34" charset="-120"/>
                          <a:ea typeface="Microsoft JhengHei Light" panose="020B0304030504040204" pitchFamily="34" charset="-120"/>
                        </a:rPr>
                        <a:t>Bibliografía</a:t>
                      </a:r>
                    </a:p>
                  </a:txBody>
                  <a:tcPr/>
                </a:tc>
                <a:extLst>
                  <a:ext uri="{0D108BD9-81ED-4DB2-BD59-A6C34878D82A}">
                    <a16:rowId xmlns:a16="http://schemas.microsoft.com/office/drawing/2014/main" val="3769294202"/>
                  </a:ext>
                </a:extLst>
              </a:tr>
              <a:tr h="5003243">
                <a:tc>
                  <a:txBody>
                    <a:bodyPr/>
                    <a:lstStyle/>
                    <a:p>
                      <a:endParaRPr lang="es-MX" sz="2400" b="1" i="1" dirty="0"/>
                    </a:p>
                    <a:p>
                      <a:r>
                        <a:rPr lang="es-MX" sz="2400" b="1" i="1" dirty="0"/>
                        <a:t>GRAMATICA</a:t>
                      </a:r>
                    </a:p>
                    <a:p>
                      <a:endParaRPr lang="es-MX" sz="24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s-MX" sz="1600" dirty="0">
                          <a:solidFill>
                            <a:schemeClr val="tx1"/>
                          </a:solidFill>
                        </a:rPr>
                        <a:t>Nace en el contexto escolar de la enseñanza de la expresión escrita en la lengua materna, y luego se traspasa y adapta para la enseñanza de la escritura de la lengua. La idea básica es que para aprender a escribir se tiene que dominar la gramática de la lengua </a:t>
                      </a:r>
                    </a:p>
                  </a:txBody>
                  <a:tcPr>
                    <a:lnL w="12700" cap="flat" cmpd="sng" algn="ctr">
                      <a:solidFill>
                        <a:schemeClr val="tx1"/>
                      </a:solidFill>
                      <a:prstDash val="solid"/>
                      <a:round/>
                      <a:headEnd type="none" w="med" len="med"/>
                      <a:tailEnd type="none" w="med" len="med"/>
                    </a:lnL>
                    <a:solidFill>
                      <a:srgbClr val="B19BDB"/>
                    </a:solidFill>
                  </a:tcPr>
                </a:tc>
                <a:tc>
                  <a:txBody>
                    <a:bodyPr/>
                    <a:lstStyle/>
                    <a:p>
                      <a:pPr marL="285750" indent="-285750">
                        <a:buFont typeface="Arial" panose="020B0604020202020204" pitchFamily="34" charset="0"/>
                        <a:buChar char="•"/>
                      </a:pPr>
                      <a:r>
                        <a:rPr lang="es-MX" sz="1600" dirty="0">
                          <a:solidFill>
                            <a:schemeClr val="tx1"/>
                          </a:solidFill>
                        </a:rPr>
                        <a:t>Presenta una forma homogénea y prescriptiva</a:t>
                      </a:r>
                    </a:p>
                    <a:p>
                      <a:pPr marL="285750" indent="-285750">
                        <a:buFont typeface="Arial" panose="020B0604020202020204" pitchFamily="34" charset="0"/>
                        <a:buChar char="•"/>
                      </a:pPr>
                      <a:r>
                        <a:rPr lang="es-MX" sz="1600" dirty="0">
                          <a:solidFill>
                            <a:schemeClr val="tx1"/>
                          </a:solidFill>
                        </a:rPr>
                        <a:t>Se basa en la antiquísima y fecunda tradición de investigación en gramática</a:t>
                      </a:r>
                    </a:p>
                    <a:p>
                      <a:pPr marL="285750" indent="-285750">
                        <a:buFont typeface="Arial" panose="020B0604020202020204" pitchFamily="34" charset="0"/>
                        <a:buChar char="•"/>
                      </a:pPr>
                      <a:r>
                        <a:rPr lang="es-MX" sz="1600" dirty="0">
                          <a:solidFill>
                            <a:schemeClr val="tx1"/>
                          </a:solidFill>
                        </a:rPr>
                        <a:t>Establece dos grandes modelos: El modelo racional y textual o discursivo</a:t>
                      </a:r>
                    </a:p>
                  </a:txBody>
                  <a:tcPr>
                    <a:solidFill>
                      <a:srgbClr val="C7BBDF"/>
                    </a:solidFill>
                  </a:tcPr>
                </a:tc>
                <a:tc>
                  <a:txBody>
                    <a:bodyPr/>
                    <a:lstStyle/>
                    <a:p>
                      <a:r>
                        <a:rPr lang="es-MX" sz="1600" dirty="0">
                          <a:solidFill>
                            <a:schemeClr val="tx1"/>
                          </a:solidFill>
                        </a:rPr>
                        <a:t>Los alumnos básicamente aprenden ortografía, morfología, sintaxis y léxico; También se estudian aspectos como la adecuación, cohesión, coherencia interna y externa de los textos, su estructura y entre otros.</a:t>
                      </a:r>
                    </a:p>
                  </a:txBody>
                  <a:tcPr>
                    <a:solidFill>
                      <a:srgbClr val="B19BDB"/>
                    </a:solidFill>
                  </a:tcPr>
                </a:tc>
                <a:tc>
                  <a:txBody>
                    <a:bodyPr/>
                    <a:lstStyle/>
                    <a:p>
                      <a:pPr marL="285750" indent="-285750">
                        <a:buFont typeface="Arial" panose="020B0604020202020204" pitchFamily="34" charset="0"/>
                        <a:buChar char="•"/>
                      </a:pPr>
                      <a:r>
                        <a:rPr lang="es-MX" sz="1600" dirty="0">
                          <a:solidFill>
                            <a:schemeClr val="tx1"/>
                          </a:solidFill>
                        </a:rPr>
                        <a:t>Se explica un ítem lingüístico, de una forma teórica y luego se ponen ejemplos. Los alumnos comprenden la explicación (ponen ejemplos con palabras y frases</a:t>
                      </a:r>
                    </a:p>
                    <a:p>
                      <a:pPr marL="285750" indent="-285750">
                        <a:buFont typeface="Arial" panose="020B0604020202020204" pitchFamily="34" charset="0"/>
                        <a:buChar char="•"/>
                      </a:pPr>
                      <a:r>
                        <a:rPr lang="es-MX" sz="1600" dirty="0">
                          <a:solidFill>
                            <a:schemeClr val="tx1"/>
                          </a:solidFill>
                        </a:rPr>
                        <a:t>Se hacen practicas mecánicas,. Los alumnos ejercita el ítem nuevo en situaciones controladas y en pequeños contextos (completar frases y comparten en grupo)</a:t>
                      </a:r>
                    </a:p>
                    <a:p>
                      <a:pPr marL="285750" indent="-285750">
                        <a:buFont typeface="Arial" panose="020B0604020202020204" pitchFamily="34" charset="0"/>
                        <a:buChar char="•"/>
                      </a:pPr>
                      <a:r>
                        <a:rPr lang="es-MX" sz="1600" dirty="0">
                          <a:solidFill>
                            <a:schemeClr val="tx1"/>
                          </a:solidFill>
                        </a:rPr>
                        <a:t>Se hacen practicas abiertas. Los alumnos ejercitan el ítem en situaciones no controladas (escriben redacciones) y contextos mas globales </a:t>
                      </a:r>
                    </a:p>
                    <a:p>
                      <a:pPr marL="285750" indent="-285750">
                        <a:buFont typeface="Arial" panose="020B0604020202020204" pitchFamily="34" charset="0"/>
                        <a:buChar char="•"/>
                      </a:pPr>
                      <a:r>
                        <a:rPr lang="es-MX" sz="1600" dirty="0">
                          <a:solidFill>
                            <a:schemeClr val="tx1"/>
                          </a:solidFill>
                        </a:rPr>
                        <a:t>El profesor corrige los ejercicios de los alumnos (Corrige gramática)</a:t>
                      </a:r>
                    </a:p>
                  </a:txBody>
                  <a:tcPr>
                    <a:solidFill>
                      <a:srgbClr val="C7BBDF"/>
                    </a:solidFill>
                  </a:tcPr>
                </a:tc>
                <a:tc>
                  <a:txBody>
                    <a:bodyPr/>
                    <a:lstStyle/>
                    <a:p>
                      <a:r>
                        <a:rPr lang="es-MX" dirty="0">
                          <a:solidFill>
                            <a:schemeClr val="tx1"/>
                          </a:solidFill>
                        </a:rPr>
                        <a:t>La mayoría de métodos de expresión escrita, de libros de texto y de manuales escolares de lengua uno y lengua dos sigue este enfoque. En el contexto de la enseñanza del español como segunda lengua, un buen ejemplo es Sánchez, Cabré y Matilla (1975)</a:t>
                      </a:r>
                    </a:p>
                  </a:txBody>
                  <a:tcPr>
                    <a:solidFill>
                      <a:srgbClr val="B19BDB"/>
                    </a:solidFill>
                  </a:tcPr>
                </a:tc>
                <a:extLst>
                  <a:ext uri="{0D108BD9-81ED-4DB2-BD59-A6C34878D82A}">
                    <a16:rowId xmlns:a16="http://schemas.microsoft.com/office/drawing/2014/main" val="3704243248"/>
                  </a:ext>
                </a:extLst>
              </a:tr>
            </a:tbl>
          </a:graphicData>
        </a:graphic>
      </p:graphicFrame>
    </p:spTree>
    <p:extLst>
      <p:ext uri="{BB962C8B-B14F-4D97-AF65-F5344CB8AC3E}">
        <p14:creationId xmlns:p14="http://schemas.microsoft.com/office/powerpoint/2010/main" val="3995956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C04EC89D-C7BE-4637-BA26-DFB31194A920}"/>
              </a:ext>
            </a:extLst>
          </p:cNvPr>
          <p:cNvGraphicFramePr>
            <a:graphicFrameLocks noGrp="1"/>
          </p:cNvGraphicFramePr>
          <p:nvPr>
            <p:extLst>
              <p:ext uri="{D42A27DB-BD31-4B8C-83A1-F6EECF244321}">
                <p14:modId xmlns:p14="http://schemas.microsoft.com/office/powerpoint/2010/main" val="3096135203"/>
              </p:ext>
            </p:extLst>
          </p:nvPr>
        </p:nvGraphicFramePr>
        <p:xfrm>
          <a:off x="0" y="1399310"/>
          <a:ext cx="12192000" cy="5699760"/>
        </p:xfrm>
        <a:graphic>
          <a:graphicData uri="http://schemas.openxmlformats.org/drawingml/2006/table">
            <a:tbl>
              <a:tblPr firstRow="1" bandRow="1">
                <a:tableStyleId>{D03447BB-5D67-496B-8E87-E561075AD55C}</a:tableStyleId>
              </a:tblPr>
              <a:tblGrid>
                <a:gridCol w="263236">
                  <a:extLst>
                    <a:ext uri="{9D8B030D-6E8A-4147-A177-3AD203B41FA5}">
                      <a16:colId xmlns:a16="http://schemas.microsoft.com/office/drawing/2014/main" val="2180811789"/>
                    </a:ext>
                  </a:extLst>
                </a:gridCol>
                <a:gridCol w="2119746">
                  <a:extLst>
                    <a:ext uri="{9D8B030D-6E8A-4147-A177-3AD203B41FA5}">
                      <a16:colId xmlns:a16="http://schemas.microsoft.com/office/drawing/2014/main" val="994443052"/>
                    </a:ext>
                  </a:extLst>
                </a:gridCol>
                <a:gridCol w="2230582">
                  <a:extLst>
                    <a:ext uri="{9D8B030D-6E8A-4147-A177-3AD203B41FA5}">
                      <a16:colId xmlns:a16="http://schemas.microsoft.com/office/drawing/2014/main" val="112720296"/>
                    </a:ext>
                  </a:extLst>
                </a:gridCol>
                <a:gridCol w="2951018">
                  <a:extLst>
                    <a:ext uri="{9D8B030D-6E8A-4147-A177-3AD203B41FA5}">
                      <a16:colId xmlns:a16="http://schemas.microsoft.com/office/drawing/2014/main" val="2419820775"/>
                    </a:ext>
                  </a:extLst>
                </a:gridCol>
                <a:gridCol w="2978727">
                  <a:extLst>
                    <a:ext uri="{9D8B030D-6E8A-4147-A177-3AD203B41FA5}">
                      <a16:colId xmlns:a16="http://schemas.microsoft.com/office/drawing/2014/main" val="3904316371"/>
                    </a:ext>
                  </a:extLst>
                </a:gridCol>
                <a:gridCol w="1648691">
                  <a:extLst>
                    <a:ext uri="{9D8B030D-6E8A-4147-A177-3AD203B41FA5}">
                      <a16:colId xmlns:a16="http://schemas.microsoft.com/office/drawing/2014/main" val="2230013164"/>
                    </a:ext>
                  </a:extLst>
                </a:gridCol>
              </a:tblGrid>
              <a:tr h="5652654">
                <a:tc>
                  <a:txBody>
                    <a:bodyPr/>
                    <a:lstStyle/>
                    <a:p>
                      <a:endParaRPr lang="es-MX" sz="2400" b="1" i="1" dirty="0"/>
                    </a:p>
                    <a:p>
                      <a:r>
                        <a:rPr lang="es-MX" sz="2400" b="1" i="1" dirty="0"/>
                        <a:t>FUNCIONES</a:t>
                      </a:r>
                    </a:p>
                    <a:p>
                      <a:endParaRPr lang="es-MX" sz="24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s-MX" sz="1600" b="0" dirty="0">
                          <a:solidFill>
                            <a:schemeClr val="tx1"/>
                          </a:solidFill>
                        </a:rPr>
                        <a:t>Nace en el contexto de la enseñanza de una segunda lengua y, en concreto, en el seno de una metodología: la comunicativa, También recibe influencias de la sociolingüística, de los primeros trabajos sobre lingüística del texto y, en el campo de didáctica, de los movimientos de renovación pedagógica y de enseñanza activa</a:t>
                      </a:r>
                    </a:p>
                  </a:txBody>
                  <a:tcPr>
                    <a:lnL w="12700" cap="flat" cmpd="sng" algn="ctr">
                      <a:solidFill>
                        <a:schemeClr val="tx1"/>
                      </a:solidFill>
                      <a:prstDash val="solid"/>
                      <a:round/>
                      <a:headEnd type="none" w="med" len="med"/>
                      <a:tailEnd type="none" w="med" len="med"/>
                    </a:lnL>
                    <a:solidFill>
                      <a:srgbClr val="C7BBDF"/>
                    </a:solidFill>
                  </a:tcPr>
                </a:tc>
                <a:tc>
                  <a:txBody>
                    <a:bodyPr/>
                    <a:lstStyle/>
                    <a:p>
                      <a:pPr marL="285750" indent="-285750">
                        <a:buFont typeface="Arial" panose="020B0604020202020204" pitchFamily="34" charset="0"/>
                        <a:buChar char="•"/>
                      </a:pPr>
                      <a:r>
                        <a:rPr lang="es-MX" sz="1600" b="0" dirty="0">
                          <a:solidFill>
                            <a:schemeClr val="tx1"/>
                          </a:solidFill>
                        </a:rPr>
                        <a:t>Énfasis en la comunicación o uso de la lengua, Reglas gramaticales y estructuras de la lengua.</a:t>
                      </a:r>
                    </a:p>
                    <a:p>
                      <a:pPr marL="285750" indent="-285750">
                        <a:buFont typeface="Arial" panose="020B0604020202020204" pitchFamily="34" charset="0"/>
                        <a:buChar char="•"/>
                      </a:pPr>
                      <a:r>
                        <a:rPr lang="es-MX" sz="1600" b="0" dirty="0">
                          <a:solidFill>
                            <a:schemeClr val="tx1"/>
                          </a:solidFill>
                        </a:rPr>
                        <a:t>Visión descriptiva de la lengua </a:t>
                      </a:r>
                    </a:p>
                    <a:p>
                      <a:pPr marL="285750" indent="-285750">
                        <a:buFont typeface="Arial" panose="020B0604020202020204" pitchFamily="34" charset="0"/>
                        <a:buChar char="•"/>
                      </a:pPr>
                      <a:r>
                        <a:rPr lang="es-MX" sz="1600" b="0" dirty="0">
                          <a:solidFill>
                            <a:schemeClr val="tx1"/>
                          </a:solidFill>
                        </a:rPr>
                        <a:t>Varios modelos lingüísticos</a:t>
                      </a:r>
                    </a:p>
                    <a:p>
                      <a:pPr marL="285750" indent="-285750">
                        <a:buFont typeface="Arial" panose="020B0604020202020204" pitchFamily="34" charset="0"/>
                        <a:buChar char="•"/>
                      </a:pPr>
                      <a:r>
                        <a:rPr lang="es-MX" sz="1600" b="0" dirty="0">
                          <a:solidFill>
                            <a:schemeClr val="tx1"/>
                          </a:solidFill>
                        </a:rPr>
                        <a:t>Los textos deben ser reales </a:t>
                      </a:r>
                    </a:p>
                    <a:p>
                      <a:pPr marL="285750" indent="-285750">
                        <a:buFont typeface="Arial" panose="020B0604020202020204" pitchFamily="34" charset="0"/>
                        <a:buChar char="•"/>
                      </a:pPr>
                      <a:r>
                        <a:rPr lang="es-MX" sz="1600" b="0" dirty="0">
                          <a:solidFill>
                            <a:schemeClr val="tx1"/>
                          </a:solidFill>
                        </a:rPr>
                        <a:t>Atención especial a las necesidades comunicativas </a:t>
                      </a:r>
                    </a:p>
                    <a:p>
                      <a:pPr marL="285750" indent="-285750">
                        <a:buFont typeface="Arial" panose="020B0604020202020204" pitchFamily="34" charset="0"/>
                        <a:buChar char="•"/>
                      </a:pPr>
                      <a:endParaRPr lang="es-MX" sz="1600" b="0" dirty="0">
                        <a:solidFill>
                          <a:schemeClr val="tx1"/>
                        </a:solidFill>
                      </a:endParaRPr>
                    </a:p>
                  </a:txBody>
                  <a:tcPr>
                    <a:solidFill>
                      <a:srgbClr val="B19BDB"/>
                    </a:solidFill>
                  </a:tcPr>
                </a:tc>
                <a:tc>
                  <a:txBody>
                    <a:bodyPr/>
                    <a:lstStyle/>
                    <a:p>
                      <a:r>
                        <a:rPr lang="es-MX" sz="1600" b="0" dirty="0">
                          <a:solidFill>
                            <a:schemeClr val="tx1"/>
                          </a:solidFill>
                        </a:rPr>
                        <a:t>Se basa en un conjunto de funciones o actos de habla, también basa en la tipología de textos desarrollada por la lingüística del texto. Cada lección trata de un tipo de texto distinto, de forma que al final del curso se hayan tratado los mas importantes o aquellos que piden los alumnos y que van a utilizar en su vida real. </a:t>
                      </a:r>
                    </a:p>
                    <a:p>
                      <a:r>
                        <a:rPr lang="es-MX" sz="1600" b="0" dirty="0">
                          <a:solidFill>
                            <a:schemeClr val="tx1"/>
                          </a:solidFill>
                        </a:rPr>
                        <a:t>Se suelen utilizar varias tipologías de textos. Dos de las mas conocidas son: </a:t>
                      </a:r>
                    </a:p>
                    <a:p>
                      <a:pPr marL="285750" indent="-285750">
                        <a:buFont typeface="Arial" panose="020B0604020202020204" pitchFamily="34" charset="0"/>
                        <a:buChar char="•"/>
                      </a:pPr>
                      <a:r>
                        <a:rPr lang="es-MX" sz="1600" b="0" dirty="0">
                          <a:solidFill>
                            <a:schemeClr val="tx1"/>
                          </a:solidFill>
                        </a:rPr>
                        <a:t>Basada en los ámbitos de uso (familiar, personal, laboral, académico, etc.) </a:t>
                      </a:r>
                    </a:p>
                    <a:p>
                      <a:pPr marL="285750" indent="-285750">
                        <a:buFont typeface="Arial" panose="020B0604020202020204" pitchFamily="34" charset="0"/>
                        <a:buChar char="•"/>
                      </a:pPr>
                      <a:r>
                        <a:rPr lang="es-MX" sz="1600" b="0" dirty="0">
                          <a:solidFill>
                            <a:schemeClr val="tx1"/>
                          </a:solidFill>
                        </a:rPr>
                        <a:t>Basadas en la función, siguiendo la propuesta de J. M. Adam (textos de conocimientos, descripción, narración, instrucción, etc.)</a:t>
                      </a:r>
                    </a:p>
                    <a:p>
                      <a:endParaRPr lang="es-MX" sz="1600" b="0" dirty="0">
                        <a:solidFill>
                          <a:schemeClr val="tx1"/>
                        </a:solidFill>
                      </a:endParaRPr>
                    </a:p>
                  </a:txBody>
                  <a:tcPr>
                    <a:solidFill>
                      <a:srgbClr val="C7BBDF"/>
                    </a:solidFill>
                  </a:tcPr>
                </a:tc>
                <a:tc>
                  <a:txBody>
                    <a:bodyPr/>
                    <a:lstStyle/>
                    <a:p>
                      <a:pPr marL="285750" indent="-285750" algn="l">
                        <a:buFont typeface="Arial" panose="020B0604020202020204" pitchFamily="34" charset="0"/>
                        <a:buChar char="•"/>
                      </a:pPr>
                      <a:r>
                        <a:rPr lang="es-MX" sz="1600" b="0" dirty="0">
                          <a:solidFill>
                            <a:schemeClr val="tx1"/>
                          </a:solidFill>
                        </a:rPr>
                        <a:t>Se presentan varios ejemplos reales de un determinado tipo de textos (se leen tres cartas familiares, seleccionadas por su variedad y recursos lingüísticos utilizados)</a:t>
                      </a:r>
                    </a:p>
                    <a:p>
                      <a:pPr marL="285750" indent="-285750" algn="l">
                        <a:buFont typeface="Arial" panose="020B0604020202020204" pitchFamily="34" charset="0"/>
                        <a:buChar char="•"/>
                      </a:pPr>
                      <a:r>
                        <a:rPr lang="es-MX" sz="1600" b="0" dirty="0">
                          <a:solidFill>
                            <a:schemeClr val="tx1"/>
                          </a:solidFill>
                        </a:rPr>
                        <a:t>Se analizan modelos, se comparan entre si los textos para extraer las características generales del tipo de texto</a:t>
                      </a:r>
                    </a:p>
                    <a:p>
                      <a:pPr marL="285750" indent="-285750" algn="l">
                        <a:buFont typeface="Arial" panose="020B0604020202020204" pitchFamily="34" charset="0"/>
                        <a:buChar char="•"/>
                      </a:pPr>
                      <a:r>
                        <a:rPr lang="es-MX" sz="1600" b="0" dirty="0">
                          <a:solidFill>
                            <a:schemeClr val="tx1"/>
                          </a:solidFill>
                        </a:rPr>
                        <a:t>Los alumnos realizan ejercicios de practica: rellenan los vacíos de un texto, añaden información, escriben el final, etc.</a:t>
                      </a:r>
                    </a:p>
                    <a:p>
                      <a:pPr marL="285750" indent="-285750" algn="l">
                        <a:buFont typeface="Arial" panose="020B0604020202020204" pitchFamily="34" charset="0"/>
                        <a:buChar char="•"/>
                      </a:pPr>
                      <a:r>
                        <a:rPr lang="es-MX" sz="1600" b="0" dirty="0">
                          <a:solidFill>
                            <a:schemeClr val="tx1"/>
                          </a:solidFill>
                        </a:rPr>
                        <a:t>Practicas comunicativas  donde los alumnos escriben una carta familiar de acuerdo al contexto que dijo el profe.</a:t>
                      </a:r>
                    </a:p>
                    <a:p>
                      <a:pPr marL="285750" indent="-285750" algn="l">
                        <a:buFont typeface="Arial" panose="020B0604020202020204" pitchFamily="34" charset="0"/>
                        <a:buChar char="•"/>
                      </a:pPr>
                      <a:r>
                        <a:rPr lang="es-MX" sz="1600" b="0" dirty="0">
                          <a:solidFill>
                            <a:schemeClr val="tx1"/>
                          </a:solidFill>
                        </a:rPr>
                        <a:t>El profesor corrige a los alumnos</a:t>
                      </a:r>
                    </a:p>
                    <a:p>
                      <a:pPr marL="285750" indent="-285750">
                        <a:buFont typeface="Arial" panose="020B0604020202020204" pitchFamily="34" charset="0"/>
                        <a:buChar char="•"/>
                      </a:pPr>
                      <a:endParaRPr lang="es-MX" sz="1600" b="0" dirty="0">
                        <a:solidFill>
                          <a:schemeClr val="tx1"/>
                        </a:solidFill>
                      </a:endParaRPr>
                    </a:p>
                    <a:p>
                      <a:pPr marL="0" indent="0">
                        <a:buFont typeface="Arial" panose="020B0604020202020204" pitchFamily="34" charset="0"/>
                        <a:buNone/>
                      </a:pPr>
                      <a:endParaRPr lang="es-MX" sz="1600" b="0" dirty="0">
                        <a:solidFill>
                          <a:schemeClr val="tx1"/>
                        </a:solidFill>
                      </a:endParaRPr>
                    </a:p>
                  </a:txBody>
                  <a:tcPr>
                    <a:solidFill>
                      <a:srgbClr val="B19BDB"/>
                    </a:solidFill>
                  </a:tcPr>
                </a:tc>
                <a:tc>
                  <a:txBody>
                    <a:bodyPr/>
                    <a:lstStyle/>
                    <a:p>
                      <a:r>
                        <a:rPr lang="es-MX" sz="1600" b="0" dirty="0">
                          <a:solidFill>
                            <a:schemeClr val="tx1"/>
                          </a:solidFill>
                        </a:rPr>
                        <a:t>Muy importante los métodos de español lengua dos Equipo Avance (1986) y Equipo Pragma (1984 y 1985. En lengua uno, destacaría tres ejemplos en catalán: Cassany et al. (1987), Coromina (1984) y Bordons et al. (1988 y 1989), con propuestas de programación muy distintas. Y todo con permiso de un clásico ingles: Johnson (1981).</a:t>
                      </a:r>
                    </a:p>
                  </a:txBody>
                  <a:tcPr>
                    <a:solidFill>
                      <a:srgbClr val="C7BBDF"/>
                    </a:solidFill>
                  </a:tcPr>
                </a:tc>
                <a:extLst>
                  <a:ext uri="{0D108BD9-81ED-4DB2-BD59-A6C34878D82A}">
                    <a16:rowId xmlns:a16="http://schemas.microsoft.com/office/drawing/2014/main" val="1774020806"/>
                  </a:ext>
                </a:extLst>
              </a:tr>
            </a:tbl>
          </a:graphicData>
        </a:graphic>
      </p:graphicFrame>
      <p:graphicFrame>
        <p:nvGraphicFramePr>
          <p:cNvPr id="3" name="Tabla 2">
            <a:extLst>
              <a:ext uri="{FF2B5EF4-FFF2-40B4-BE49-F238E27FC236}">
                <a16:creationId xmlns:a16="http://schemas.microsoft.com/office/drawing/2014/main" id="{A1E7448E-948F-477E-9EDB-9BD26D72F171}"/>
              </a:ext>
            </a:extLst>
          </p:cNvPr>
          <p:cNvGraphicFramePr>
            <a:graphicFrameLocks noGrp="1"/>
          </p:cNvGraphicFramePr>
          <p:nvPr>
            <p:extLst>
              <p:ext uri="{D42A27DB-BD31-4B8C-83A1-F6EECF244321}">
                <p14:modId xmlns:p14="http://schemas.microsoft.com/office/powerpoint/2010/main" val="626178159"/>
              </p:ext>
            </p:extLst>
          </p:nvPr>
        </p:nvGraphicFramePr>
        <p:xfrm>
          <a:off x="0" y="-1"/>
          <a:ext cx="12192000" cy="1399310"/>
        </p:xfrm>
        <a:graphic>
          <a:graphicData uri="http://schemas.openxmlformats.org/drawingml/2006/table">
            <a:tbl>
              <a:tblPr firstRow="1" bandRow="1">
                <a:tableStyleId>{D03447BB-5D67-496B-8E87-E561075AD55C}</a:tableStyleId>
              </a:tblPr>
              <a:tblGrid>
                <a:gridCol w="249382">
                  <a:extLst>
                    <a:ext uri="{9D8B030D-6E8A-4147-A177-3AD203B41FA5}">
                      <a16:colId xmlns:a16="http://schemas.microsoft.com/office/drawing/2014/main" val="1779671489"/>
                    </a:ext>
                  </a:extLst>
                </a:gridCol>
                <a:gridCol w="2175163">
                  <a:extLst>
                    <a:ext uri="{9D8B030D-6E8A-4147-A177-3AD203B41FA5}">
                      <a16:colId xmlns:a16="http://schemas.microsoft.com/office/drawing/2014/main" val="107755337"/>
                    </a:ext>
                  </a:extLst>
                </a:gridCol>
                <a:gridCol w="2202873">
                  <a:extLst>
                    <a:ext uri="{9D8B030D-6E8A-4147-A177-3AD203B41FA5}">
                      <a16:colId xmlns:a16="http://schemas.microsoft.com/office/drawing/2014/main" val="1616706486"/>
                    </a:ext>
                  </a:extLst>
                </a:gridCol>
                <a:gridCol w="2895600">
                  <a:extLst>
                    <a:ext uri="{9D8B030D-6E8A-4147-A177-3AD203B41FA5}">
                      <a16:colId xmlns:a16="http://schemas.microsoft.com/office/drawing/2014/main" val="2564136253"/>
                    </a:ext>
                  </a:extLst>
                </a:gridCol>
                <a:gridCol w="2992582">
                  <a:extLst>
                    <a:ext uri="{9D8B030D-6E8A-4147-A177-3AD203B41FA5}">
                      <a16:colId xmlns:a16="http://schemas.microsoft.com/office/drawing/2014/main" val="2243952404"/>
                    </a:ext>
                  </a:extLst>
                </a:gridCol>
                <a:gridCol w="1676400">
                  <a:extLst>
                    <a:ext uri="{9D8B030D-6E8A-4147-A177-3AD203B41FA5}">
                      <a16:colId xmlns:a16="http://schemas.microsoft.com/office/drawing/2014/main" val="2096148248"/>
                    </a:ext>
                  </a:extLst>
                </a:gridCol>
              </a:tblGrid>
              <a:tr h="1399310">
                <a:tc>
                  <a:txBody>
                    <a:bodyPr/>
                    <a:lstStyle/>
                    <a:p>
                      <a:pPr algn="ctr"/>
                      <a:r>
                        <a:rPr lang="es-MX" sz="1200" dirty="0">
                          <a:latin typeface="Microsoft JhengHei Light" panose="020B0304030504040204" pitchFamily="34" charset="-120"/>
                          <a:ea typeface="Microsoft JhengHei Light" panose="020B0304030504040204" pitchFamily="34" charset="-120"/>
                        </a:rPr>
                        <a:t>Enfoque</a:t>
                      </a:r>
                    </a:p>
                  </a:txBody>
                  <a:tcPr>
                    <a:lnB w="12700" cap="flat" cmpd="sng" algn="ctr">
                      <a:solidFill>
                        <a:schemeClr val="tx1"/>
                      </a:solidFill>
                      <a:prstDash val="solid"/>
                      <a:round/>
                      <a:headEnd type="none" w="med" len="med"/>
                      <a:tailEnd type="none" w="med" len="med"/>
                    </a:lnB>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Origen e influencia</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Características generales</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Currículo o programa de curso</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Practica y ejercicio de clase</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Bibliografía</a:t>
                      </a:r>
                    </a:p>
                  </a:txBody>
                  <a:tcPr/>
                </a:tc>
                <a:extLst>
                  <a:ext uri="{0D108BD9-81ED-4DB2-BD59-A6C34878D82A}">
                    <a16:rowId xmlns:a16="http://schemas.microsoft.com/office/drawing/2014/main" val="1841756718"/>
                  </a:ext>
                </a:extLst>
              </a:tr>
            </a:tbl>
          </a:graphicData>
        </a:graphic>
      </p:graphicFrame>
    </p:spTree>
    <p:extLst>
      <p:ext uri="{BB962C8B-B14F-4D97-AF65-F5344CB8AC3E}">
        <p14:creationId xmlns:p14="http://schemas.microsoft.com/office/powerpoint/2010/main" val="3371396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1F1B73BA-63E8-4D43-B330-140881187B1B}"/>
              </a:ext>
            </a:extLst>
          </p:cNvPr>
          <p:cNvGraphicFramePr>
            <a:graphicFrameLocks noGrp="1"/>
          </p:cNvGraphicFramePr>
          <p:nvPr>
            <p:extLst>
              <p:ext uri="{D42A27DB-BD31-4B8C-83A1-F6EECF244321}">
                <p14:modId xmlns:p14="http://schemas.microsoft.com/office/powerpoint/2010/main" val="1322929157"/>
              </p:ext>
            </p:extLst>
          </p:nvPr>
        </p:nvGraphicFramePr>
        <p:xfrm>
          <a:off x="0" y="1399310"/>
          <a:ext cx="12192000" cy="5458690"/>
        </p:xfrm>
        <a:graphic>
          <a:graphicData uri="http://schemas.openxmlformats.org/drawingml/2006/table">
            <a:tbl>
              <a:tblPr firstRow="1" bandRow="1">
                <a:tableStyleId>{D03447BB-5D67-496B-8E87-E561075AD55C}</a:tableStyleId>
              </a:tblPr>
              <a:tblGrid>
                <a:gridCol w="263236">
                  <a:extLst>
                    <a:ext uri="{9D8B030D-6E8A-4147-A177-3AD203B41FA5}">
                      <a16:colId xmlns:a16="http://schemas.microsoft.com/office/drawing/2014/main" val="1341050044"/>
                    </a:ext>
                  </a:extLst>
                </a:gridCol>
                <a:gridCol w="2313709">
                  <a:extLst>
                    <a:ext uri="{9D8B030D-6E8A-4147-A177-3AD203B41FA5}">
                      <a16:colId xmlns:a16="http://schemas.microsoft.com/office/drawing/2014/main" val="2199870794"/>
                    </a:ext>
                  </a:extLst>
                </a:gridCol>
                <a:gridCol w="2660073">
                  <a:extLst>
                    <a:ext uri="{9D8B030D-6E8A-4147-A177-3AD203B41FA5}">
                      <a16:colId xmlns:a16="http://schemas.microsoft.com/office/drawing/2014/main" val="4135837646"/>
                    </a:ext>
                  </a:extLst>
                </a:gridCol>
                <a:gridCol w="2078182">
                  <a:extLst>
                    <a:ext uri="{9D8B030D-6E8A-4147-A177-3AD203B41FA5}">
                      <a16:colId xmlns:a16="http://schemas.microsoft.com/office/drawing/2014/main" val="2860500984"/>
                    </a:ext>
                  </a:extLst>
                </a:gridCol>
                <a:gridCol w="3172691">
                  <a:extLst>
                    <a:ext uri="{9D8B030D-6E8A-4147-A177-3AD203B41FA5}">
                      <a16:colId xmlns:a16="http://schemas.microsoft.com/office/drawing/2014/main" val="4174877904"/>
                    </a:ext>
                  </a:extLst>
                </a:gridCol>
                <a:gridCol w="1704109">
                  <a:extLst>
                    <a:ext uri="{9D8B030D-6E8A-4147-A177-3AD203B41FA5}">
                      <a16:colId xmlns:a16="http://schemas.microsoft.com/office/drawing/2014/main" val="3265167598"/>
                    </a:ext>
                  </a:extLst>
                </a:gridCol>
              </a:tblGrid>
              <a:tr h="5458690">
                <a:tc>
                  <a:txBody>
                    <a:bodyPr/>
                    <a:lstStyle/>
                    <a:p>
                      <a:endParaRPr lang="es-MX" sz="2400" b="1" i="1" dirty="0"/>
                    </a:p>
                    <a:p>
                      <a:r>
                        <a:rPr lang="es-MX" sz="2400" b="1" i="1" dirty="0"/>
                        <a:t>PROCESO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s-MX" sz="1600" b="0" dirty="0">
                          <a:solidFill>
                            <a:schemeClr val="tx1"/>
                          </a:solidFill>
                          <a:latin typeface="+mn-lt"/>
                        </a:rPr>
                        <a:t>Su origen es a partir a de los años setenta se desarroll</a:t>
                      </a:r>
                      <a:r>
                        <a:rPr lang="es-MX" sz="1600" b="0" i="0" dirty="0">
                          <a:solidFill>
                            <a:schemeClr val="tx1"/>
                          </a:solidFill>
                          <a:latin typeface="+mn-lt"/>
                        </a:rPr>
                        <a:t>ó en Estados Unidos un conjunto de investigaciones sobre el proceso de producción o composición de textos escritos. Un grupo de psicólogos, maestros y pedagogos, empezaron a analizar lo que hacían sus alumnos antes, durante y después de escribir el texto. Los profesores se decepcionaron por que no ofrecían resultados satisfactorios. </a:t>
                      </a:r>
                      <a:endParaRPr lang="es-MX" sz="1600" b="0" dirty="0">
                        <a:solidFill>
                          <a:schemeClr val="tx1"/>
                        </a:solidFill>
                        <a:latin typeface="+mn-lt"/>
                      </a:endParaRPr>
                    </a:p>
                  </a:txBody>
                  <a:tcPr>
                    <a:lnL w="12700" cap="flat" cmpd="sng" algn="ctr">
                      <a:solidFill>
                        <a:schemeClr val="tx1"/>
                      </a:solidFill>
                      <a:prstDash val="solid"/>
                      <a:round/>
                      <a:headEnd type="none" w="med" len="med"/>
                      <a:tailEnd type="none" w="med" len="med"/>
                    </a:lnL>
                    <a:solidFill>
                      <a:srgbClr val="B19BDB"/>
                    </a:solidFill>
                  </a:tcPr>
                </a:tc>
                <a:tc>
                  <a:txBody>
                    <a:bodyPr/>
                    <a:lstStyle/>
                    <a:p>
                      <a:pPr marL="285750" indent="-285750">
                        <a:buFont typeface="Arial" panose="020B0604020202020204" pitchFamily="34" charset="0"/>
                        <a:buChar char="•"/>
                      </a:pPr>
                      <a:r>
                        <a:rPr lang="es-MX" sz="1600" b="0" dirty="0">
                          <a:solidFill>
                            <a:schemeClr val="tx1"/>
                          </a:solidFill>
                        </a:rPr>
                        <a:t>Lo importante no es enseñar como debe ser la versión final de un escrito, sino que mostrar y aprender todos los pasos intermedios y las estrategias que deben utilizarse en el proceso</a:t>
                      </a:r>
                    </a:p>
                    <a:p>
                      <a:pPr marL="285750" indent="-285750">
                        <a:buFont typeface="Arial" panose="020B0604020202020204" pitchFamily="34" charset="0"/>
                        <a:buChar char="•"/>
                      </a:pPr>
                      <a:r>
                        <a:rPr lang="es-MX" sz="1600" b="0" dirty="0">
                          <a:solidFill>
                            <a:schemeClr val="tx1"/>
                          </a:solidFill>
                        </a:rPr>
                        <a:t>Pretende enseñar al alumno a pensar, a hacer esquemas, ordenar ideas, etc. </a:t>
                      </a:r>
                    </a:p>
                    <a:p>
                      <a:pPr marL="285750" indent="-285750">
                        <a:buFont typeface="Arial" panose="020B0604020202020204" pitchFamily="34" charset="0"/>
                        <a:buChar char="•"/>
                      </a:pPr>
                      <a:r>
                        <a:rPr lang="es-MX" sz="1600" b="0" dirty="0">
                          <a:solidFill>
                            <a:schemeClr val="tx1"/>
                          </a:solidFill>
                        </a:rPr>
                        <a:t>Enseñar a esculpir y no enseñar esculturas </a:t>
                      </a:r>
                    </a:p>
                    <a:p>
                      <a:pPr marL="285750" indent="-285750">
                        <a:buFont typeface="Arial" panose="020B0604020202020204" pitchFamily="34" charset="0"/>
                        <a:buChar char="•"/>
                      </a:pPr>
                      <a:r>
                        <a:rPr lang="es-MX" sz="1600" b="0" dirty="0">
                          <a:solidFill>
                            <a:schemeClr val="tx1"/>
                          </a:solidFill>
                        </a:rPr>
                        <a:t>Hacer énfasis en el escritor, en el alumno y no en el texto escrito</a:t>
                      </a:r>
                    </a:p>
                  </a:txBody>
                  <a:tcPr>
                    <a:solidFill>
                      <a:srgbClr val="C7BBDF"/>
                    </a:solidFill>
                  </a:tcPr>
                </a:tc>
                <a:tc>
                  <a:txBody>
                    <a:bodyPr/>
                    <a:lstStyle/>
                    <a:p>
                      <a:r>
                        <a:rPr lang="es-MX" sz="1600" b="0" dirty="0">
                          <a:solidFill>
                            <a:schemeClr val="tx1"/>
                          </a:solidFill>
                        </a:rPr>
                        <a:t>El programa recoge el conjunto de estrategias  o habilidades y actitudes respecto a lo escrito que caracterizan a un escritor competente. Enseñan técnicas útiles para la redacción </a:t>
                      </a:r>
                    </a:p>
                  </a:txBody>
                  <a:tcPr>
                    <a:solidFill>
                      <a:srgbClr val="B19BDB"/>
                    </a:solidFill>
                  </a:tcPr>
                </a:tc>
                <a:tc>
                  <a:txBody>
                    <a:bodyPr/>
                    <a:lstStyle/>
                    <a:p>
                      <a:pPr marL="0" indent="0">
                        <a:buFont typeface="Arial" panose="020B0604020202020204" pitchFamily="34" charset="0"/>
                        <a:buNone/>
                      </a:pPr>
                      <a:r>
                        <a:rPr lang="es-MX" sz="1600" b="0" dirty="0">
                          <a:solidFill>
                            <a:schemeClr val="tx1"/>
                          </a:solidFill>
                        </a:rPr>
                        <a:t>Las clases basadas en este enfoque funcionan de una forma muy peculiar. Lo que escriben no tiene que ser necesariamente literatura o textos con intención artística, si no que pueden escribir cartas, trabajos escolares, etc. </a:t>
                      </a:r>
                    </a:p>
                    <a:p>
                      <a:pPr marL="0" indent="0">
                        <a:buFont typeface="Arial" panose="020B0604020202020204" pitchFamily="34" charset="0"/>
                        <a:buNone/>
                      </a:pPr>
                      <a:r>
                        <a:rPr lang="es-MX" sz="1600" b="0" dirty="0">
                          <a:solidFill>
                            <a:schemeClr val="tx1"/>
                          </a:solidFill>
                        </a:rPr>
                        <a:t>Se propone un tema y los alumnos se pasan todo el tiempo de clase escribiendo sobre el y el profesor orienta y asesora el trabajo del alumno; decirle como puede trabajar, que técnicas puede utilizar, leer sus borradores y mostrarle sus errores, etc. </a:t>
                      </a:r>
                    </a:p>
                  </a:txBody>
                  <a:tcPr>
                    <a:solidFill>
                      <a:srgbClr val="C7BBDF"/>
                    </a:solidFill>
                  </a:tcPr>
                </a:tc>
                <a:tc>
                  <a:txBody>
                    <a:bodyPr/>
                    <a:lstStyle/>
                    <a:p>
                      <a:r>
                        <a:rPr lang="es-MX" sz="1400" b="0" dirty="0">
                          <a:solidFill>
                            <a:schemeClr val="tx1"/>
                          </a:solidFill>
                        </a:rPr>
                        <a:t>Destacan los volúmenes monográficos de Cassany (1987 y 1989) y el libro de Serafini (1985). Aunque breve, otro texto a tener en cuenta es La expresión escrita de la escuela. Enfoques metodológicos para un proyecto (1985), del Instituto de estudios pedagógicos Somosaguas. Los mejores cursos de libros prácticos que se desarrollan este enfoque son Flower (1985) y Murray(1987).</a:t>
                      </a:r>
                    </a:p>
                  </a:txBody>
                  <a:tcPr>
                    <a:solidFill>
                      <a:srgbClr val="B19BDB"/>
                    </a:solidFill>
                  </a:tcPr>
                </a:tc>
                <a:extLst>
                  <a:ext uri="{0D108BD9-81ED-4DB2-BD59-A6C34878D82A}">
                    <a16:rowId xmlns:a16="http://schemas.microsoft.com/office/drawing/2014/main" val="3476095692"/>
                  </a:ext>
                </a:extLst>
              </a:tr>
            </a:tbl>
          </a:graphicData>
        </a:graphic>
      </p:graphicFrame>
      <p:graphicFrame>
        <p:nvGraphicFramePr>
          <p:cNvPr id="3" name="Tabla 2">
            <a:extLst>
              <a:ext uri="{FF2B5EF4-FFF2-40B4-BE49-F238E27FC236}">
                <a16:creationId xmlns:a16="http://schemas.microsoft.com/office/drawing/2014/main" id="{D93C80C7-71EB-40F4-90A4-C88190243E4C}"/>
              </a:ext>
            </a:extLst>
          </p:cNvPr>
          <p:cNvGraphicFramePr>
            <a:graphicFrameLocks noGrp="1"/>
          </p:cNvGraphicFramePr>
          <p:nvPr>
            <p:extLst>
              <p:ext uri="{D42A27DB-BD31-4B8C-83A1-F6EECF244321}">
                <p14:modId xmlns:p14="http://schemas.microsoft.com/office/powerpoint/2010/main" val="2126566430"/>
              </p:ext>
            </p:extLst>
          </p:nvPr>
        </p:nvGraphicFramePr>
        <p:xfrm>
          <a:off x="0" y="0"/>
          <a:ext cx="12192000" cy="1399310"/>
        </p:xfrm>
        <a:graphic>
          <a:graphicData uri="http://schemas.openxmlformats.org/drawingml/2006/table">
            <a:tbl>
              <a:tblPr firstRow="1" bandRow="1">
                <a:tableStyleId>{D03447BB-5D67-496B-8E87-E561075AD55C}</a:tableStyleId>
              </a:tblPr>
              <a:tblGrid>
                <a:gridCol w="249382">
                  <a:extLst>
                    <a:ext uri="{9D8B030D-6E8A-4147-A177-3AD203B41FA5}">
                      <a16:colId xmlns:a16="http://schemas.microsoft.com/office/drawing/2014/main" val="1883595818"/>
                    </a:ext>
                  </a:extLst>
                </a:gridCol>
                <a:gridCol w="2327563">
                  <a:extLst>
                    <a:ext uri="{9D8B030D-6E8A-4147-A177-3AD203B41FA5}">
                      <a16:colId xmlns:a16="http://schemas.microsoft.com/office/drawing/2014/main" val="1672694224"/>
                    </a:ext>
                  </a:extLst>
                </a:gridCol>
                <a:gridCol w="2673928">
                  <a:extLst>
                    <a:ext uri="{9D8B030D-6E8A-4147-A177-3AD203B41FA5}">
                      <a16:colId xmlns:a16="http://schemas.microsoft.com/office/drawing/2014/main" val="157222888"/>
                    </a:ext>
                  </a:extLst>
                </a:gridCol>
                <a:gridCol w="2064327">
                  <a:extLst>
                    <a:ext uri="{9D8B030D-6E8A-4147-A177-3AD203B41FA5}">
                      <a16:colId xmlns:a16="http://schemas.microsoft.com/office/drawing/2014/main" val="2179596288"/>
                    </a:ext>
                  </a:extLst>
                </a:gridCol>
                <a:gridCol w="2844800">
                  <a:extLst>
                    <a:ext uri="{9D8B030D-6E8A-4147-A177-3AD203B41FA5}">
                      <a16:colId xmlns:a16="http://schemas.microsoft.com/office/drawing/2014/main" val="3732710327"/>
                    </a:ext>
                  </a:extLst>
                </a:gridCol>
                <a:gridCol w="2032000">
                  <a:extLst>
                    <a:ext uri="{9D8B030D-6E8A-4147-A177-3AD203B41FA5}">
                      <a16:colId xmlns:a16="http://schemas.microsoft.com/office/drawing/2014/main" val="3935160820"/>
                    </a:ext>
                  </a:extLst>
                </a:gridCol>
              </a:tblGrid>
              <a:tr h="1399310">
                <a:tc>
                  <a:txBody>
                    <a:bodyPr/>
                    <a:lstStyle/>
                    <a:p>
                      <a:pPr algn="ctr"/>
                      <a:r>
                        <a:rPr lang="es-MX" sz="1200" dirty="0">
                          <a:latin typeface="Microsoft JhengHei Light" panose="020B0304030504040204" pitchFamily="34" charset="-120"/>
                          <a:ea typeface="Microsoft JhengHei Light" panose="020B0304030504040204" pitchFamily="34" charset="-120"/>
                        </a:rPr>
                        <a:t>Enfoque</a:t>
                      </a:r>
                    </a:p>
                  </a:txBody>
                  <a:tcPr>
                    <a:lnB w="12700" cap="flat" cmpd="sng" algn="ctr">
                      <a:solidFill>
                        <a:schemeClr val="tx1"/>
                      </a:solidFill>
                      <a:prstDash val="solid"/>
                      <a:round/>
                      <a:headEnd type="none" w="med" len="med"/>
                      <a:tailEnd type="none" w="med" len="med"/>
                    </a:lnB>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Origen e influencia</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Características generales</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Currículo o programa de curso</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Practica y ejercicio de clase</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Bibliografía</a:t>
                      </a:r>
                    </a:p>
                  </a:txBody>
                  <a:tcPr/>
                </a:tc>
                <a:extLst>
                  <a:ext uri="{0D108BD9-81ED-4DB2-BD59-A6C34878D82A}">
                    <a16:rowId xmlns:a16="http://schemas.microsoft.com/office/drawing/2014/main" val="3001374336"/>
                  </a:ext>
                </a:extLst>
              </a:tr>
            </a:tbl>
          </a:graphicData>
        </a:graphic>
      </p:graphicFrame>
    </p:spTree>
    <p:extLst>
      <p:ext uri="{BB962C8B-B14F-4D97-AF65-F5344CB8AC3E}">
        <p14:creationId xmlns:p14="http://schemas.microsoft.com/office/powerpoint/2010/main" val="3018643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F8E7FBA4-4291-4D29-8E9E-C4C1DAE1BF27}"/>
              </a:ext>
            </a:extLst>
          </p:cNvPr>
          <p:cNvGraphicFramePr>
            <a:graphicFrameLocks noGrp="1"/>
          </p:cNvGraphicFramePr>
          <p:nvPr>
            <p:extLst>
              <p:ext uri="{D42A27DB-BD31-4B8C-83A1-F6EECF244321}">
                <p14:modId xmlns:p14="http://schemas.microsoft.com/office/powerpoint/2010/main" val="2290704391"/>
              </p:ext>
            </p:extLst>
          </p:nvPr>
        </p:nvGraphicFramePr>
        <p:xfrm>
          <a:off x="0" y="1399310"/>
          <a:ext cx="12192000" cy="5943600"/>
        </p:xfrm>
        <a:graphic>
          <a:graphicData uri="http://schemas.openxmlformats.org/drawingml/2006/table">
            <a:tbl>
              <a:tblPr firstRow="1" bandRow="1">
                <a:tableStyleId>{D03447BB-5D67-496B-8E87-E561075AD55C}</a:tableStyleId>
              </a:tblPr>
              <a:tblGrid>
                <a:gridCol w="318655">
                  <a:extLst>
                    <a:ext uri="{9D8B030D-6E8A-4147-A177-3AD203B41FA5}">
                      <a16:colId xmlns:a16="http://schemas.microsoft.com/office/drawing/2014/main" val="1053777031"/>
                    </a:ext>
                  </a:extLst>
                </a:gridCol>
                <a:gridCol w="2078181">
                  <a:extLst>
                    <a:ext uri="{9D8B030D-6E8A-4147-A177-3AD203B41FA5}">
                      <a16:colId xmlns:a16="http://schemas.microsoft.com/office/drawing/2014/main" val="1490651010"/>
                    </a:ext>
                  </a:extLst>
                </a:gridCol>
                <a:gridCol w="2479964">
                  <a:extLst>
                    <a:ext uri="{9D8B030D-6E8A-4147-A177-3AD203B41FA5}">
                      <a16:colId xmlns:a16="http://schemas.microsoft.com/office/drawing/2014/main" val="3534466538"/>
                    </a:ext>
                  </a:extLst>
                </a:gridCol>
                <a:gridCol w="2466109">
                  <a:extLst>
                    <a:ext uri="{9D8B030D-6E8A-4147-A177-3AD203B41FA5}">
                      <a16:colId xmlns:a16="http://schemas.microsoft.com/office/drawing/2014/main" val="1825864927"/>
                    </a:ext>
                  </a:extLst>
                </a:gridCol>
                <a:gridCol w="3034146">
                  <a:extLst>
                    <a:ext uri="{9D8B030D-6E8A-4147-A177-3AD203B41FA5}">
                      <a16:colId xmlns:a16="http://schemas.microsoft.com/office/drawing/2014/main" val="814840033"/>
                    </a:ext>
                  </a:extLst>
                </a:gridCol>
                <a:gridCol w="1814945">
                  <a:extLst>
                    <a:ext uri="{9D8B030D-6E8A-4147-A177-3AD203B41FA5}">
                      <a16:colId xmlns:a16="http://schemas.microsoft.com/office/drawing/2014/main" val="3537316426"/>
                    </a:ext>
                  </a:extLst>
                </a:gridCol>
              </a:tblGrid>
              <a:tr h="5458690">
                <a:tc>
                  <a:txBody>
                    <a:bodyPr/>
                    <a:lstStyle/>
                    <a:p>
                      <a:endParaRPr lang="es-MX" sz="2400" b="1" i="1" dirty="0"/>
                    </a:p>
                    <a:p>
                      <a:r>
                        <a:rPr lang="es-MX" sz="2400" b="1" i="1" dirty="0"/>
                        <a:t>CONTENIDO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s-MX" sz="1600" b="0" dirty="0">
                          <a:solidFill>
                            <a:schemeClr val="tx1"/>
                          </a:solidFill>
                        </a:rPr>
                        <a:t>Se desarrolló paralela en dos contextos académicos distintos, en Estados Unidos durante la década de los ochenta, en los concursos de escritura de las universidades y los collages; por otra, en las escuelas básicas y medias con el movimiento escritura (a través del currículum)</a:t>
                      </a:r>
                    </a:p>
                  </a:txBody>
                  <a:tcPr>
                    <a:lnL w="12700" cap="flat" cmpd="sng" algn="ctr">
                      <a:solidFill>
                        <a:schemeClr val="tx1"/>
                      </a:solidFill>
                      <a:prstDash val="solid"/>
                      <a:round/>
                      <a:headEnd type="none" w="med" len="med"/>
                      <a:tailEnd type="none" w="med" len="med"/>
                    </a:lnL>
                    <a:solidFill>
                      <a:srgbClr val="C7BBDF"/>
                    </a:solidFill>
                  </a:tcPr>
                </a:tc>
                <a:tc>
                  <a:txBody>
                    <a:bodyPr/>
                    <a:lstStyle/>
                    <a:p>
                      <a:pPr marL="285750" indent="-285750">
                        <a:buFont typeface="Arial" panose="020B0604020202020204" pitchFamily="34" charset="0"/>
                        <a:buChar char="•"/>
                      </a:pPr>
                      <a:r>
                        <a:rPr lang="es-MX" sz="1600" b="0" dirty="0">
                          <a:solidFill>
                            <a:schemeClr val="tx1"/>
                          </a:solidFill>
                        </a:rPr>
                        <a:t>Pone énfasis en lo que dice el texto, en el contenido, y no en como se dice, en la forma. </a:t>
                      </a:r>
                    </a:p>
                    <a:p>
                      <a:pPr marL="285750" indent="-285750">
                        <a:buFont typeface="Arial" panose="020B0604020202020204" pitchFamily="34" charset="0"/>
                        <a:buChar char="•"/>
                      </a:pPr>
                      <a:r>
                        <a:rPr lang="es-MX" sz="1600" b="0" dirty="0">
                          <a:solidFill>
                            <a:schemeClr val="tx1"/>
                          </a:solidFill>
                        </a:rPr>
                        <a:t>No se escribe sobre la experiencia personal de cada uno, sino sobre algún tema académico. Habilidad en la expresión escrita se integran con las habilidades lingüísticas </a:t>
                      </a:r>
                    </a:p>
                    <a:p>
                      <a:pPr marL="285750" indent="-285750">
                        <a:buFont typeface="Arial" panose="020B0604020202020204" pitchFamily="34" charset="0"/>
                        <a:buChar char="•"/>
                      </a:pPr>
                      <a:r>
                        <a:rPr lang="es-MX" sz="1600" b="0" dirty="0">
                          <a:solidFill>
                            <a:schemeClr val="tx1"/>
                          </a:solidFill>
                        </a:rPr>
                        <a:t>En los ejercicios de clase, se distinguen dos secuencias muy claras y separadas. Una primea fase de estudio y comprensión de un tema y luego la fase final de elaboración de ideas y producción de textos escritos</a:t>
                      </a:r>
                    </a:p>
                    <a:p>
                      <a:pPr marL="285750" indent="-285750">
                        <a:buFont typeface="Arial" panose="020B0604020202020204" pitchFamily="34" charset="0"/>
                        <a:buChar char="•"/>
                      </a:pPr>
                      <a:endParaRPr lang="es-MX" sz="1600" b="0" dirty="0">
                        <a:solidFill>
                          <a:schemeClr val="tx1"/>
                        </a:solidFill>
                      </a:endParaRPr>
                    </a:p>
                  </a:txBody>
                  <a:tcPr>
                    <a:solidFill>
                      <a:srgbClr val="B19BDB"/>
                    </a:solidFill>
                  </a:tcPr>
                </a:tc>
                <a:tc>
                  <a:txBody>
                    <a:bodyPr/>
                    <a:lstStyle/>
                    <a:p>
                      <a:r>
                        <a:rPr lang="es-MX" sz="1600" b="0" dirty="0">
                          <a:solidFill>
                            <a:schemeClr val="tx1"/>
                          </a:solidFill>
                        </a:rPr>
                        <a:t>La programación del curso se basa en el contenido de una o  varias materias de estudio. Puede tratarse de un programa muy completo y estructurado a partir de un tema o disciplina. </a:t>
                      </a:r>
                    </a:p>
                    <a:p>
                      <a:r>
                        <a:rPr lang="es-MX" sz="1600" b="0" dirty="0">
                          <a:solidFill>
                            <a:schemeClr val="tx1"/>
                          </a:solidFill>
                        </a:rPr>
                        <a:t>Un conjunto extraordinariamente variado de ejercicios que requieren todo tipo de esfuerzos por parte del alumno.</a:t>
                      </a:r>
                    </a:p>
                  </a:txBody>
                  <a:tcPr>
                    <a:solidFill>
                      <a:srgbClr val="C7BBDF"/>
                    </a:solidFill>
                  </a:tcPr>
                </a:tc>
                <a:tc>
                  <a:txBody>
                    <a:bodyPr/>
                    <a:lstStyle/>
                    <a:p>
                      <a:pPr marL="285750" indent="-285750">
                        <a:buFont typeface="Arial" panose="020B0604020202020204" pitchFamily="34" charset="0"/>
                        <a:buChar char="•"/>
                      </a:pPr>
                      <a:r>
                        <a:rPr lang="es-MX" sz="1600" b="0" dirty="0">
                          <a:solidFill>
                            <a:schemeClr val="tx1"/>
                          </a:solidFill>
                        </a:rPr>
                        <a:t>Investigan a profundidad un tema: lectura de textos, análisis de textos y los argumentos, búsqueda de nueva información, selección, etc.</a:t>
                      </a:r>
                    </a:p>
                    <a:p>
                      <a:pPr marL="285750" indent="-285750">
                        <a:buFont typeface="Arial" panose="020B0604020202020204" pitchFamily="34" charset="0"/>
                        <a:buChar char="•"/>
                      </a:pPr>
                      <a:r>
                        <a:rPr lang="es-MX" sz="1600" b="0" dirty="0">
                          <a:solidFill>
                            <a:schemeClr val="tx1"/>
                          </a:solidFill>
                        </a:rPr>
                        <a:t>Procesan la información: elaboración de esquemas, discusiones en grupo, contraste de opiniones, etc.</a:t>
                      </a:r>
                    </a:p>
                    <a:p>
                      <a:pPr marL="285750" indent="-285750">
                        <a:buFont typeface="Arial" panose="020B0604020202020204" pitchFamily="34" charset="0"/>
                        <a:buChar char="•"/>
                      </a:pPr>
                      <a:r>
                        <a:rPr lang="es-MX" sz="1600" b="0" dirty="0">
                          <a:solidFill>
                            <a:schemeClr val="tx1"/>
                          </a:solidFill>
                        </a:rPr>
                        <a:t>Producen escritos: preparación y redacción de textos académicos </a:t>
                      </a:r>
                    </a:p>
                  </a:txBody>
                  <a:tcPr>
                    <a:solidFill>
                      <a:srgbClr val="B19BDB"/>
                    </a:solidFill>
                  </a:tcPr>
                </a:tc>
                <a:tc>
                  <a:txBody>
                    <a:bodyPr/>
                    <a:lstStyle/>
                    <a:p>
                      <a:r>
                        <a:rPr lang="es-MX" b="0" dirty="0">
                          <a:solidFill>
                            <a:schemeClr val="tx1"/>
                          </a:solidFill>
                        </a:rPr>
                        <a:t>Dos buenos textos sobre este enfoque son los que ya citaron de </a:t>
                      </a:r>
                      <a:r>
                        <a:rPr lang="es-MX" b="0" dirty="0" err="1">
                          <a:solidFill>
                            <a:schemeClr val="tx1"/>
                          </a:solidFill>
                        </a:rPr>
                        <a:t>Shih</a:t>
                      </a:r>
                      <a:r>
                        <a:rPr lang="es-MX" b="0" dirty="0">
                          <a:solidFill>
                            <a:schemeClr val="tx1"/>
                          </a:solidFill>
                        </a:rPr>
                        <a:t> (1986) y Griffin (1982</a:t>
                      </a:r>
                    </a:p>
                  </a:txBody>
                  <a:tcPr>
                    <a:solidFill>
                      <a:srgbClr val="C7BBDF"/>
                    </a:solidFill>
                  </a:tcPr>
                </a:tc>
                <a:extLst>
                  <a:ext uri="{0D108BD9-81ED-4DB2-BD59-A6C34878D82A}">
                    <a16:rowId xmlns:a16="http://schemas.microsoft.com/office/drawing/2014/main" val="38958198"/>
                  </a:ext>
                </a:extLst>
              </a:tr>
            </a:tbl>
          </a:graphicData>
        </a:graphic>
      </p:graphicFrame>
      <p:graphicFrame>
        <p:nvGraphicFramePr>
          <p:cNvPr id="3" name="Tabla 2">
            <a:extLst>
              <a:ext uri="{FF2B5EF4-FFF2-40B4-BE49-F238E27FC236}">
                <a16:creationId xmlns:a16="http://schemas.microsoft.com/office/drawing/2014/main" id="{3E35C107-FFDC-4B03-9D78-2B157369B049}"/>
              </a:ext>
            </a:extLst>
          </p:cNvPr>
          <p:cNvGraphicFramePr>
            <a:graphicFrameLocks noGrp="1"/>
          </p:cNvGraphicFramePr>
          <p:nvPr>
            <p:extLst>
              <p:ext uri="{D42A27DB-BD31-4B8C-83A1-F6EECF244321}">
                <p14:modId xmlns:p14="http://schemas.microsoft.com/office/powerpoint/2010/main" val="1510322194"/>
              </p:ext>
            </p:extLst>
          </p:nvPr>
        </p:nvGraphicFramePr>
        <p:xfrm>
          <a:off x="0" y="0"/>
          <a:ext cx="12192000" cy="1399310"/>
        </p:xfrm>
        <a:graphic>
          <a:graphicData uri="http://schemas.openxmlformats.org/drawingml/2006/table">
            <a:tbl>
              <a:tblPr firstRow="1" bandRow="1">
                <a:tableStyleId>{D03447BB-5D67-496B-8E87-E561075AD55C}</a:tableStyleId>
              </a:tblPr>
              <a:tblGrid>
                <a:gridCol w="249382">
                  <a:extLst>
                    <a:ext uri="{9D8B030D-6E8A-4147-A177-3AD203B41FA5}">
                      <a16:colId xmlns:a16="http://schemas.microsoft.com/office/drawing/2014/main" val="1883595818"/>
                    </a:ext>
                  </a:extLst>
                </a:gridCol>
                <a:gridCol w="2105891">
                  <a:extLst>
                    <a:ext uri="{9D8B030D-6E8A-4147-A177-3AD203B41FA5}">
                      <a16:colId xmlns:a16="http://schemas.microsoft.com/office/drawing/2014/main" val="1672694224"/>
                    </a:ext>
                  </a:extLst>
                </a:gridCol>
                <a:gridCol w="2521527">
                  <a:extLst>
                    <a:ext uri="{9D8B030D-6E8A-4147-A177-3AD203B41FA5}">
                      <a16:colId xmlns:a16="http://schemas.microsoft.com/office/drawing/2014/main" val="157222888"/>
                    </a:ext>
                  </a:extLst>
                </a:gridCol>
                <a:gridCol w="2424545">
                  <a:extLst>
                    <a:ext uri="{9D8B030D-6E8A-4147-A177-3AD203B41FA5}">
                      <a16:colId xmlns:a16="http://schemas.microsoft.com/office/drawing/2014/main" val="2179596288"/>
                    </a:ext>
                  </a:extLst>
                </a:gridCol>
                <a:gridCol w="2858655">
                  <a:extLst>
                    <a:ext uri="{9D8B030D-6E8A-4147-A177-3AD203B41FA5}">
                      <a16:colId xmlns:a16="http://schemas.microsoft.com/office/drawing/2014/main" val="3732710327"/>
                    </a:ext>
                  </a:extLst>
                </a:gridCol>
                <a:gridCol w="2032000">
                  <a:extLst>
                    <a:ext uri="{9D8B030D-6E8A-4147-A177-3AD203B41FA5}">
                      <a16:colId xmlns:a16="http://schemas.microsoft.com/office/drawing/2014/main" val="3935160820"/>
                    </a:ext>
                  </a:extLst>
                </a:gridCol>
              </a:tblGrid>
              <a:tr h="1399310">
                <a:tc>
                  <a:txBody>
                    <a:bodyPr/>
                    <a:lstStyle/>
                    <a:p>
                      <a:pPr algn="ctr"/>
                      <a:r>
                        <a:rPr lang="es-MX" sz="1200" dirty="0">
                          <a:latin typeface="Microsoft JhengHei Light" panose="020B0304030504040204" pitchFamily="34" charset="-120"/>
                          <a:ea typeface="Microsoft JhengHei Light" panose="020B0304030504040204" pitchFamily="34" charset="-120"/>
                        </a:rPr>
                        <a:t>Enfoque</a:t>
                      </a:r>
                    </a:p>
                  </a:txBody>
                  <a:tcPr>
                    <a:lnB w="12700" cap="flat" cmpd="sng" algn="ctr">
                      <a:solidFill>
                        <a:schemeClr val="tx1"/>
                      </a:solidFill>
                      <a:prstDash val="solid"/>
                      <a:round/>
                      <a:headEnd type="none" w="med" len="med"/>
                      <a:tailEnd type="none" w="med" len="med"/>
                    </a:lnB>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Origen e influencia</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Características generales</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Currículo o programa de curso</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Practica y ejercicio de clase</a:t>
                      </a:r>
                    </a:p>
                  </a:txBody>
                  <a:tcPr/>
                </a:tc>
                <a:tc>
                  <a:txBody>
                    <a:bodyPr/>
                    <a:lstStyle/>
                    <a:p>
                      <a:pPr algn="ctr"/>
                      <a:endParaRPr lang="es-MX" sz="1600" i="1" dirty="0">
                        <a:latin typeface="Microsoft JhengHei Light" panose="020B0304030504040204" pitchFamily="34" charset="-120"/>
                        <a:ea typeface="Microsoft JhengHei Light" panose="020B0304030504040204" pitchFamily="34" charset="-120"/>
                      </a:endParaRPr>
                    </a:p>
                    <a:p>
                      <a:pPr algn="ctr"/>
                      <a:r>
                        <a:rPr lang="es-MX" sz="1600" i="1" dirty="0">
                          <a:latin typeface="Microsoft JhengHei Light" panose="020B0304030504040204" pitchFamily="34" charset="-120"/>
                          <a:ea typeface="Microsoft JhengHei Light" panose="020B0304030504040204" pitchFamily="34" charset="-120"/>
                        </a:rPr>
                        <a:t>Bibliografía</a:t>
                      </a:r>
                    </a:p>
                  </a:txBody>
                  <a:tcPr/>
                </a:tc>
                <a:extLst>
                  <a:ext uri="{0D108BD9-81ED-4DB2-BD59-A6C34878D82A}">
                    <a16:rowId xmlns:a16="http://schemas.microsoft.com/office/drawing/2014/main" val="3001374336"/>
                  </a:ext>
                </a:extLst>
              </a:tr>
            </a:tbl>
          </a:graphicData>
        </a:graphic>
      </p:graphicFrame>
    </p:spTree>
    <p:extLst>
      <p:ext uri="{BB962C8B-B14F-4D97-AF65-F5344CB8AC3E}">
        <p14:creationId xmlns:p14="http://schemas.microsoft.com/office/powerpoint/2010/main" val="29678620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2851</TotalTime>
  <Words>1331</Words>
  <Application>Microsoft Office PowerPoint</Application>
  <PresentationFormat>Panorámica</PresentationFormat>
  <Paragraphs>114</Paragraphs>
  <Slides>5</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5</vt:i4>
      </vt:variant>
    </vt:vector>
  </HeadingPairs>
  <TitlesOfParts>
    <vt:vector size="16" baseType="lpstr">
      <vt:lpstr>Microsoft JhengHei Light</vt:lpstr>
      <vt:lpstr>Algerian</vt:lpstr>
      <vt:lpstr>Arial</vt:lpstr>
      <vt:lpstr>Arial Black</vt:lpstr>
      <vt:lpstr>Berlin Sans FB Demi</vt:lpstr>
      <vt:lpstr>Calibri</vt:lpstr>
      <vt:lpstr>Calibri Light</vt:lpstr>
      <vt:lpstr>Corbel</vt:lpstr>
      <vt:lpstr>Franklin Gothic Heavy</vt:lpstr>
      <vt:lpstr>Segoe UI Semibold</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Silvia Banda Servín</dc:creator>
  <cp:lastModifiedBy>gabriela gutierrez</cp:lastModifiedBy>
  <cp:revision>21</cp:revision>
  <dcterms:created xsi:type="dcterms:W3CDTF">2020-10-14T17:06:36Z</dcterms:created>
  <dcterms:modified xsi:type="dcterms:W3CDTF">2021-09-10T19:17:41Z</dcterms:modified>
</cp:coreProperties>
</file>