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6" autoAdjust="0"/>
    <p:restoredTop sz="94660"/>
  </p:normalViewPr>
  <p:slideViewPr>
    <p:cSldViewPr snapToGrid="0">
      <p:cViewPr>
        <p:scale>
          <a:sx n="71" d="100"/>
          <a:sy n="71" d="100"/>
        </p:scale>
        <p:origin x="492"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1554328-4667-428F-AD7F-2D3CDF4E8D7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xmlns="" id="{F065DFEF-FEAD-490A-9F22-2E9DD7AE19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xmlns="" id="{44CA4AA5-0E61-46C5-8881-F57D90875672}"/>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5" name="Marcador de pie de página 4">
            <a:extLst>
              <a:ext uri="{FF2B5EF4-FFF2-40B4-BE49-F238E27FC236}">
                <a16:creationId xmlns:a16="http://schemas.microsoft.com/office/drawing/2014/main" xmlns="" id="{03C2E0FE-FA3F-4F30-A411-367A0FFD04E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DC9E080A-3AF9-4E78-8B51-737103088BC0}"/>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1378335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03C4C4B-A1C1-420E-B8AA-9FB6755652B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4705B108-30B3-4E9C-B18B-444889E9A38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DC68B621-5AB2-4D54-A05D-643D5B34E832}"/>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5" name="Marcador de pie de página 4">
            <a:extLst>
              <a:ext uri="{FF2B5EF4-FFF2-40B4-BE49-F238E27FC236}">
                <a16:creationId xmlns:a16="http://schemas.microsoft.com/office/drawing/2014/main" xmlns="" id="{50FC7A9D-DDAE-484E-8BAE-19EF4FCD81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7D76E353-14C4-43CC-8AF5-2EEBF577C7EE}"/>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169916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8CCE6DED-396E-4FF6-B044-C073159D0B8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B683B30B-0F52-4157-8872-91175885EFB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ADA35CDB-4442-45B2-9417-48012B243B7D}"/>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5" name="Marcador de pie de página 4">
            <a:extLst>
              <a:ext uri="{FF2B5EF4-FFF2-40B4-BE49-F238E27FC236}">
                <a16:creationId xmlns:a16="http://schemas.microsoft.com/office/drawing/2014/main" xmlns="" id="{7C588FFB-45B1-4BA9-9151-373ACA1F5FA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AB75472E-3ADA-4051-8EC3-2B12DC53C8E6}"/>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89733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9DA5BE8-B441-4A1F-BF3F-5059BDC35A0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46E52F25-E532-4821-8C1B-351B66A715E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89C99FE3-D156-4979-827D-469F29841277}"/>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5" name="Marcador de pie de página 4">
            <a:extLst>
              <a:ext uri="{FF2B5EF4-FFF2-40B4-BE49-F238E27FC236}">
                <a16:creationId xmlns:a16="http://schemas.microsoft.com/office/drawing/2014/main" xmlns="" id="{1981669D-3BBD-4D00-9803-A5C7D2A4DE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358212E3-B77F-4363-A81A-2FC3FDFD26D7}"/>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353373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6FEFF78-6CAC-4712-9CDD-271DC33FCFC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73F67D00-99AE-4112-9D64-981E493BF5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875FE878-83DF-45F2-A720-504A60545329}"/>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5" name="Marcador de pie de página 4">
            <a:extLst>
              <a:ext uri="{FF2B5EF4-FFF2-40B4-BE49-F238E27FC236}">
                <a16:creationId xmlns:a16="http://schemas.microsoft.com/office/drawing/2014/main" xmlns="" id="{0D68EBF7-AA27-4EBF-8193-96AD6EB0FA2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5333D33B-B1D9-4842-93D2-6967A3058DD0}"/>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790064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BFC62AC-A924-4D2F-95BF-625E89B1ACD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733BD4A2-44A9-4410-B871-9D6A5395075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xmlns="" id="{BFA1C86E-F123-4B74-A0C8-A58B2179447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xmlns="" id="{C3DC921A-0BB7-4BEF-87D1-9B1737D152DC}"/>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6" name="Marcador de pie de página 5">
            <a:extLst>
              <a:ext uri="{FF2B5EF4-FFF2-40B4-BE49-F238E27FC236}">
                <a16:creationId xmlns:a16="http://schemas.microsoft.com/office/drawing/2014/main" xmlns="" id="{586CF71A-BABE-4D34-8DF1-BC67B3AB4E6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409D39B4-A24A-4E15-AEE0-63534B4DF0A9}"/>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200362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73B0B39-9EE4-4C95-B1AF-9EBC36B764A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E0A859CD-C37F-4FDD-BD07-4EF55C0387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A67F00FF-49FC-4174-873F-8139CAB1AB9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xmlns="" id="{ADDF9F94-DC41-4711-9F96-4758B9B57F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BD2144F9-DFCD-430C-8C00-8B6095A9886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xmlns="" id="{85C564D4-ADFF-4DA9-98B6-63B6CA9795F0}"/>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8" name="Marcador de pie de página 7">
            <a:extLst>
              <a:ext uri="{FF2B5EF4-FFF2-40B4-BE49-F238E27FC236}">
                <a16:creationId xmlns:a16="http://schemas.microsoft.com/office/drawing/2014/main" xmlns="" id="{F0755C4F-034A-4DFC-AC49-D44462B80FD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xmlns="" id="{7E4E2D38-2AAA-4BEF-A9FC-8924797C2E2D}"/>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3075559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8D6AF76-8FBC-457F-8559-4CFD14A940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xmlns="" id="{84C82E6C-ABE4-4D65-A7EB-44BDBB4A90CB}"/>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4" name="Marcador de pie de página 3">
            <a:extLst>
              <a:ext uri="{FF2B5EF4-FFF2-40B4-BE49-F238E27FC236}">
                <a16:creationId xmlns:a16="http://schemas.microsoft.com/office/drawing/2014/main" xmlns="" id="{37E76307-BDEC-4A6D-A5B6-98311F83BE7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xmlns="" id="{798DDBA2-87F3-4D3F-BA9A-EACD818B5E05}"/>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379391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D3315CC8-AF56-447E-BFC4-C02B8164F5EB}"/>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3" name="Marcador de pie de página 2">
            <a:extLst>
              <a:ext uri="{FF2B5EF4-FFF2-40B4-BE49-F238E27FC236}">
                <a16:creationId xmlns:a16="http://schemas.microsoft.com/office/drawing/2014/main" xmlns="" id="{D45C93F5-0CFE-4762-BC04-3E7DC9C745C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xmlns="" id="{B997D946-98CA-46BF-B9F8-DFF1E79C9135}"/>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3524096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B9FBAC4-A339-45DF-BCB7-7188B5BD1C9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F867C52A-0C51-425A-92DE-3D7862FB67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xmlns="" id="{F7826F10-DF6A-41C9-885C-2AF8174899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E0A2FD5A-B021-4E16-9F53-7F443D5D092C}"/>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6" name="Marcador de pie de página 5">
            <a:extLst>
              <a:ext uri="{FF2B5EF4-FFF2-40B4-BE49-F238E27FC236}">
                <a16:creationId xmlns:a16="http://schemas.microsoft.com/office/drawing/2014/main" xmlns="" id="{9C7FA861-5A0F-4F59-963A-1CDE4ABE58A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45C61B7F-BFEB-4917-B9A8-DD51CD0DD4CB}"/>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306871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E873898-1F7D-46E4-9ACD-EF0FF8E737D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xmlns="" id="{4845221B-4B38-44C0-AB2D-A2750650A1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xmlns="" id="{09C2C934-2059-41A3-B869-2465D85F5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74E9E16F-27AB-486B-BE5D-99780667BAA6}"/>
              </a:ext>
            </a:extLst>
          </p:cNvPr>
          <p:cNvSpPr>
            <a:spLocks noGrp="1"/>
          </p:cNvSpPr>
          <p:nvPr>
            <p:ph type="dt" sz="half" idx="10"/>
          </p:nvPr>
        </p:nvSpPr>
        <p:spPr/>
        <p:txBody>
          <a:bodyPr/>
          <a:lstStyle/>
          <a:p>
            <a:fld id="{A9B3AC0F-2682-4070-B299-595E0A7AD0D7}" type="datetimeFigureOut">
              <a:rPr lang="es-MX" smtClean="0"/>
              <a:t>12/09/2021</a:t>
            </a:fld>
            <a:endParaRPr lang="es-MX"/>
          </a:p>
        </p:txBody>
      </p:sp>
      <p:sp>
        <p:nvSpPr>
          <p:cNvPr id="6" name="Marcador de pie de página 5">
            <a:extLst>
              <a:ext uri="{FF2B5EF4-FFF2-40B4-BE49-F238E27FC236}">
                <a16:creationId xmlns:a16="http://schemas.microsoft.com/office/drawing/2014/main" xmlns="" id="{D0869411-E39B-496C-A53D-71DD57B7B7B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E57B4EB5-C04B-437D-B987-10140BDE8E38}"/>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534539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62C4DC01-9E37-45CF-B592-9C83400BEA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B02C9BDA-3146-40AE-833D-FD8EF61BC3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4CA27869-A731-4A17-BEA5-9C6F06982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3AC0F-2682-4070-B299-595E0A7AD0D7}" type="datetimeFigureOut">
              <a:rPr lang="es-MX" smtClean="0"/>
              <a:t>12/09/2021</a:t>
            </a:fld>
            <a:endParaRPr lang="es-MX"/>
          </a:p>
        </p:txBody>
      </p:sp>
      <p:sp>
        <p:nvSpPr>
          <p:cNvPr id="5" name="Marcador de pie de página 4">
            <a:extLst>
              <a:ext uri="{FF2B5EF4-FFF2-40B4-BE49-F238E27FC236}">
                <a16:creationId xmlns:a16="http://schemas.microsoft.com/office/drawing/2014/main" xmlns="" id="{475AB20A-577B-4080-B510-E43046ACCC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xmlns="" id="{DC3C224B-12C8-42A4-9F47-A429EEA500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562535-6B16-4580-B6C9-FB83311BDB46}" type="slidenum">
              <a:rPr lang="es-MX" smtClean="0"/>
              <a:t>‹Nº›</a:t>
            </a:fld>
            <a:endParaRPr lang="es-MX"/>
          </a:p>
        </p:txBody>
      </p:sp>
    </p:spTree>
    <p:extLst>
      <p:ext uri="{BB962C8B-B14F-4D97-AF65-F5344CB8AC3E}">
        <p14:creationId xmlns:p14="http://schemas.microsoft.com/office/powerpoint/2010/main" val="255535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gGrid">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331647" y="185435"/>
            <a:ext cx="8614211" cy="2956929"/>
          </a:xfrm>
          <a:prstGeom prst="rect">
            <a:avLst/>
          </a:prstGeom>
        </p:spPr>
      </p:pic>
      <p:sp>
        <p:nvSpPr>
          <p:cNvPr id="6" name="Rectángulo 5"/>
          <p:cNvSpPr/>
          <p:nvPr/>
        </p:nvSpPr>
        <p:spPr>
          <a:xfrm>
            <a:off x="2485292" y="4785551"/>
            <a:ext cx="7305822" cy="1791260"/>
          </a:xfrm>
          <a:prstGeom prst="rect">
            <a:avLst/>
          </a:prstGeom>
        </p:spPr>
        <p:txBody>
          <a:bodyPr wrap="square">
            <a:spAutoFit/>
          </a:bodyPr>
          <a:lstStyle/>
          <a:p>
            <a:pPr algn="ctr">
              <a:lnSpc>
                <a:spcPct val="115000"/>
              </a:lnSpc>
              <a:spcAft>
                <a:spcPts val="0"/>
              </a:spcAft>
            </a:pPr>
            <a:r>
              <a:rPr lang="es-ES" sz="2400" b="1" dirty="0" smtClean="0">
                <a:latin typeface="Bahnschrift SemiLight SemiConde" panose="020B0502040204020203" pitchFamily="34" charset="0"/>
                <a:ea typeface="Calibri" panose="020F0502020204030204" pitchFamily="34" charset="0"/>
              </a:rPr>
              <a:t>Docente: </a:t>
            </a:r>
            <a:r>
              <a:rPr lang="es-ES" sz="2400" dirty="0" smtClean="0">
                <a:latin typeface="Bahnschrift SemiLight SemiConde" panose="020B0502040204020203" pitchFamily="34" charset="0"/>
                <a:ea typeface="Calibri" panose="020F0502020204030204" pitchFamily="34" charset="0"/>
              </a:rPr>
              <a:t>Silvia Banda Servin</a:t>
            </a:r>
            <a:r>
              <a:rPr lang="es-ES" sz="2400" dirty="0">
                <a:latin typeface="Bahnschrift SemiLight SemiConde" panose="020B0502040204020203" pitchFamily="34" charset="0"/>
                <a:ea typeface="Calibri" panose="020F0502020204030204" pitchFamily="34" charset="0"/>
              </a:rPr>
              <a:t/>
            </a:r>
            <a:br>
              <a:rPr lang="es-ES" sz="2400" dirty="0">
                <a:latin typeface="Bahnschrift SemiLight SemiConde" panose="020B0502040204020203" pitchFamily="34" charset="0"/>
                <a:ea typeface="Calibri" panose="020F0502020204030204" pitchFamily="34" charset="0"/>
              </a:rPr>
            </a:br>
            <a:endParaRPr lang="es-MX" sz="1400" dirty="0">
              <a:latin typeface="Calibri" panose="020F0502020204030204" pitchFamily="34" charset="0"/>
              <a:ea typeface="Calibri" panose="020F0502020204030204" pitchFamily="34" charset="0"/>
            </a:endParaRPr>
          </a:p>
          <a:p>
            <a:pPr algn="ctr">
              <a:lnSpc>
                <a:spcPct val="115000"/>
              </a:lnSpc>
              <a:spcAft>
                <a:spcPts val="0"/>
              </a:spcAft>
            </a:pPr>
            <a:r>
              <a:rPr lang="es-ES" sz="2400" b="1" dirty="0">
                <a:latin typeface="Bahnschrift SemiLight SemiConde" panose="020B0502040204020203" pitchFamily="34" charset="0"/>
                <a:ea typeface="Calibri" panose="020F0502020204030204" pitchFamily="34" charset="0"/>
              </a:rPr>
              <a:t>Alumno:</a:t>
            </a:r>
            <a:r>
              <a:rPr lang="es-ES" sz="2400" dirty="0">
                <a:latin typeface="Bahnschrift SemiLight SemiConde" panose="020B0502040204020203" pitchFamily="34" charset="0"/>
                <a:ea typeface="Calibri" panose="020F0502020204030204" pitchFamily="34" charset="0"/>
              </a:rPr>
              <a:t> Pérez López Marisol </a:t>
            </a:r>
            <a:br>
              <a:rPr lang="es-ES" sz="2400" dirty="0">
                <a:latin typeface="Bahnschrift SemiLight SemiConde" panose="020B0502040204020203" pitchFamily="34" charset="0"/>
                <a:ea typeface="Calibri" panose="020F0502020204030204" pitchFamily="34" charset="0"/>
              </a:rPr>
            </a:br>
            <a:endParaRPr lang="es-MX" sz="1400" dirty="0">
              <a:latin typeface="Calibri" panose="020F0502020204030204" pitchFamily="34" charset="0"/>
              <a:ea typeface="Calibri" panose="020F0502020204030204" pitchFamily="34" charset="0"/>
            </a:endParaRPr>
          </a:p>
          <a:p>
            <a:pPr algn="ctr">
              <a:lnSpc>
                <a:spcPct val="115000"/>
              </a:lnSpc>
              <a:spcAft>
                <a:spcPts val="0"/>
              </a:spcAft>
            </a:pPr>
            <a:r>
              <a:rPr lang="es-ES" dirty="0" smtClean="0">
                <a:latin typeface="Bahnschrift SemiLight SemiConde" panose="020B0502040204020203" pitchFamily="34" charset="0"/>
                <a:ea typeface="Calibri" panose="020F0502020204030204" pitchFamily="34" charset="0"/>
              </a:rPr>
              <a:t>12 de </a:t>
            </a:r>
            <a:r>
              <a:rPr lang="es-ES" dirty="0">
                <a:latin typeface="Bahnschrift SemiLight SemiConde" panose="020B0502040204020203" pitchFamily="34" charset="0"/>
                <a:ea typeface="Calibri" panose="020F0502020204030204" pitchFamily="34" charset="0"/>
              </a:rPr>
              <a:t>septiembre de 2021</a:t>
            </a:r>
            <a:endParaRPr lang="es-MX" sz="1400" dirty="0">
              <a:effectLst/>
              <a:latin typeface="Calibri" panose="020F0502020204030204" pitchFamily="34" charset="0"/>
              <a:ea typeface="Calibri" panose="020F0502020204030204" pitchFamily="34" charset="0"/>
            </a:endParaRPr>
          </a:p>
        </p:txBody>
      </p:sp>
      <p:sp>
        <p:nvSpPr>
          <p:cNvPr id="7" name="Rectángulo 6"/>
          <p:cNvSpPr/>
          <p:nvPr/>
        </p:nvSpPr>
        <p:spPr>
          <a:xfrm>
            <a:off x="3090203" y="3607685"/>
            <a:ext cx="6096000" cy="620426"/>
          </a:xfrm>
          <a:prstGeom prst="rect">
            <a:avLst/>
          </a:prstGeom>
        </p:spPr>
        <p:txBody>
          <a:bodyPr>
            <a:spAutoFit/>
          </a:bodyPr>
          <a:lstStyle/>
          <a:p>
            <a:pPr algn="ctr">
              <a:lnSpc>
                <a:spcPct val="115000"/>
              </a:lnSpc>
              <a:spcAft>
                <a:spcPts val="0"/>
              </a:spcAft>
            </a:pPr>
            <a:r>
              <a:rPr lang="es-ES" sz="3200" b="1" dirty="0" smtClean="0">
                <a:latin typeface="Bahnschrift SemiLight SemiConde" panose="020B0502040204020203" pitchFamily="34" charset="0"/>
                <a:ea typeface="Calibri" panose="020F0502020204030204" pitchFamily="34" charset="0"/>
              </a:rPr>
              <a:t>Curso: </a:t>
            </a:r>
            <a:r>
              <a:rPr lang="es-ES" sz="3200" dirty="0" smtClean="0">
                <a:latin typeface="Bahnschrift SemiLight SemiConde" panose="020B0502040204020203" pitchFamily="34" charset="0"/>
                <a:ea typeface="Calibri" panose="020F0502020204030204" pitchFamily="34" charset="0"/>
              </a:rPr>
              <a:t>Lenguaje y comunicación</a:t>
            </a:r>
            <a:endParaRPr lang="es-MX"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43097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7122890"/>
              </p:ext>
            </p:extLst>
          </p:nvPr>
        </p:nvGraphicFramePr>
        <p:xfrm>
          <a:off x="138415" y="124993"/>
          <a:ext cx="11917596" cy="5486400"/>
        </p:xfrm>
        <a:graphic>
          <a:graphicData uri="http://schemas.openxmlformats.org/drawingml/2006/table">
            <a:tbl>
              <a:tblPr firstRow="1" bandRow="1">
                <a:tableStyleId>{93296810-A885-4BE3-A3E7-6D5BEEA58F35}</a:tableStyleId>
              </a:tblPr>
              <a:tblGrid>
                <a:gridCol w="1986266"/>
                <a:gridCol w="1986266"/>
                <a:gridCol w="1986266"/>
                <a:gridCol w="1986266"/>
                <a:gridCol w="1986266"/>
                <a:gridCol w="1986266"/>
              </a:tblGrid>
              <a:tr h="882869">
                <a:tc>
                  <a:txBody>
                    <a:bodyPr/>
                    <a:lstStyle/>
                    <a:p>
                      <a:pPr algn="ctr"/>
                      <a:r>
                        <a:rPr lang="es-MX" dirty="0" smtClean="0"/>
                        <a:t>Descripción</a:t>
                      </a:r>
                    </a:p>
                    <a:p>
                      <a:endParaRPr lang="es-MX" dirty="0" smtClean="0"/>
                    </a:p>
                    <a:p>
                      <a:pPr algn="ctr"/>
                      <a:r>
                        <a:rPr lang="es-MX" dirty="0" smtClean="0"/>
                        <a:t>Enfoque</a:t>
                      </a:r>
                    </a:p>
                  </a:txBody>
                  <a:tcPr anchor="ctr"/>
                </a:tc>
                <a:tc>
                  <a:txBody>
                    <a:bodyPr/>
                    <a:lstStyle/>
                    <a:p>
                      <a:pPr algn="ctr"/>
                      <a:r>
                        <a:rPr lang="es-MX" dirty="0" smtClean="0"/>
                        <a:t>Origen</a:t>
                      </a:r>
                      <a:r>
                        <a:rPr lang="es-MX" baseline="0" dirty="0" smtClean="0"/>
                        <a:t> e influencia</a:t>
                      </a:r>
                      <a:endParaRPr lang="es-MX" dirty="0"/>
                    </a:p>
                  </a:txBody>
                  <a:tcPr anchor="ctr"/>
                </a:tc>
                <a:tc>
                  <a:txBody>
                    <a:bodyPr/>
                    <a:lstStyle/>
                    <a:p>
                      <a:pPr algn="ctr"/>
                      <a:r>
                        <a:rPr lang="es-MX" dirty="0" smtClean="0"/>
                        <a:t>Características generales</a:t>
                      </a:r>
                      <a:endParaRPr lang="es-MX" dirty="0"/>
                    </a:p>
                  </a:txBody>
                  <a:tcPr anchor="ctr"/>
                </a:tc>
                <a:tc>
                  <a:txBody>
                    <a:bodyPr/>
                    <a:lstStyle/>
                    <a:p>
                      <a:pPr algn="ctr"/>
                      <a:r>
                        <a:rPr lang="es-MX" dirty="0" smtClean="0"/>
                        <a:t>Currículum o programa de curso </a:t>
                      </a:r>
                      <a:endParaRPr lang="es-MX" dirty="0"/>
                    </a:p>
                  </a:txBody>
                  <a:tcPr anchor="ctr"/>
                </a:tc>
                <a:tc>
                  <a:txBody>
                    <a:bodyPr/>
                    <a:lstStyle/>
                    <a:p>
                      <a:pPr algn="ctr"/>
                      <a:r>
                        <a:rPr lang="es-MX" dirty="0" smtClean="0"/>
                        <a:t>Practica y ejercicios</a:t>
                      </a:r>
                      <a:r>
                        <a:rPr lang="es-MX" baseline="0" dirty="0" smtClean="0"/>
                        <a:t> de clase</a:t>
                      </a:r>
                      <a:endParaRPr lang="es-MX" dirty="0"/>
                    </a:p>
                  </a:txBody>
                  <a:tcPr anchor="ctr"/>
                </a:tc>
                <a:tc>
                  <a:txBody>
                    <a:bodyPr/>
                    <a:lstStyle/>
                    <a:p>
                      <a:pPr algn="ctr"/>
                      <a:r>
                        <a:rPr lang="es-MX" dirty="0" smtClean="0"/>
                        <a:t>Bibliografía</a:t>
                      </a:r>
                      <a:endParaRPr lang="es-MX" dirty="0"/>
                    </a:p>
                  </a:txBody>
                  <a:tcPr anchor="ctr"/>
                </a:tc>
              </a:tr>
              <a:tr h="644274">
                <a:tc>
                  <a:txBody>
                    <a:bodyPr/>
                    <a:lstStyle/>
                    <a:p>
                      <a:pPr algn="ctr"/>
                      <a:r>
                        <a:rPr lang="es-MX" dirty="0" smtClean="0">
                          <a:solidFill>
                            <a:schemeClr val="bg1"/>
                          </a:solidFill>
                        </a:rPr>
                        <a:t>GRAMÁTICA</a:t>
                      </a:r>
                      <a:endParaRPr lang="es-MX" dirty="0">
                        <a:solidFill>
                          <a:schemeClr val="bg1"/>
                        </a:solidFill>
                      </a:endParaRPr>
                    </a:p>
                  </a:txBody>
                  <a:tcPr anchor="ctr">
                    <a:solidFill>
                      <a:srgbClr val="92D050"/>
                    </a:solidFill>
                  </a:tcPr>
                </a:tc>
                <a:tc>
                  <a:txBody>
                    <a:bodyPr/>
                    <a:lstStyle/>
                    <a:p>
                      <a:pPr algn="ctr"/>
                      <a:r>
                        <a:rPr lang="es-MX" sz="1400" dirty="0" smtClean="0"/>
                        <a:t>Nace en el contexto escolar de la enseñanza de la expresión escrita en la lengua materna y luego se traspasa y adapta para la enseñanza de la escritura en lengua dos. La idea básica es que para aprender a describir se tiene que dominar la gramática de la lengua. El núcleo de la enseñanza lo constituye precisamente este conjunto de conocimientos gramaticales sobre la lengua: sintaxis, léxico, morfología, ortografía, etc.</a:t>
                      </a:r>
                      <a:endParaRPr lang="es-MX" sz="1400" dirty="0"/>
                    </a:p>
                  </a:txBody>
                  <a:tcPr anchor="ctr"/>
                </a:tc>
                <a:tc>
                  <a:txBody>
                    <a:bodyPr/>
                    <a:lstStyle/>
                    <a:p>
                      <a:pPr algn="ctr"/>
                      <a:r>
                        <a:rPr lang="es-MX" sz="1600" dirty="0" smtClean="0">
                          <a:solidFill>
                            <a:schemeClr val="tx1"/>
                          </a:solidFill>
                        </a:rPr>
                        <a:t>En</a:t>
                      </a:r>
                      <a:r>
                        <a:rPr lang="es-MX" sz="1600" baseline="0" dirty="0" smtClean="0">
                          <a:solidFill>
                            <a:schemeClr val="tx1"/>
                          </a:solidFill>
                        </a:rPr>
                        <a:t> </a:t>
                      </a:r>
                      <a:r>
                        <a:rPr lang="es-MX" sz="1600" dirty="0" smtClean="0">
                          <a:solidFill>
                            <a:schemeClr val="tx1"/>
                          </a:solidFill>
                        </a:rPr>
                        <a:t>general la lengua se presenta de una forma homogénea y prescriptiva, por una parte es homogénea porque no se tiene en cuenta la realidad dialectal de la lengua ni tampoco el valor sociolingüístico de cada palabra. La enseñanza se centra básicamente en el ámbito de la oración.</a:t>
                      </a:r>
                      <a:endParaRPr lang="es-MX" sz="1600" dirty="0">
                        <a:solidFill>
                          <a:schemeClr val="tx1"/>
                        </a:solidFill>
                      </a:endParaRPr>
                    </a:p>
                  </a:txBody>
                  <a:tcPr anchor="ctr"/>
                </a:tc>
                <a:tc>
                  <a:txBody>
                    <a:bodyPr/>
                    <a:lstStyle/>
                    <a:p>
                      <a:pPr algn="ctr"/>
                      <a:r>
                        <a:rPr lang="es-MX" sz="1600" dirty="0" smtClean="0"/>
                        <a:t>El currículum o la programación del curso se basa en los contenidos gramaticales. Estos varían según la corriente gramatical que se siga.</a:t>
                      </a:r>
                      <a:endParaRPr lang="es-MX" sz="1600" dirty="0"/>
                    </a:p>
                  </a:txBody>
                  <a:tcPr anchor="ctr"/>
                </a:tc>
                <a:tc>
                  <a:txBody>
                    <a:bodyPr/>
                    <a:lstStyle/>
                    <a:p>
                      <a:pPr algn="ctr"/>
                      <a:r>
                        <a:rPr lang="es-MX" sz="1600" dirty="0" smtClean="0"/>
                        <a:t>En la clase el enfoque funciona de la forma siguiente: se explica el ítem lingüístico de una forma teórica y luego se ponen ejemplos, después se hacen prácticas mecánicas, se hacen prácticas abiertas y contextos más globales, al final el profesor corrige los ejercicios de los alumnos.</a:t>
                      </a:r>
                      <a:endParaRPr lang="es-MX" sz="1600" dirty="0"/>
                    </a:p>
                  </a:txBody>
                  <a:tcPr anchor="ctr"/>
                </a:tc>
                <a:tc>
                  <a:txBody>
                    <a:bodyPr/>
                    <a:lstStyle/>
                    <a:p>
                      <a:pPr algn="ctr"/>
                      <a:r>
                        <a:rPr lang="es-MX" sz="1600" dirty="0" smtClean="0"/>
                        <a:t>La mayoría de métodos de expresión escrita, del libro de texto y de manuales escolares de lengua uno y lengua dos sigue este enfoque. En el contexto de la enseñanza del español como segunda lengua, un buen ejemplo es Sánchez, Cabré y Matilla (1975).</a:t>
                      </a:r>
                      <a:endParaRPr lang="es-MX" sz="1600" dirty="0"/>
                    </a:p>
                  </a:txBody>
                  <a:tcPr anchor="ctr"/>
                </a:tc>
              </a:tr>
            </a:tbl>
          </a:graphicData>
        </a:graphic>
      </p:graphicFrame>
    </p:spTree>
    <p:extLst>
      <p:ext uri="{BB962C8B-B14F-4D97-AF65-F5344CB8AC3E}">
        <p14:creationId xmlns:p14="http://schemas.microsoft.com/office/powerpoint/2010/main" val="765433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057497346"/>
              </p:ext>
            </p:extLst>
          </p:nvPr>
        </p:nvGraphicFramePr>
        <p:xfrm>
          <a:off x="201708" y="312135"/>
          <a:ext cx="11715888" cy="6278880"/>
        </p:xfrm>
        <a:graphic>
          <a:graphicData uri="http://schemas.openxmlformats.org/drawingml/2006/table">
            <a:tbl>
              <a:tblPr firstRow="1" bandRow="1">
                <a:tableStyleId>{93296810-A885-4BE3-A3E7-6D5BEEA58F35}</a:tableStyleId>
              </a:tblPr>
              <a:tblGrid>
                <a:gridCol w="1952648"/>
                <a:gridCol w="1952648"/>
                <a:gridCol w="1952648"/>
                <a:gridCol w="1952648"/>
                <a:gridCol w="1952648"/>
                <a:gridCol w="1952648"/>
              </a:tblGrid>
              <a:tr h="644274">
                <a:tc>
                  <a:txBody>
                    <a:bodyPr/>
                    <a:lstStyle/>
                    <a:p>
                      <a:pPr algn="ctr"/>
                      <a:r>
                        <a:rPr lang="es-MX" dirty="0" smtClean="0">
                          <a:solidFill>
                            <a:schemeClr val="bg1"/>
                          </a:solidFill>
                        </a:rPr>
                        <a:t>FUNCIONES</a:t>
                      </a:r>
                      <a:endParaRPr lang="es-MX" dirty="0">
                        <a:solidFill>
                          <a:schemeClr val="bg1"/>
                        </a:solidFill>
                      </a:endParaRPr>
                    </a:p>
                  </a:txBody>
                  <a:tcPr anchor="ctr">
                    <a:solidFill>
                      <a:srgbClr val="92D050"/>
                    </a:solidFill>
                  </a:tcPr>
                </a:tc>
                <a:tc>
                  <a:txBody>
                    <a:bodyPr/>
                    <a:lstStyle/>
                    <a:p>
                      <a:pPr algn="ctr"/>
                      <a:r>
                        <a:rPr lang="es-MX" sz="1400" b="0" dirty="0" smtClean="0">
                          <a:solidFill>
                            <a:schemeClr val="tx1"/>
                          </a:solidFill>
                        </a:rPr>
                        <a:t>Nace en el contexto de la enseñanza de una segunda lengua y en concreto en el seno de una metodología: La comunicativa. Sigue la tradición de métodos nocional funcionales desarrollados en Europa Durante los años 60, en los cuales lo más importante es enseñar una lengua por usarla para comunicarse, este tipo de métodos tiene su origen en la filosofía del lenguaje y en la concepción funcionalista de la lengua de desarrollo, también recibe influencias de la sociolingüística de los primeros trabajos sobre lingüística del texto y en el campo de la didáctica de los movimientos de renovación pedagógica y de enseñanza activa.</a:t>
                      </a:r>
                      <a:endParaRPr lang="es-MX" sz="1400" b="0" dirty="0">
                        <a:solidFill>
                          <a:schemeClr val="tx1"/>
                        </a:solidFill>
                      </a:endParaRPr>
                    </a:p>
                  </a:txBody>
                  <a:tcPr anchor="ctr">
                    <a:solidFill>
                      <a:schemeClr val="accent6">
                        <a:lumMod val="40000"/>
                        <a:lumOff val="60000"/>
                      </a:schemeClr>
                    </a:solidFill>
                  </a:tcPr>
                </a:tc>
                <a:tc>
                  <a:txBody>
                    <a:bodyPr/>
                    <a:lstStyle/>
                    <a:p>
                      <a:pPr algn="ctr"/>
                      <a:r>
                        <a:rPr lang="es-MX" sz="1600" b="0" dirty="0" smtClean="0">
                          <a:solidFill>
                            <a:schemeClr val="tx1"/>
                          </a:solidFill>
                        </a:rPr>
                        <a:t>Lo más importante de este enfoque es el énfasis en la comunicación en el uso de la lengua, contraponiendo la al enfoque gramatical anterior en el que lo importante era la estructura de la lengua las reglas de gramática. Esta idea central subyace a todas las demás características: visión descriptiva de la lengua, varios modelos lingüísticos (dialectos y registros), materiales y atención especial a las necesidades comunicativas distintas de cada alumno.</a:t>
                      </a:r>
                      <a:endParaRPr lang="es-MX" sz="1600" b="0" dirty="0">
                        <a:solidFill>
                          <a:schemeClr val="tx1"/>
                        </a:solidFill>
                      </a:endParaRPr>
                    </a:p>
                  </a:txBody>
                  <a:tcPr anchor="ctr">
                    <a:solidFill>
                      <a:schemeClr val="accent6">
                        <a:lumMod val="40000"/>
                        <a:lumOff val="60000"/>
                      </a:schemeClr>
                    </a:solidFill>
                  </a:tcPr>
                </a:tc>
                <a:tc>
                  <a:txBody>
                    <a:bodyPr/>
                    <a:lstStyle/>
                    <a:p>
                      <a:pPr algn="ctr"/>
                      <a:r>
                        <a:rPr lang="es-MX" sz="1400" b="0" dirty="0" smtClean="0">
                          <a:solidFill>
                            <a:schemeClr val="tx1"/>
                          </a:solidFill>
                        </a:rPr>
                        <a:t>En los métodos nocional funcionales la programación se basa en un conjunto de funciones o actos de habla. En los métodos de exclusivos de lengua escrita la programación se basa en la tipología de textos desarrollada por la lingüística del texto, se suelen utilizar varias tipologías de textos dos de la más conocidas son: basada en los ámbitos de uso (ámbito personal, familiar, laboral, académico y social) y basada en la función siguiendo la propuesta de J. M. Adam (textos de conversación, descripción, narración, instrucción, predicción, exposición, argumentación y retórica)</a:t>
                      </a:r>
                      <a:endParaRPr lang="es-MX" sz="1400" b="0" dirty="0">
                        <a:solidFill>
                          <a:schemeClr val="tx1"/>
                        </a:solidFill>
                      </a:endParaRPr>
                    </a:p>
                  </a:txBody>
                  <a:tcPr anchor="ctr">
                    <a:solidFill>
                      <a:schemeClr val="accent6">
                        <a:lumMod val="40000"/>
                        <a:lumOff val="60000"/>
                      </a:schemeClr>
                    </a:solidFill>
                  </a:tcPr>
                </a:tc>
                <a:tc>
                  <a:txBody>
                    <a:bodyPr/>
                    <a:lstStyle/>
                    <a:p>
                      <a:pPr algn="ctr"/>
                      <a:r>
                        <a:rPr lang="es-MX" sz="1600" b="0" dirty="0" smtClean="0">
                          <a:solidFill>
                            <a:schemeClr val="tx1"/>
                          </a:solidFill>
                        </a:rPr>
                        <a:t>En una clase se actúa de la siguiente forma: se presentan varios ejemplos reales o verosímiles de un determinado tipo de texto, se analizan los modelos y se comparan entre ellos, prácticas cerradas de producción escrita, prácticas comunicativas, el profesor corrige los trabajos.</a:t>
                      </a:r>
                      <a:endParaRPr lang="es-MX" sz="1600" b="0" dirty="0">
                        <a:solidFill>
                          <a:schemeClr val="tx1"/>
                        </a:solidFill>
                      </a:endParaRPr>
                    </a:p>
                  </a:txBody>
                  <a:tcPr anchor="ctr">
                    <a:solidFill>
                      <a:schemeClr val="accent6">
                        <a:lumMod val="40000"/>
                        <a:lumOff val="60000"/>
                      </a:schemeClr>
                    </a:solidFill>
                  </a:tcPr>
                </a:tc>
                <a:tc>
                  <a:txBody>
                    <a:bodyPr/>
                    <a:lstStyle/>
                    <a:p>
                      <a:pPr algn="ctr"/>
                      <a:r>
                        <a:rPr lang="es-MX" sz="1600" b="0" dirty="0" smtClean="0">
                          <a:solidFill>
                            <a:schemeClr val="tx1"/>
                          </a:solidFill>
                        </a:rPr>
                        <a:t>Son un buen ejemplo de este enfoque los métodos de español lengua dos Equipo Avance (1986) y equipo Pragma (1984 y 1985). En lengua uno, destacaría tres ejemplos en catalán: Cassany et al. (1987), Coromina (1984) y Bordons et al. (1988 y 1989), Con propuestas de programación muy distintas y todo con permiso de un clásico inglés: Johnson (1981).</a:t>
                      </a:r>
                      <a:endParaRPr lang="es-MX" sz="1600" b="0" dirty="0">
                        <a:solidFill>
                          <a:schemeClr val="tx1"/>
                        </a:solidFill>
                      </a:endParaRPr>
                    </a:p>
                  </a:txBody>
                  <a:tcPr anchor="ctr">
                    <a:solidFill>
                      <a:schemeClr val="accent6">
                        <a:lumMod val="40000"/>
                        <a:lumOff val="60000"/>
                      </a:schemeClr>
                    </a:solidFill>
                  </a:tcPr>
                </a:tc>
              </a:tr>
            </a:tbl>
          </a:graphicData>
        </a:graphic>
      </p:graphicFrame>
    </p:spTree>
    <p:extLst>
      <p:ext uri="{BB962C8B-B14F-4D97-AF65-F5344CB8AC3E}">
        <p14:creationId xmlns:p14="http://schemas.microsoft.com/office/powerpoint/2010/main" val="1098462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083493321"/>
              </p:ext>
            </p:extLst>
          </p:nvPr>
        </p:nvGraphicFramePr>
        <p:xfrm>
          <a:off x="145473" y="249381"/>
          <a:ext cx="11917596" cy="6309360"/>
        </p:xfrm>
        <a:graphic>
          <a:graphicData uri="http://schemas.openxmlformats.org/drawingml/2006/table">
            <a:tbl>
              <a:tblPr firstRow="1" bandRow="1">
                <a:tableStyleId>{93296810-A885-4BE3-A3E7-6D5BEEA58F35}</a:tableStyleId>
              </a:tblPr>
              <a:tblGrid>
                <a:gridCol w="1986266"/>
                <a:gridCol w="1986266"/>
                <a:gridCol w="1986266"/>
                <a:gridCol w="1986266"/>
                <a:gridCol w="1986266"/>
                <a:gridCol w="1986266"/>
              </a:tblGrid>
              <a:tr h="613390">
                <a:tc>
                  <a:txBody>
                    <a:bodyPr/>
                    <a:lstStyle/>
                    <a:p>
                      <a:pPr algn="ctr"/>
                      <a:r>
                        <a:rPr lang="es-MX" dirty="0" smtClean="0">
                          <a:solidFill>
                            <a:schemeClr val="bg1"/>
                          </a:solidFill>
                        </a:rPr>
                        <a:t>PROCESO</a:t>
                      </a:r>
                      <a:endParaRPr lang="es-MX" dirty="0">
                        <a:solidFill>
                          <a:schemeClr val="bg1"/>
                        </a:solidFill>
                      </a:endParaRPr>
                    </a:p>
                  </a:txBody>
                  <a:tcPr anchor="ctr">
                    <a:solidFill>
                      <a:srgbClr val="92D050"/>
                    </a:solidFill>
                  </a:tcPr>
                </a:tc>
                <a:tc>
                  <a:txBody>
                    <a:bodyPr/>
                    <a:lstStyle/>
                    <a:p>
                      <a:pPr algn="ctr"/>
                      <a:r>
                        <a:rPr lang="es-MX" sz="1400" b="0" dirty="0" smtClean="0">
                          <a:solidFill>
                            <a:schemeClr val="tx1"/>
                          </a:solidFill>
                        </a:rPr>
                        <a:t>A partir de los años setenta se desarrolló en Estados Unidos un conjunto de investigaciones sobre el proceso de producción y composición de textos escritos. Un grupo de psicólogos maestros y pedagogos que impartían cursos de expresión escrita para estudiantes americanos extranjeros, empezaron a realizar lo que hacían sus alumnos antes, durante y después de escribir el texto. Los métodos de investigación que utilizaban eran muy variados: la observación, grabación con video, análisis de los borradores que escribían los alumnos, entrevistas, test de capacidad de expresión escrita, etc</a:t>
                      </a:r>
                      <a:r>
                        <a:rPr lang="es-MX" sz="1600" b="0" dirty="0" smtClean="0">
                          <a:solidFill>
                            <a:schemeClr val="tx1"/>
                          </a:solidFill>
                        </a:rPr>
                        <a:t>.</a:t>
                      </a:r>
                      <a:endParaRPr lang="es-MX" sz="1600" b="0" dirty="0">
                        <a:solidFill>
                          <a:schemeClr val="tx1"/>
                        </a:solidFill>
                      </a:endParaRPr>
                    </a:p>
                  </a:txBody>
                  <a:tcPr>
                    <a:solidFill>
                      <a:schemeClr val="accent6">
                        <a:lumMod val="40000"/>
                        <a:lumOff val="60000"/>
                      </a:schemeClr>
                    </a:solidFill>
                  </a:tcPr>
                </a:tc>
                <a:tc>
                  <a:txBody>
                    <a:bodyPr/>
                    <a:lstStyle/>
                    <a:p>
                      <a:pPr algn="ctr"/>
                      <a:r>
                        <a:rPr lang="es-MX" sz="1400" b="0" dirty="0" smtClean="0">
                          <a:solidFill>
                            <a:schemeClr val="tx1"/>
                          </a:solidFill>
                        </a:rPr>
                        <a:t>Este enfoque pone el énfasis en el proceso de composición, en contraposición a los anteriores que promuevan el producto acabado y listo. Lo importante no era enseñar solo cómo debe ser la versión final de un escrito, sino mostrar y aprender todos los pasos intermedios y las estrategias que deben utilizarse durante el proceso de creación y redacción. El énfasis debe ponerse en el escritor en el alumno y no en el texto escrito. Lo importante es que al final del curso el alumno será capaz de hacer eso y no tanto que los textos que escriban o contengan incorrecciones.</a:t>
                      </a:r>
                      <a:endParaRPr lang="es-MX" sz="1400" b="0" dirty="0">
                        <a:solidFill>
                          <a:schemeClr val="tx1"/>
                        </a:solidFill>
                      </a:endParaRPr>
                    </a:p>
                  </a:txBody>
                  <a:tcPr anchor="ctr">
                    <a:solidFill>
                      <a:schemeClr val="accent6">
                        <a:lumMod val="40000"/>
                        <a:lumOff val="60000"/>
                      </a:schemeClr>
                    </a:solidFill>
                  </a:tcPr>
                </a:tc>
                <a:tc>
                  <a:txBody>
                    <a:bodyPr/>
                    <a:lstStyle/>
                    <a:p>
                      <a:pPr algn="ctr"/>
                      <a:r>
                        <a:rPr lang="es-MX" sz="1600" b="0" dirty="0" smtClean="0">
                          <a:solidFill>
                            <a:schemeClr val="tx1"/>
                          </a:solidFill>
                        </a:rPr>
                        <a:t>La programación recoge el conjunto de estrategias habilidades actitudes respecto al escrito que caracterizan un escritor competente, en el método de flower se explora el problema retórico, se hace un plan de trabajo, se generan ideas nuevas, se organizan las ideas, buscar las necesidades del lector, etc.</a:t>
                      </a:r>
                      <a:endParaRPr lang="es-MX" sz="1600" b="0" dirty="0">
                        <a:solidFill>
                          <a:schemeClr val="tx1"/>
                        </a:solidFill>
                      </a:endParaRPr>
                    </a:p>
                  </a:txBody>
                  <a:tcPr anchor="ctr">
                    <a:solidFill>
                      <a:schemeClr val="accent6">
                        <a:lumMod val="40000"/>
                        <a:lumOff val="60000"/>
                      </a:schemeClr>
                    </a:solidFill>
                  </a:tcPr>
                </a:tc>
                <a:tc>
                  <a:txBody>
                    <a:bodyPr/>
                    <a:lstStyle/>
                    <a:p>
                      <a:pPr algn="ctr"/>
                      <a:r>
                        <a:rPr lang="es-MX" sz="1600" b="0" dirty="0" smtClean="0">
                          <a:solidFill>
                            <a:schemeClr val="tx1"/>
                          </a:solidFill>
                        </a:rPr>
                        <a:t>Las clases basadas en este enfoque funciona en una forma muy particular, se parecen mucho a los conocidos talleres de literatura o talleres de expresión escrita aunque lo que escriben los alumnos no tiene que ser necesariamente literatura o textos con intención artística o lúdica sino que pueden escribir cartas, trabajos escolares, ensayos, etc.</a:t>
                      </a:r>
                      <a:endParaRPr lang="es-MX" sz="1600" b="0" dirty="0">
                        <a:solidFill>
                          <a:schemeClr val="tx1"/>
                        </a:solidFill>
                      </a:endParaRPr>
                    </a:p>
                  </a:txBody>
                  <a:tcPr anchor="ctr">
                    <a:solidFill>
                      <a:schemeClr val="accent6">
                        <a:lumMod val="40000"/>
                        <a:lumOff val="60000"/>
                      </a:schemeClr>
                    </a:solidFill>
                  </a:tcPr>
                </a:tc>
                <a:tc>
                  <a:txBody>
                    <a:bodyPr/>
                    <a:lstStyle/>
                    <a:p>
                      <a:pPr algn="ctr"/>
                      <a:r>
                        <a:rPr lang="es-MX" sz="1400" b="0" dirty="0" smtClean="0">
                          <a:solidFill>
                            <a:schemeClr val="tx1"/>
                          </a:solidFill>
                        </a:rPr>
                        <a:t>Pocos libros exponen en las lenguas ibéricas este enfoque desarrollado básicamente en Norteamérica. Desde un punto de vista teórico, destacan los volúmenes monográficos de Cassany (1987 y 1989) y el libro de Serafini (1985). Aunque breve, otro texto a tener en cuenta es la expresión escrita en la escuela. Enfoques metodológicos para un proyecto (1985) , del instituto de estudios pedagógicos somosaguas. Los mejores cursos o libros prácticos que desarrollan este enfoque son Flower (1985) y Murray (1987), aunque se parezcan más a manuales de reflexión que a método de aprendizaje.</a:t>
                      </a:r>
                      <a:endParaRPr lang="es-MX" sz="1400" b="0" dirty="0">
                        <a:solidFill>
                          <a:schemeClr val="tx1"/>
                        </a:solidFill>
                      </a:endParaRPr>
                    </a:p>
                  </a:txBody>
                  <a:tcPr>
                    <a:solidFill>
                      <a:schemeClr val="accent6">
                        <a:lumMod val="40000"/>
                        <a:lumOff val="60000"/>
                      </a:schemeClr>
                    </a:solidFill>
                  </a:tcPr>
                </a:tc>
              </a:tr>
            </a:tbl>
          </a:graphicData>
        </a:graphic>
      </p:graphicFrame>
    </p:spTree>
    <p:extLst>
      <p:ext uri="{BB962C8B-B14F-4D97-AF65-F5344CB8AC3E}">
        <p14:creationId xmlns:p14="http://schemas.microsoft.com/office/powerpoint/2010/main" val="2824164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242445605"/>
              </p:ext>
            </p:extLst>
          </p:nvPr>
        </p:nvGraphicFramePr>
        <p:xfrm>
          <a:off x="159327" y="163080"/>
          <a:ext cx="11917596" cy="5943600"/>
        </p:xfrm>
        <a:graphic>
          <a:graphicData uri="http://schemas.openxmlformats.org/drawingml/2006/table">
            <a:tbl>
              <a:tblPr firstRow="1" bandRow="1">
                <a:tableStyleId>{93296810-A885-4BE3-A3E7-6D5BEEA58F35}</a:tableStyleId>
              </a:tblPr>
              <a:tblGrid>
                <a:gridCol w="1986266"/>
                <a:gridCol w="1986266"/>
                <a:gridCol w="1986266"/>
                <a:gridCol w="1986266"/>
                <a:gridCol w="1986266"/>
                <a:gridCol w="1986266"/>
              </a:tblGrid>
              <a:tr h="644274">
                <a:tc>
                  <a:txBody>
                    <a:bodyPr/>
                    <a:lstStyle/>
                    <a:p>
                      <a:pPr algn="ctr"/>
                      <a:r>
                        <a:rPr lang="es-MX" dirty="0" smtClean="0">
                          <a:solidFill>
                            <a:schemeClr val="bg1"/>
                          </a:solidFill>
                        </a:rPr>
                        <a:t>CONTENIDO</a:t>
                      </a:r>
                      <a:endParaRPr lang="es-MX" dirty="0">
                        <a:solidFill>
                          <a:schemeClr val="bg1"/>
                        </a:solidFill>
                      </a:endParaRPr>
                    </a:p>
                  </a:txBody>
                  <a:tcPr anchor="ctr">
                    <a:solidFill>
                      <a:srgbClr val="92D050"/>
                    </a:solidFill>
                  </a:tcPr>
                </a:tc>
                <a:tc>
                  <a:txBody>
                    <a:bodyPr/>
                    <a:lstStyle/>
                    <a:p>
                      <a:pPr algn="ctr"/>
                      <a:r>
                        <a:rPr lang="es-MX" sz="1400" b="0" dirty="0" smtClean="0">
                          <a:solidFill>
                            <a:schemeClr val="tx1"/>
                          </a:solidFill>
                        </a:rPr>
                        <a:t>Este enfoque se desarrolló paralelamente en dos contextos académicos distintos por una parte en los cursos de escritura de las universidades por otra en las escuelas básicas y medias con el movimiento escritura a través del currículum. Los profesores de escritura de dichos centros elaborar una metodología nueva para tender las características y necesidades de los alumnos la cual se basa en los siguientes puntos: necesidad de expresión escrita de estos alumnos, la necesidad de expresión escrita, el interés por la expresión escrita.</a:t>
                      </a:r>
                      <a:endParaRPr lang="es-MX" sz="1400" b="0" dirty="0">
                        <a:solidFill>
                          <a:schemeClr val="tx1"/>
                        </a:solidFill>
                      </a:endParaRPr>
                    </a:p>
                  </a:txBody>
                  <a:tcPr anchor="ctr">
                    <a:solidFill>
                      <a:schemeClr val="accent6">
                        <a:lumMod val="40000"/>
                        <a:lumOff val="60000"/>
                      </a:schemeClr>
                    </a:solidFill>
                  </a:tcPr>
                </a:tc>
                <a:tc>
                  <a:txBody>
                    <a:bodyPr/>
                    <a:lstStyle/>
                    <a:p>
                      <a:pPr algn="ctr"/>
                      <a:r>
                        <a:rPr lang="es-MX" sz="1600" b="0" dirty="0" smtClean="0">
                          <a:solidFill>
                            <a:schemeClr val="tx1"/>
                          </a:solidFill>
                        </a:rPr>
                        <a:t>Las características principales de este enfoque son las siguientes: se pone el énfasis en lo que dice el texto en el contenido y no en cómo se dice en la forma, no se escribe sobre la experiencia personal de cada una sino sobre algún tema académico, la habilidad de la expresión escrita se integra con las otras habilidades lingüísticas qué son escuchar, leer y hablar, en los ejercicios de clase se distinguen dos secuencias muy claras y separadas.</a:t>
                      </a:r>
                      <a:endParaRPr lang="es-MX" sz="1600" b="0" dirty="0">
                        <a:solidFill>
                          <a:schemeClr val="tx1"/>
                        </a:solidFill>
                      </a:endParaRPr>
                    </a:p>
                  </a:txBody>
                  <a:tcPr>
                    <a:solidFill>
                      <a:schemeClr val="accent6">
                        <a:lumMod val="40000"/>
                        <a:lumOff val="60000"/>
                      </a:schemeClr>
                    </a:solidFill>
                  </a:tcPr>
                </a:tc>
                <a:tc>
                  <a:txBody>
                    <a:bodyPr/>
                    <a:lstStyle/>
                    <a:p>
                      <a:pPr algn="ctr"/>
                      <a:r>
                        <a:rPr lang="es-MX" sz="1600" b="0" dirty="0" smtClean="0">
                          <a:solidFill>
                            <a:schemeClr val="tx1"/>
                          </a:solidFill>
                        </a:rPr>
                        <a:t>La programación del curso se basa en el contenido de una o varias materias de estudio. Puede tratarse de un programa muy completo y estructurado a partir de un tema una disciplina, o también podemos encontrar programaciones más flexibles qué consisten en un simple listado de temas de interés de los alumnos.</a:t>
                      </a:r>
                      <a:endParaRPr lang="es-MX" sz="1600" b="0" dirty="0">
                        <a:solidFill>
                          <a:schemeClr val="tx1"/>
                        </a:solidFill>
                      </a:endParaRPr>
                    </a:p>
                  </a:txBody>
                  <a:tcPr anchor="ctr">
                    <a:solidFill>
                      <a:schemeClr val="accent6">
                        <a:lumMod val="40000"/>
                        <a:lumOff val="60000"/>
                      </a:schemeClr>
                    </a:solidFill>
                  </a:tcPr>
                </a:tc>
                <a:tc>
                  <a:txBody>
                    <a:bodyPr/>
                    <a:lstStyle/>
                    <a:p>
                      <a:pPr algn="ctr"/>
                      <a:r>
                        <a:rPr lang="es-MX" sz="1600" b="0" dirty="0" smtClean="0">
                          <a:solidFill>
                            <a:schemeClr val="tx1"/>
                          </a:solidFill>
                        </a:rPr>
                        <a:t>Busca información en la biblioteca sobre la calidad de vida en Melgar de abajo y en Madrid, Lee e interpreta los gráficos siguientes: número de hospitales, oferta cultural, contaminación, coste de vivienda, etc, escucha esta conferencia sobre el tema calidad de vida en España y toma nota de los puntos importantes, revisa toda la documentación sobre el tema y escribe un pequeño artículo sobre tu investigación.</a:t>
                      </a:r>
                      <a:endParaRPr lang="es-MX" b="0" dirty="0">
                        <a:solidFill>
                          <a:schemeClr val="tx1"/>
                        </a:solidFill>
                      </a:endParaRPr>
                    </a:p>
                  </a:txBody>
                  <a:tcPr anchor="ctr">
                    <a:solidFill>
                      <a:schemeClr val="accent6">
                        <a:lumMod val="40000"/>
                        <a:lumOff val="60000"/>
                      </a:schemeClr>
                    </a:solidFill>
                  </a:tcPr>
                </a:tc>
                <a:tc>
                  <a:txBody>
                    <a:bodyPr/>
                    <a:lstStyle/>
                    <a:p>
                      <a:pPr algn="ctr"/>
                      <a:r>
                        <a:rPr lang="es-MX" sz="1600" b="0" dirty="0" smtClean="0">
                          <a:solidFill>
                            <a:schemeClr val="tx1"/>
                          </a:solidFill>
                        </a:rPr>
                        <a:t>Dos buenos textos sobre este enfoque son los ya citados de Shih (1986) y Griffin (1982).</a:t>
                      </a:r>
                      <a:endParaRPr lang="es-MX" sz="1600" b="0" dirty="0">
                        <a:solidFill>
                          <a:schemeClr val="tx1"/>
                        </a:solidFill>
                      </a:endParaRPr>
                    </a:p>
                  </a:txBody>
                  <a:tcPr anchor="ctr">
                    <a:solidFill>
                      <a:schemeClr val="accent6">
                        <a:lumMod val="40000"/>
                        <a:lumOff val="60000"/>
                      </a:schemeClr>
                    </a:solidFill>
                  </a:tcPr>
                </a:tc>
              </a:tr>
            </a:tbl>
          </a:graphicData>
        </a:graphic>
      </p:graphicFrame>
    </p:spTree>
    <p:extLst>
      <p:ext uri="{BB962C8B-B14F-4D97-AF65-F5344CB8AC3E}">
        <p14:creationId xmlns:p14="http://schemas.microsoft.com/office/powerpoint/2010/main" val="41854292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1454</Words>
  <Application>Microsoft Office PowerPoint</Application>
  <PresentationFormat>Panorámica</PresentationFormat>
  <Paragraphs>36</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Bahnschrift SemiLight SemiConde</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Silvia Banda Servín</dc:creator>
  <cp:lastModifiedBy>jesusrodrigo67@hotmail.com</cp:lastModifiedBy>
  <cp:revision>11</cp:revision>
  <dcterms:created xsi:type="dcterms:W3CDTF">2020-10-14T17:06:36Z</dcterms:created>
  <dcterms:modified xsi:type="dcterms:W3CDTF">2021-09-12T07:31:11Z</dcterms:modified>
</cp:coreProperties>
</file>