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7"/>
  </p:notesMasterIdLst>
  <p:sldIdLst>
    <p:sldId id="256" r:id="rId2"/>
    <p:sldId id="264" r:id="rId3"/>
    <p:sldId id="313" r:id="rId4"/>
    <p:sldId id="314" r:id="rId5"/>
    <p:sldId id="316" r:id="rId6"/>
  </p:sldIdLst>
  <p:sldSz cx="9144000" cy="5143500" type="screen16x9"/>
  <p:notesSz cx="6858000" cy="9144000"/>
  <p:embeddedFontLst>
    <p:embeddedFont>
      <p:font typeface="Gaegu" panose="020B0604020202020204" charset="0"/>
      <p:regular r:id="rId8"/>
      <p:bold r:id="rId9"/>
    </p:embeddedFont>
    <p:embeddedFont>
      <p:font typeface="Questrial"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6962C-0029-48AF-8BDA-17378911C910}">
  <a:tblStyle styleId="{36E6962C-0029-48AF-8BDA-17378911C9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8566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6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595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73" r:id="rId5"/>
    <p:sldLayoutId id="2147483674"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3" name="CuadroTexto 2"/>
          <p:cNvSpPr txBox="1"/>
          <p:nvPr/>
        </p:nvSpPr>
        <p:spPr>
          <a:xfrm>
            <a:off x="1440674" y="789410"/>
            <a:ext cx="6782348" cy="4462760"/>
          </a:xfrm>
          <a:prstGeom prst="rect">
            <a:avLst/>
          </a:prstGeom>
          <a:noFill/>
        </p:spPr>
        <p:txBody>
          <a:bodyPr wrap="square" rtlCol="0">
            <a:spAutoFit/>
          </a:bodyPr>
          <a:lstStyle/>
          <a:p>
            <a:pPr lvl="0" algn="ctr" eaLnBrk="0" fontAlgn="base" hangingPunct="0">
              <a:spcBef>
                <a:spcPct val="0"/>
              </a:spcBef>
              <a:spcAft>
                <a:spcPct val="0"/>
              </a:spcAft>
              <a:buClrTx/>
            </a:pP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ESCUELA NORMAL DE EDUCAC</a:t>
            </a:r>
            <a:r>
              <a:rPr lang="es-E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Ó</a:t>
            </a: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N PREESCOLAR</a:t>
            </a:r>
          </a:p>
          <a:p>
            <a:pPr lvl="0" algn="ctr" eaLnBrk="0" fontAlgn="base" hangingPunct="0">
              <a:spcBef>
                <a:spcPct val="0"/>
              </a:spcBef>
              <a:spcAft>
                <a:spcPct val="0"/>
              </a:spcAft>
              <a:buClrTx/>
            </a:pPr>
            <a:endParaRPr lang="es-ES" sz="1600" dirty="0">
              <a:solidFill>
                <a:schemeClr val="bg2"/>
              </a:solidFill>
            </a:endParaRPr>
          </a:p>
          <a:p>
            <a:pPr lvl="0" algn="ctr" eaLnBrk="0" fontAlgn="base" hangingPunct="0">
              <a:spcBef>
                <a:spcPct val="0"/>
              </a:spcBef>
              <a:spcAft>
                <a:spcPct val="0"/>
              </a:spcAft>
              <a:buClrTx/>
            </a:pPr>
            <a:r>
              <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Ciclo escolar 2021-2022</a:t>
            </a:r>
          </a:p>
          <a:p>
            <a:pPr lvl="0" algn="ctr" eaLnBrk="0" fontAlgn="base" hangingPunct="0">
              <a:spcBef>
                <a:spcPct val="0"/>
              </a:spcBef>
              <a:spcAft>
                <a:spcPct val="0"/>
              </a:spcAft>
              <a:buClrTx/>
            </a:pPr>
            <a:endParaRPr lang="es-ES" sz="1600" dirty="0">
              <a:solidFill>
                <a:schemeClr val="bg2"/>
              </a:solidFill>
            </a:endParaRPr>
          </a:p>
          <a:p>
            <a:pPr lvl="0" algn="ctr" eaLnBrk="0" fontAlgn="base" hangingPunct="0">
              <a:spcBef>
                <a:spcPct val="0"/>
              </a:spcBef>
              <a:spcAft>
                <a:spcPct val="0"/>
              </a:spcAft>
              <a:buClrTx/>
            </a:pPr>
            <a:r>
              <a:rPr lang="es-ES" sz="16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Curso</a:t>
            </a:r>
            <a:endParaRPr lang="es-ES" sz="1600" dirty="0">
              <a:solidFill>
                <a:schemeClr val="bg2"/>
              </a:solidFill>
            </a:endParaRPr>
          </a:p>
          <a:p>
            <a:pPr lvl="0" algn="ctr" eaLnBrk="0" fontAlgn="base" hangingPunct="0">
              <a:spcBef>
                <a:spcPct val="0"/>
              </a:spcBef>
              <a:spcAft>
                <a:spcPct val="0"/>
              </a:spcAft>
              <a:buClrTx/>
            </a:pPr>
            <a:r>
              <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PRMIER SEMESTRE</a:t>
            </a:r>
            <a:endParaRPr lang="es-ES" sz="1600" dirty="0">
              <a:solidFill>
                <a:schemeClr val="bg2"/>
              </a:solidFill>
            </a:endParaRPr>
          </a:p>
          <a:p>
            <a:pPr lvl="0" algn="ctr" eaLnBrk="0" fontAlgn="base" hangingPunct="0">
              <a:spcBef>
                <a:spcPct val="0"/>
              </a:spcBef>
              <a:spcAft>
                <a:spcPct val="0"/>
              </a:spcAft>
              <a:buClrTx/>
            </a:pPr>
            <a:r>
              <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SECCION </a:t>
            </a:r>
            <a:r>
              <a:rPr lang="es-E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a:t>
            </a:r>
            <a:r>
              <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D</a:t>
            </a:r>
            <a:r>
              <a:rPr lang="es-E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a:t>
            </a:r>
          </a:p>
          <a:p>
            <a:pPr algn="ctr" eaLnBrk="0" fontAlgn="base" hangingPunct="0">
              <a:spcBef>
                <a:spcPct val="0"/>
              </a:spcBef>
              <a:spcAft>
                <a:spcPct val="0"/>
              </a:spcAft>
              <a:buClrTx/>
            </a:pPr>
            <a:r>
              <a:rPr lang="es-ES" sz="1600" b="1" i="1" dirty="0">
                <a:solidFill>
                  <a:schemeClr val="bg2"/>
                </a:solidFill>
              </a:rPr>
              <a:t> LENGUAJE Y COMUNICACIÓN</a:t>
            </a:r>
          </a:p>
          <a:p>
            <a:pPr lvl="0" algn="ctr" eaLnBrk="0" fontAlgn="base" hangingPunct="0">
              <a:spcBef>
                <a:spcPct val="0"/>
              </a:spcBef>
              <a:spcAft>
                <a:spcPct val="0"/>
              </a:spcAft>
              <a:buClrTx/>
            </a:pPr>
            <a:endParaRPr lang="es-ES" sz="1600" dirty="0">
              <a:solidFill>
                <a:schemeClr val="bg2"/>
              </a:solidFill>
            </a:endParaRPr>
          </a:p>
          <a:p>
            <a:pPr lvl="0" algn="ctr" eaLnBrk="0" fontAlgn="base" hangingPunct="0">
              <a:spcBef>
                <a:spcPct val="0"/>
              </a:spcBef>
              <a:spcAft>
                <a:spcPct val="0"/>
              </a:spcAft>
              <a:buClrTx/>
            </a:pPr>
            <a:r>
              <a:rPr lang="es-ES" sz="16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Alumna:</a:t>
            </a:r>
            <a:endPar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buClrTx/>
            </a:pPr>
            <a:r>
              <a:rPr lang="es-ES" sz="16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ESTRELLA </a:t>
            </a: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JANETH S</a:t>
            </a:r>
            <a:r>
              <a:rPr lang="es-E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Á</a:t>
            </a: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NCHEZ </a:t>
            </a:r>
            <a:r>
              <a:rPr lang="es-ES" sz="16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MONCADA</a:t>
            </a:r>
          </a:p>
          <a:p>
            <a:pPr algn="ctr" eaLnBrk="0" fontAlgn="base" hangingPunct="0">
              <a:spcBef>
                <a:spcPct val="0"/>
              </a:spcBef>
              <a:spcAft>
                <a:spcPct val="0"/>
              </a:spcAft>
              <a:buClrTx/>
            </a:pPr>
            <a:r>
              <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Docente:</a:t>
            </a:r>
            <a:endParaRPr lang="es-ES" sz="1600" dirty="0">
              <a:solidFill>
                <a:schemeClr val="bg2"/>
              </a:solidFill>
            </a:endParaRPr>
          </a:p>
          <a:p>
            <a:pPr lvl="0" algn="ctr" eaLnBrk="0" fontAlgn="base" hangingPunct="0">
              <a:spcBef>
                <a:spcPct val="0"/>
              </a:spcBef>
              <a:spcAft>
                <a:spcPct val="0"/>
              </a:spcAft>
              <a:buClrTx/>
            </a:pPr>
            <a:endPar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buClrTx/>
            </a:pPr>
            <a:endPar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buClrTx/>
            </a:pPr>
            <a:r>
              <a:rPr lang="es-ES" sz="1600" b="1" dirty="0">
                <a:solidFill>
                  <a:schemeClr val="bg2"/>
                </a:solidFill>
              </a:rPr>
              <a:t>SILVIA BANDA SERVIN</a:t>
            </a:r>
          </a:p>
          <a:p>
            <a:pPr lvl="0" algn="ctr" eaLnBrk="0" fontAlgn="base" hangingPunct="0">
              <a:spcBef>
                <a:spcPct val="0"/>
              </a:spcBef>
              <a:spcAft>
                <a:spcPct val="0"/>
              </a:spcAft>
              <a:buClrTx/>
            </a:pPr>
            <a:endParaRPr lang="es-ES" sz="1600" dirty="0" smtClean="0">
              <a:solidFill>
                <a:schemeClr val="bg2"/>
              </a:solidFill>
            </a:endParaRPr>
          </a:p>
          <a:p>
            <a:pPr lvl="0" algn="ctr" eaLnBrk="0" fontAlgn="base" hangingPunct="0">
              <a:spcBef>
                <a:spcPct val="0"/>
              </a:spcBef>
              <a:spcAft>
                <a:spcPct val="0"/>
              </a:spcAft>
              <a:buClrTx/>
            </a:pPr>
            <a:endParaRPr lang="es-ES" sz="1600" dirty="0">
              <a:solidFill>
                <a:schemeClr val="bg2"/>
              </a:solidFill>
            </a:endParaRPr>
          </a:p>
          <a:p>
            <a:pPr lvl="0" algn="r" eaLnBrk="0" fontAlgn="base" hangingPunct="0">
              <a:spcBef>
                <a:spcPct val="0"/>
              </a:spcBef>
              <a:spcAft>
                <a:spcPct val="0"/>
              </a:spcAft>
              <a:buClrTx/>
            </a:pPr>
            <a:r>
              <a:rPr lang="es-ES" sz="12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11 </a:t>
            </a:r>
            <a:r>
              <a:rPr lang="es-ES" sz="12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de Agosto del 2021</a:t>
            </a:r>
            <a:endParaRPr lang="es-ES" sz="1200" dirty="0">
              <a:solidFill>
                <a:schemeClr val="bg2"/>
              </a:solidFill>
              <a:latin typeface="Arial" panose="020B0604020202020204" pitchFamily="34" charset="0"/>
            </a:endParaRPr>
          </a:p>
        </p:txBody>
      </p:sp>
      <p:pic>
        <p:nvPicPr>
          <p:cNvPr id="6" name="Imagen 5" descr="ESCUELA NORMAL DE EDUCACIÓN PREESCOLAR DE COAHUILA INVITA A EXAMEN DE  ADMISIÓN | InterSIP Noticias"/>
          <p:cNvPicPr/>
          <p:nvPr/>
        </p:nvPicPr>
        <p:blipFill>
          <a:blip r:embed="rId3">
            <a:extLst>
              <a:ext uri="{28A0092B-C50C-407E-A947-70E740481C1C}">
                <a14:useLocalDpi xmlns:a14="http://schemas.microsoft.com/office/drawing/2010/main" val="0"/>
              </a:ext>
            </a:extLst>
          </a:blip>
          <a:srcRect/>
          <a:stretch>
            <a:fillRect/>
          </a:stretch>
        </p:blipFill>
        <p:spPr bwMode="auto">
          <a:xfrm>
            <a:off x="1995763" y="1463293"/>
            <a:ext cx="1177444" cy="10631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3"/>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lvl="0"/>
            <a:r>
              <a:rPr lang="es-ES" sz="2000" dirty="0">
                <a:solidFill>
                  <a:schemeClr val="accent1"/>
                </a:solidFill>
                <a:latin typeface="Times New Roman" panose="02020603050405020304" pitchFamily="18" charset="0"/>
                <a:cs typeface="Times New Roman" panose="02020603050405020304" pitchFamily="18" charset="0"/>
              </a:rPr>
              <a:t>C</a:t>
            </a:r>
            <a:r>
              <a:rPr lang="es-ES" sz="2000" dirty="0" smtClean="0">
                <a:solidFill>
                  <a:schemeClr val="accent1"/>
                </a:solidFill>
                <a:latin typeface="Times New Roman" panose="02020603050405020304" pitchFamily="18" charset="0"/>
                <a:cs typeface="Times New Roman" panose="02020603050405020304" pitchFamily="18" charset="0"/>
              </a:rPr>
              <a:t>uadro </a:t>
            </a:r>
            <a:r>
              <a:rPr lang="es-ES" sz="2000" dirty="0">
                <a:solidFill>
                  <a:schemeClr val="accent1"/>
                </a:solidFill>
                <a:latin typeface="Times New Roman" panose="02020603050405020304" pitchFamily="18" charset="0"/>
                <a:cs typeface="Times New Roman" panose="02020603050405020304" pitchFamily="18" charset="0"/>
              </a:rPr>
              <a:t>comparativo de los diferentes </a:t>
            </a:r>
            <a:r>
              <a:rPr lang="es-ES" sz="2000" dirty="0" smtClean="0">
                <a:solidFill>
                  <a:schemeClr val="accent1"/>
                </a:solidFill>
                <a:latin typeface="Times New Roman" panose="02020603050405020304" pitchFamily="18" charset="0"/>
                <a:cs typeface="Times New Roman" panose="02020603050405020304" pitchFamily="18" charset="0"/>
              </a:rPr>
              <a:t>enfoques</a:t>
            </a:r>
            <a:br>
              <a:rPr lang="es-ES" sz="2000" dirty="0" smtClean="0">
                <a:solidFill>
                  <a:schemeClr val="accent1"/>
                </a:solidFill>
                <a:latin typeface="Times New Roman" panose="02020603050405020304" pitchFamily="18" charset="0"/>
                <a:cs typeface="Times New Roman" panose="02020603050405020304" pitchFamily="18" charset="0"/>
              </a:rPr>
            </a:br>
            <a:r>
              <a:rPr lang="es-ES" sz="2000" dirty="0" smtClean="0">
                <a:solidFill>
                  <a:schemeClr val="accent1"/>
                </a:solidFill>
                <a:latin typeface="Times New Roman" panose="02020603050405020304" pitchFamily="18" charset="0"/>
                <a:cs typeface="Times New Roman" panose="02020603050405020304" pitchFamily="18" charset="0"/>
              </a:rPr>
              <a:t> </a:t>
            </a:r>
            <a:r>
              <a:rPr lang="es-ES" sz="2000" dirty="0">
                <a:solidFill>
                  <a:schemeClr val="accent1"/>
                </a:solidFill>
                <a:latin typeface="Times New Roman" panose="02020603050405020304" pitchFamily="18" charset="0"/>
                <a:cs typeface="Times New Roman" panose="02020603050405020304" pitchFamily="18" charset="0"/>
              </a:rPr>
              <a:t>didácticos que presenta el texto</a:t>
            </a:r>
            <a:r>
              <a:rPr lang="es-ES" sz="2000" b="0" dirty="0"/>
              <a:t> </a:t>
            </a:r>
            <a:r>
              <a:rPr lang="es-ES" sz="2000" dirty="0">
                <a:solidFill>
                  <a:schemeClr val="accent1"/>
                </a:solidFill>
                <a:latin typeface="Times New Roman" panose="02020603050405020304" pitchFamily="18" charset="0"/>
                <a:cs typeface="Times New Roman" panose="02020603050405020304" pitchFamily="18" charset="0"/>
              </a:rPr>
              <a:t>de Daniel </a:t>
            </a:r>
            <a:r>
              <a:rPr lang="es-ES" sz="2000" dirty="0" err="1">
                <a:solidFill>
                  <a:schemeClr val="accent1"/>
                </a:solidFill>
                <a:latin typeface="Times New Roman" panose="02020603050405020304" pitchFamily="18" charset="0"/>
                <a:cs typeface="Times New Roman" panose="02020603050405020304" pitchFamily="18" charset="0"/>
              </a:rPr>
              <a:t>Cassany</a:t>
            </a:r>
            <a:endParaRPr sz="2000" dirty="0">
              <a:solidFill>
                <a:schemeClr val="accent1"/>
              </a:solidFill>
              <a:latin typeface="Times New Roman" panose="02020603050405020304" pitchFamily="18" charset="0"/>
              <a:cs typeface="Times New Roman" panose="02020603050405020304" pitchFamily="18" charset="0"/>
            </a:endParaRPr>
          </a:p>
        </p:txBody>
      </p:sp>
      <p:sp>
        <p:nvSpPr>
          <p:cNvPr id="881" name="Google Shape;881;p43"/>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3"/>
          <p:cNvGrpSpPr/>
          <p:nvPr/>
        </p:nvGrpSpPr>
        <p:grpSpPr>
          <a:xfrm rot="-2700000">
            <a:off x="701388" y="482626"/>
            <a:ext cx="1284975" cy="1516186"/>
            <a:chOff x="4475375" y="3939175"/>
            <a:chExt cx="972300" cy="1147250"/>
          </a:xfrm>
        </p:grpSpPr>
        <p:sp>
          <p:nvSpPr>
            <p:cNvPr id="887" name="Google Shape;887;p43"/>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35032760"/>
              </p:ext>
            </p:extLst>
          </p:nvPr>
        </p:nvGraphicFramePr>
        <p:xfrm>
          <a:off x="72361" y="971368"/>
          <a:ext cx="8940072" cy="3633524"/>
        </p:xfrm>
        <a:graphic>
          <a:graphicData uri="http://schemas.openxmlformats.org/drawingml/2006/table">
            <a:tbl>
              <a:tblPr firstRow="1" bandRow="1">
                <a:tableStyleId>{36E6962C-0029-48AF-8BDA-17378911C910}</a:tableStyleId>
              </a:tblPr>
              <a:tblGrid>
                <a:gridCol w="1021538"/>
                <a:gridCol w="1847874"/>
                <a:gridCol w="1577599"/>
                <a:gridCol w="1513037"/>
                <a:gridCol w="1490012"/>
                <a:gridCol w="1490012"/>
              </a:tblGrid>
              <a:tr h="954641">
                <a:tc>
                  <a:txBody>
                    <a:bodyPr/>
                    <a:lstStyle/>
                    <a:p>
                      <a:r>
                        <a:rPr lang="es-ES" sz="1200" b="0" i="0" u="none" strike="noStrike" cap="none" dirty="0" smtClean="0">
                          <a:solidFill>
                            <a:schemeClr val="accent5"/>
                          </a:solidFill>
                          <a:effectLst/>
                          <a:latin typeface="Times New Roman" panose="02020603050405020304" pitchFamily="18" charset="0"/>
                          <a:ea typeface="Arial"/>
                          <a:cs typeface="Times New Roman" panose="02020603050405020304" pitchFamily="18" charset="0"/>
                          <a:sym typeface="Arial"/>
                        </a:rPr>
                        <a:t>ENFOQUE</a:t>
                      </a:r>
                      <a:endParaRPr lang="es-ES" sz="1200" dirty="0">
                        <a:solidFill>
                          <a:schemeClr val="accent5"/>
                        </a:solidFill>
                        <a:latin typeface="Times New Roman" panose="02020603050405020304" pitchFamily="18" charset="0"/>
                        <a:cs typeface="Times New Roman" panose="02020603050405020304" pitchFamily="18" charset="0"/>
                      </a:endParaRPr>
                    </a:p>
                  </a:txBody>
                  <a:tcPr/>
                </a:tc>
                <a:tc>
                  <a:txBody>
                    <a:bodyPr/>
                    <a:lstStyle/>
                    <a:p>
                      <a:r>
                        <a:rPr lang="es-ES" sz="1200" b="0" i="0" u="none" strike="noStrike" cap="none" dirty="0" smtClean="0">
                          <a:solidFill>
                            <a:schemeClr val="accent2"/>
                          </a:solidFill>
                          <a:effectLst/>
                          <a:latin typeface="Times New Roman" panose="02020603050405020304" pitchFamily="18" charset="0"/>
                          <a:ea typeface="Arial"/>
                          <a:cs typeface="Times New Roman" panose="02020603050405020304" pitchFamily="18" charset="0"/>
                          <a:sym typeface="Arial"/>
                        </a:rPr>
                        <a:t>ORIGEN E INFLUENCIA </a:t>
                      </a:r>
                      <a:endParaRPr lang="es-ES" sz="1200" dirty="0">
                        <a:solidFill>
                          <a:schemeClr val="accent2"/>
                        </a:solidFill>
                        <a:latin typeface="Times New Roman" panose="02020603050405020304" pitchFamily="18" charset="0"/>
                        <a:cs typeface="Times New Roman" panose="02020603050405020304" pitchFamily="18" charset="0"/>
                      </a:endParaRPr>
                    </a:p>
                  </a:txBody>
                  <a:tcPr/>
                </a:tc>
                <a:tc>
                  <a:txBody>
                    <a:bodyPr/>
                    <a:lstStyle/>
                    <a:p>
                      <a:r>
                        <a:rPr lang="es-ES" sz="1200" b="0" i="0" u="none" strike="noStrike" cap="none" dirty="0" smtClean="0">
                          <a:solidFill>
                            <a:schemeClr val="accent3"/>
                          </a:solidFill>
                          <a:effectLst/>
                          <a:latin typeface="Times New Roman" panose="02020603050405020304" pitchFamily="18" charset="0"/>
                          <a:ea typeface="Arial"/>
                          <a:cs typeface="Times New Roman" panose="02020603050405020304" pitchFamily="18" charset="0"/>
                          <a:sym typeface="Arial"/>
                        </a:rPr>
                        <a:t>CARACTERISTICAS GENERALES </a:t>
                      </a:r>
                      <a:endParaRPr lang="es-ES" sz="1200" dirty="0">
                        <a:solidFill>
                          <a:schemeClr val="accent3"/>
                        </a:solidFill>
                        <a:latin typeface="Times New Roman" panose="02020603050405020304" pitchFamily="18" charset="0"/>
                        <a:cs typeface="Times New Roman" panose="02020603050405020304" pitchFamily="18" charset="0"/>
                      </a:endParaRPr>
                    </a:p>
                  </a:txBody>
                  <a:tcPr/>
                </a:tc>
                <a:tc>
                  <a:txBody>
                    <a:bodyPr/>
                    <a:lstStyle/>
                    <a:p>
                      <a:r>
                        <a:rPr lang="es-ES" sz="1200" b="0" i="0" u="none" strike="noStrike" cap="none" dirty="0" smtClean="0">
                          <a:solidFill>
                            <a:schemeClr val="accent6"/>
                          </a:solidFill>
                          <a:effectLst/>
                          <a:latin typeface="Times New Roman" panose="02020603050405020304" pitchFamily="18" charset="0"/>
                          <a:ea typeface="Arial"/>
                          <a:cs typeface="Times New Roman" panose="02020603050405020304" pitchFamily="18" charset="0"/>
                          <a:sym typeface="Arial"/>
                        </a:rPr>
                        <a:t>CURRICULUM O PROGRAMA DEL CURSO </a:t>
                      </a:r>
                      <a:endParaRPr lang="es-ES" sz="12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pPr algn="r">
                        <a:lnSpc>
                          <a:spcPct val="107000"/>
                        </a:lnSpc>
                        <a:spcAft>
                          <a:spcPts val="0"/>
                        </a:spcAft>
                      </a:pPr>
                      <a:r>
                        <a:rPr lang="es-ES" sz="1200" dirty="0">
                          <a:solidFill>
                            <a:srgbClr val="99FF99"/>
                          </a:solidFill>
                          <a:effectLst/>
                          <a:latin typeface="Times New Roman" panose="02020603050405020304" pitchFamily="18" charset="0"/>
                          <a:ea typeface="Calibri" panose="020F0502020204030204" pitchFamily="34" charset="0"/>
                          <a:cs typeface="Times New Roman" panose="02020603050405020304" pitchFamily="18" charset="0"/>
                        </a:rPr>
                        <a:t>PRACTICA Y EJERCICIOS DE CLASE</a:t>
                      </a:r>
                      <a:endParaRPr lang="es-ES" sz="1050" dirty="0">
                        <a:solidFill>
                          <a:srgbClr val="99FF9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ES" sz="1200" b="0" i="0" u="none" strike="noStrike" cap="none" dirty="0" smtClean="0">
                          <a:solidFill>
                            <a:srgbClr val="9966FF"/>
                          </a:solidFill>
                          <a:effectLst/>
                          <a:latin typeface="Times New Roman" panose="02020603050405020304" pitchFamily="18" charset="0"/>
                          <a:ea typeface="Arial"/>
                          <a:cs typeface="Times New Roman" panose="02020603050405020304" pitchFamily="18" charset="0"/>
                          <a:sym typeface="Arial"/>
                        </a:rPr>
                        <a:t>BIBLIOGRAFIA</a:t>
                      </a:r>
                      <a:endParaRPr lang="es-ES" sz="1200" dirty="0">
                        <a:solidFill>
                          <a:srgbClr val="9966FF"/>
                        </a:solidFill>
                        <a:latin typeface="Times New Roman" panose="02020603050405020304" pitchFamily="18" charset="0"/>
                        <a:cs typeface="Times New Roman" panose="02020603050405020304" pitchFamily="18" charset="0"/>
                      </a:endParaRPr>
                    </a:p>
                  </a:txBody>
                  <a:tcPr/>
                </a:tc>
              </a:tr>
              <a:tr h="2678883">
                <a:tc>
                  <a:txBody>
                    <a:bodyPr/>
                    <a:lstStyle/>
                    <a:p>
                      <a:r>
                        <a:rPr lang="es-ES" sz="1200" b="1" i="0" u="none" strike="noStrike" cap="none" dirty="0" smtClean="0">
                          <a:solidFill>
                            <a:schemeClr val="bg2"/>
                          </a:solidFill>
                          <a:effectLst/>
                          <a:latin typeface="Times New Roman" panose="02020603050405020304" pitchFamily="18" charset="0"/>
                          <a:ea typeface="Arial"/>
                          <a:cs typeface="Times New Roman" panose="02020603050405020304" pitchFamily="18" charset="0"/>
                          <a:sym typeface="Arial"/>
                        </a:rPr>
                        <a:t>Gramática</a:t>
                      </a:r>
                      <a:endParaRPr lang="es-ES" sz="12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b="0" i="0" u="none" strike="noStrike" cap="none" dirty="0" smtClean="0">
                          <a:solidFill>
                            <a:schemeClr val="bg2"/>
                          </a:solidFill>
                          <a:effectLst/>
                          <a:latin typeface="Times New Roman" panose="02020603050405020304" pitchFamily="18" charset="0"/>
                          <a:ea typeface="Arial"/>
                          <a:cs typeface="Times New Roman" panose="02020603050405020304" pitchFamily="18" charset="0"/>
                          <a:sym typeface="Arial"/>
                        </a:rPr>
                        <a:t>Nace en el contexto escolar de la enseñanza de la expresión escrita en la lengua materna. La idea básica</a:t>
                      </a:r>
                      <a:r>
                        <a:rPr lang="es-ES" sz="1050" b="0" i="0" u="none" strike="noStrike" cap="none" baseline="0" dirty="0" smtClean="0">
                          <a:solidFill>
                            <a:schemeClr val="bg2"/>
                          </a:solidFill>
                          <a:effectLst/>
                          <a:latin typeface="Times New Roman" panose="02020603050405020304" pitchFamily="18" charset="0"/>
                          <a:ea typeface="Arial"/>
                          <a:cs typeface="Times New Roman" panose="02020603050405020304" pitchFamily="18" charset="0"/>
                          <a:sym typeface="Arial"/>
                        </a:rPr>
                        <a:t> es que para aprender a escribir se tiene que dominar la gramática de la lengua.  El núcleo de la enseñanza lo constituye la sintaxis, el léxico, morfología, ortografía… se basa en la antiquísima.  Se establecen en dos modelos: el modelo oracional y el modelo textual </a:t>
                      </a:r>
                      <a:r>
                        <a:rPr lang="es-ES" sz="1050" b="0" i="0" u="none" strike="noStrike" cap="none" dirty="0" smtClean="0">
                          <a:solidFill>
                            <a:schemeClr val="bg2"/>
                          </a:solidFill>
                          <a:effectLst/>
                          <a:latin typeface="Times New Roman" panose="02020603050405020304" pitchFamily="18" charset="0"/>
                          <a:ea typeface="Arial"/>
                          <a:cs typeface="Times New Roman" panose="02020603050405020304" pitchFamily="18" charset="0"/>
                          <a:sym typeface="Arial"/>
                        </a:rPr>
                        <a:t>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La lengua se presenta</a:t>
                      </a:r>
                      <a:r>
                        <a:rPr lang="es-ES" sz="1050" baseline="0" dirty="0" smtClean="0">
                          <a:solidFill>
                            <a:schemeClr val="bg2"/>
                          </a:solidFill>
                          <a:latin typeface="Times New Roman" panose="02020603050405020304" pitchFamily="18" charset="0"/>
                          <a:cs typeface="Times New Roman" panose="02020603050405020304" pitchFamily="18" charset="0"/>
                        </a:rPr>
                        <a:t> de forma homogénea. Se ofrece un solo modelo lingüístico al alumno. Se ofrecen ejemplos de variedades dialectales. Los alumnos aprenden aquello que debe decirse, lo que dicen los libros de gramática: la normativa. Se centra básicamente en el ámbito de la oración y el modelo textual, los contenidos abstraen el texto o el discurso completo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Se basa en los contenidos gramaticales. En un enfoque tradicional, los alumnos aprenden básicamente la ortografía,</a:t>
                      </a:r>
                      <a:r>
                        <a:rPr lang="es-ES" sz="1050" baseline="0" dirty="0" smtClean="0">
                          <a:solidFill>
                            <a:schemeClr val="bg2"/>
                          </a:solidFill>
                          <a:latin typeface="Times New Roman" panose="02020603050405020304" pitchFamily="18" charset="0"/>
                          <a:cs typeface="Times New Roman" panose="02020603050405020304" pitchFamily="18" charset="0"/>
                        </a:rPr>
                        <a:t> morfología, sintaxis y léxico. En un enfoque mas moderno, basado en la lingüística del texto, se estudian aspectos como la adecuación, cohesión, la coherencia interna y externa, su escritura etc…</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pPr algn="l">
                        <a:lnSpc>
                          <a:spcPct val="107000"/>
                        </a:lnSpc>
                        <a:spcAft>
                          <a:spcPts val="0"/>
                        </a:spcAft>
                      </a:pPr>
                      <a:r>
                        <a:rPr lang="es-ES" sz="105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Se explica un ítem lingüístico (el profesor</a:t>
                      </a:r>
                      <a:r>
                        <a:rPr lang="es-ES" sz="1050" baseline="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explica, se lee) de una forma teórica y luego se ponen ejemplos </a:t>
                      </a:r>
                      <a:endParaRPr lang="es-ES" sz="105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s-ES" sz="105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Se hacen practicas mecánicas</a:t>
                      </a:r>
                      <a:r>
                        <a:rPr lang="es-ES" sz="1050" baseline="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(los alumnos ejercitan el ítem nuevo en pequeñas palabras, frases, …)</a:t>
                      </a:r>
                    </a:p>
                    <a:p>
                      <a:pPr algn="l">
                        <a:lnSpc>
                          <a:spcPct val="107000"/>
                        </a:lnSpc>
                        <a:spcAft>
                          <a:spcPts val="0"/>
                        </a:spcAft>
                      </a:pPr>
                      <a:r>
                        <a:rPr lang="es-ES" sz="1050" baseline="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Se hacen practicas abiertas</a:t>
                      </a:r>
                    </a:p>
                    <a:p>
                      <a:pPr algn="l">
                        <a:lnSpc>
                          <a:spcPct val="107000"/>
                        </a:lnSpc>
                        <a:spcAft>
                          <a:spcPts val="0"/>
                        </a:spcAft>
                      </a:pPr>
                      <a:r>
                        <a:rPr lang="es-ES" sz="1050" baseline="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El profesor corrige los ejercicios del alumno </a:t>
                      </a: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La</a:t>
                      </a:r>
                      <a:r>
                        <a:rPr lang="es-ES" sz="1050" baseline="0" dirty="0" smtClean="0">
                          <a:solidFill>
                            <a:schemeClr val="bg2"/>
                          </a:solidFill>
                          <a:latin typeface="Times New Roman" panose="02020603050405020304" pitchFamily="18" charset="0"/>
                          <a:cs typeface="Times New Roman" panose="02020603050405020304" pitchFamily="18" charset="0"/>
                        </a:rPr>
                        <a:t> mayoría de expresión escrita, de libros de texto y de manuales escolares de lengua uno y dos:</a:t>
                      </a:r>
                    </a:p>
                    <a:p>
                      <a:r>
                        <a:rPr lang="es-ES" sz="1050" baseline="0" dirty="0" smtClean="0">
                          <a:solidFill>
                            <a:schemeClr val="bg2"/>
                          </a:solidFill>
                          <a:latin typeface="Times New Roman" panose="02020603050405020304" pitchFamily="18" charset="0"/>
                          <a:cs typeface="Times New Roman" panose="02020603050405020304" pitchFamily="18" charset="0"/>
                        </a:rPr>
                        <a:t>Sánchez, Cabré y Matilla (1975)</a:t>
                      </a:r>
                      <a:endParaRPr lang="es-ES" sz="1050" dirty="0">
                        <a:solidFill>
                          <a:schemeClr val="bg2"/>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5741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88359803"/>
              </p:ext>
            </p:extLst>
          </p:nvPr>
        </p:nvGraphicFramePr>
        <p:xfrm>
          <a:off x="447331" y="252308"/>
          <a:ext cx="8394060" cy="4524446"/>
        </p:xfrm>
        <a:graphic>
          <a:graphicData uri="http://schemas.openxmlformats.org/drawingml/2006/table">
            <a:tbl>
              <a:tblPr firstRow="1" bandRow="1">
                <a:tableStyleId>{36E6962C-0029-48AF-8BDA-17378911C910}</a:tableStyleId>
              </a:tblPr>
              <a:tblGrid>
                <a:gridCol w="861774"/>
                <a:gridCol w="1638025"/>
                <a:gridCol w="1605135"/>
                <a:gridCol w="1491106"/>
                <a:gridCol w="1399010"/>
                <a:gridCol w="1399010"/>
              </a:tblGrid>
              <a:tr h="2352746">
                <a:tc>
                  <a:txBody>
                    <a:bodyPr/>
                    <a:lstStyle/>
                    <a:p>
                      <a:r>
                        <a:rPr lang="es-ES" sz="1200" b="1" dirty="0" smtClean="0">
                          <a:solidFill>
                            <a:schemeClr val="bg2"/>
                          </a:solidFill>
                          <a:latin typeface="Times New Roman" panose="02020603050405020304" pitchFamily="18" charset="0"/>
                          <a:cs typeface="Times New Roman" panose="02020603050405020304" pitchFamily="18" charset="0"/>
                        </a:rPr>
                        <a:t>Funciones</a:t>
                      </a:r>
                      <a:r>
                        <a:rPr lang="es-ES" baseline="0" dirty="0" smtClean="0"/>
                        <a:t> </a:t>
                      </a:r>
                      <a:endParaRPr lang="es-ES" dirty="0"/>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Nace en el contexto de la enseñanza de</a:t>
                      </a:r>
                      <a:r>
                        <a:rPr lang="es-ES" sz="1050" baseline="0" dirty="0" smtClean="0">
                          <a:solidFill>
                            <a:schemeClr val="bg2"/>
                          </a:solidFill>
                          <a:latin typeface="Times New Roman" panose="02020603050405020304" pitchFamily="18" charset="0"/>
                          <a:cs typeface="Times New Roman" panose="02020603050405020304" pitchFamily="18" charset="0"/>
                        </a:rPr>
                        <a:t> una segunda lengua, en el ceno de la metodología. Desarrollados en Europa durante los años sesenta. La lengua es una herramienta comunicativa. El objetivo de una clase o lección es aprender a realizar una función determinada de lengua que se aprenda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Lo mas importante </a:t>
                      </a:r>
                      <a:r>
                        <a:rPr lang="es-ES" sz="1050" baseline="0" dirty="0" smtClean="0">
                          <a:solidFill>
                            <a:schemeClr val="bg2"/>
                          </a:solidFill>
                          <a:latin typeface="Times New Roman" panose="02020603050405020304" pitchFamily="18" charset="0"/>
                          <a:cs typeface="Times New Roman" panose="02020603050405020304" pitchFamily="18" charset="0"/>
                        </a:rPr>
                        <a:t> es el énfasis en la comunicación o en el uso de la lengua y subyace a las demás características:</a:t>
                      </a:r>
                    </a:p>
                    <a:p>
                      <a:r>
                        <a:rPr lang="es-ES" sz="1050" baseline="0" dirty="0" smtClean="0">
                          <a:solidFill>
                            <a:schemeClr val="bg2"/>
                          </a:solidFill>
                          <a:latin typeface="Times New Roman" panose="02020603050405020304" pitchFamily="18" charset="0"/>
                          <a:cs typeface="Times New Roman" panose="02020603050405020304" pitchFamily="18" charset="0"/>
                        </a:rPr>
                        <a:t>Versión descriptiva de la lengua.</a:t>
                      </a:r>
                    </a:p>
                    <a:p>
                      <a:r>
                        <a:rPr lang="es-ES" sz="1050" baseline="0" dirty="0" smtClean="0">
                          <a:solidFill>
                            <a:schemeClr val="bg2"/>
                          </a:solidFill>
                          <a:latin typeface="Times New Roman" panose="02020603050405020304" pitchFamily="18" charset="0"/>
                          <a:cs typeface="Times New Roman" panose="02020603050405020304" pitchFamily="18" charset="0"/>
                        </a:rPr>
                        <a:t>Varios modelos lingüísticos.</a:t>
                      </a:r>
                    </a:p>
                    <a:p>
                      <a:r>
                        <a:rPr lang="es-ES" sz="1050" baseline="0" dirty="0" smtClean="0">
                          <a:solidFill>
                            <a:schemeClr val="bg2"/>
                          </a:solidFill>
                          <a:latin typeface="Times New Roman" panose="02020603050405020304" pitchFamily="18" charset="0"/>
                          <a:cs typeface="Times New Roman" panose="02020603050405020304" pitchFamily="18" charset="0"/>
                        </a:rPr>
                        <a:t>Materiales</a:t>
                      </a:r>
                    </a:p>
                    <a:p>
                      <a:r>
                        <a:rPr lang="es-ES" sz="1050" baseline="0" dirty="0" smtClean="0">
                          <a:solidFill>
                            <a:schemeClr val="bg2"/>
                          </a:solidFill>
                          <a:latin typeface="Times New Roman" panose="02020603050405020304" pitchFamily="18" charset="0"/>
                          <a:cs typeface="Times New Roman" panose="02020603050405020304" pitchFamily="18" charset="0"/>
                        </a:rPr>
                        <a:t>Atención especial a las necesidades comunicativas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u="none" dirty="0" smtClean="0">
                          <a:solidFill>
                            <a:schemeClr val="bg2"/>
                          </a:solidFill>
                          <a:latin typeface="Times New Roman" panose="02020603050405020304" pitchFamily="18" charset="0"/>
                          <a:cs typeface="Times New Roman" panose="02020603050405020304" pitchFamily="18" charset="0"/>
                        </a:rPr>
                        <a:t>Se basa en un</a:t>
                      </a:r>
                      <a:r>
                        <a:rPr lang="es-ES" sz="1050" u="none" baseline="0" dirty="0" smtClean="0">
                          <a:solidFill>
                            <a:schemeClr val="bg2"/>
                          </a:solidFill>
                          <a:latin typeface="Times New Roman" panose="02020603050405020304" pitchFamily="18" charset="0"/>
                          <a:cs typeface="Times New Roman" panose="02020603050405020304" pitchFamily="18" charset="0"/>
                        </a:rPr>
                        <a:t> conjunto de funciones o actos de habla. En los métodos exclusivos de lengua escrita, la programación se basa en la tipología de textos desarrollada por la lingüística de los textos </a:t>
                      </a:r>
                    </a:p>
                    <a:p>
                      <a:r>
                        <a:rPr lang="es-ES" sz="1050" u="none" baseline="0" dirty="0" smtClean="0">
                          <a:solidFill>
                            <a:schemeClr val="bg2"/>
                          </a:solidFill>
                          <a:latin typeface="Times New Roman" panose="02020603050405020304" pitchFamily="18" charset="0"/>
                          <a:cs typeface="Times New Roman" panose="02020603050405020304" pitchFamily="18" charset="0"/>
                        </a:rPr>
                        <a:t>1. Basada en los ámbitos de uso</a:t>
                      </a:r>
                    </a:p>
                    <a:p>
                      <a:r>
                        <a:rPr lang="es-ES" sz="1050" u="none" baseline="0" dirty="0" smtClean="0">
                          <a:solidFill>
                            <a:schemeClr val="bg2"/>
                          </a:solidFill>
                          <a:latin typeface="Times New Roman" panose="02020603050405020304" pitchFamily="18" charset="0"/>
                          <a:cs typeface="Times New Roman" panose="02020603050405020304" pitchFamily="18" charset="0"/>
                        </a:rPr>
                        <a:t>2. Basada en la función</a:t>
                      </a:r>
                    </a:p>
                    <a:p>
                      <a:r>
                        <a:rPr lang="es-ES" sz="1050" u="none" baseline="0" dirty="0" smtClean="0">
                          <a:solidFill>
                            <a:schemeClr val="bg2"/>
                          </a:solidFill>
                          <a:latin typeface="Times New Roman" panose="02020603050405020304" pitchFamily="18" charset="0"/>
                          <a:cs typeface="Times New Roman" panose="02020603050405020304" pitchFamily="18" charset="0"/>
                        </a:rPr>
                        <a:t> </a:t>
                      </a:r>
                      <a:endParaRPr lang="es-ES" sz="1050" u="none"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En</a:t>
                      </a:r>
                      <a:r>
                        <a:rPr lang="es-ES" sz="1050" baseline="0" dirty="0" smtClean="0">
                          <a:solidFill>
                            <a:schemeClr val="bg2"/>
                          </a:solidFill>
                          <a:latin typeface="Times New Roman" panose="02020603050405020304" pitchFamily="18" charset="0"/>
                          <a:cs typeface="Times New Roman" panose="02020603050405020304" pitchFamily="18" charset="0"/>
                        </a:rPr>
                        <a:t> una clase se actúa de la siguiente forma:</a:t>
                      </a:r>
                    </a:p>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1.Se presentan varios ejemplos reales o verosímiles </a:t>
                      </a:r>
                    </a:p>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2. Se analizan los modelos</a:t>
                      </a:r>
                    </a:p>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3. Practicas cerradas de producción escrita </a:t>
                      </a:r>
                    </a:p>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4. Practicas comunicativas</a:t>
                      </a:r>
                    </a:p>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5. El profesor corrige los trabajos </a:t>
                      </a: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Origen en la filosofía </a:t>
                      </a:r>
                    </a:p>
                    <a:p>
                      <a:r>
                        <a:rPr lang="es-ES" sz="1050" dirty="0" err="1" smtClean="0">
                          <a:solidFill>
                            <a:schemeClr val="bg2"/>
                          </a:solidFill>
                          <a:latin typeface="Times New Roman" panose="02020603050405020304" pitchFamily="18" charset="0"/>
                          <a:cs typeface="Times New Roman" panose="02020603050405020304" pitchFamily="18" charset="0"/>
                        </a:rPr>
                        <a:t>Wittegenstein</a:t>
                      </a:r>
                      <a:r>
                        <a:rPr lang="es-ES" sz="1050" dirty="0" smtClean="0">
                          <a:solidFill>
                            <a:schemeClr val="bg2"/>
                          </a:solidFill>
                          <a:latin typeface="Times New Roman" panose="02020603050405020304" pitchFamily="18" charset="0"/>
                          <a:cs typeface="Times New Roman" panose="02020603050405020304" pitchFamily="18" charset="0"/>
                        </a:rPr>
                        <a:t>, Austin,</a:t>
                      </a:r>
                      <a:r>
                        <a:rPr lang="es-ES" sz="1050" baseline="0" dirty="0" smtClean="0">
                          <a:solidFill>
                            <a:schemeClr val="bg2"/>
                          </a:solidFill>
                          <a:latin typeface="Times New Roman" panose="02020603050405020304" pitchFamily="18" charset="0"/>
                          <a:cs typeface="Times New Roman" panose="02020603050405020304" pitchFamily="18" charset="0"/>
                        </a:rPr>
                        <a:t> </a:t>
                      </a:r>
                      <a:r>
                        <a:rPr lang="es-ES" sz="1050" baseline="0" dirty="0" err="1" smtClean="0">
                          <a:solidFill>
                            <a:schemeClr val="bg2"/>
                          </a:solidFill>
                          <a:latin typeface="Times New Roman" panose="02020603050405020304" pitchFamily="18" charset="0"/>
                          <a:cs typeface="Times New Roman" panose="02020603050405020304" pitchFamily="18" charset="0"/>
                        </a:rPr>
                        <a:t>Searle</a:t>
                      </a:r>
                      <a:endParaRPr lang="es-ES" sz="1050" baseline="0" dirty="0" smtClean="0">
                        <a:solidFill>
                          <a:schemeClr val="bg2"/>
                        </a:solidFill>
                        <a:latin typeface="Times New Roman" panose="02020603050405020304" pitchFamily="18" charset="0"/>
                        <a:cs typeface="Times New Roman" panose="02020603050405020304" pitchFamily="18" charset="0"/>
                      </a:endParaRPr>
                    </a:p>
                    <a:p>
                      <a:r>
                        <a:rPr lang="es-ES" sz="1050" baseline="0" dirty="0" smtClean="0">
                          <a:solidFill>
                            <a:schemeClr val="bg2"/>
                          </a:solidFill>
                          <a:latin typeface="Times New Roman" panose="02020603050405020304" pitchFamily="18" charset="0"/>
                          <a:cs typeface="Times New Roman" panose="02020603050405020304" pitchFamily="18" charset="0"/>
                        </a:rPr>
                        <a:t>La función de la tropología </a:t>
                      </a:r>
                    </a:p>
                    <a:p>
                      <a:r>
                        <a:rPr lang="es-ES" sz="1050" baseline="0" dirty="0" smtClean="0">
                          <a:solidFill>
                            <a:schemeClr val="bg2"/>
                          </a:solidFill>
                          <a:latin typeface="Times New Roman" panose="02020603050405020304" pitchFamily="18" charset="0"/>
                          <a:cs typeface="Times New Roman" panose="02020603050405020304" pitchFamily="18" charset="0"/>
                        </a:rPr>
                        <a:t>J.M. Adam/1985)</a:t>
                      </a:r>
                      <a:endParaRPr lang="es-ES" sz="1050" dirty="0">
                        <a:solidFill>
                          <a:schemeClr val="bg2"/>
                        </a:solidFill>
                        <a:latin typeface="Times New Roman" panose="02020603050405020304" pitchFamily="18" charset="0"/>
                        <a:cs typeface="Times New Roman" panose="02020603050405020304" pitchFamily="18" charset="0"/>
                      </a:endParaRPr>
                    </a:p>
                  </a:txBody>
                  <a:tcPr/>
                </a:tc>
              </a:tr>
              <a:tr h="2150282">
                <a:tc>
                  <a:txBody>
                    <a:bodyPr/>
                    <a:lstStyle/>
                    <a:p>
                      <a:r>
                        <a:rPr lang="es-ES" sz="1200" b="1" dirty="0" smtClean="0">
                          <a:solidFill>
                            <a:schemeClr val="bg2"/>
                          </a:solidFill>
                          <a:latin typeface="Times New Roman" panose="02020603050405020304" pitchFamily="18" charset="0"/>
                          <a:cs typeface="Times New Roman" panose="02020603050405020304" pitchFamily="18" charset="0"/>
                        </a:rPr>
                        <a:t>   Proceso </a:t>
                      </a:r>
                      <a:endParaRPr lang="es-ES" sz="12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En los años setenta se</a:t>
                      </a:r>
                      <a:r>
                        <a:rPr lang="es-ES" sz="1050" baseline="0" dirty="0" smtClean="0">
                          <a:solidFill>
                            <a:schemeClr val="bg2"/>
                          </a:solidFill>
                          <a:latin typeface="Times New Roman" panose="02020603050405020304" pitchFamily="18" charset="0"/>
                          <a:cs typeface="Times New Roman" panose="02020603050405020304" pitchFamily="18" charset="0"/>
                        </a:rPr>
                        <a:t> desarrollo en estados unidos investigaciones de producción o composición de textos escritos. Estas investigaciones y el enfoque general en la didáctica de la expresión escrita tiene influencia en la psicología cognitiva.  También se refiere a la didáctica de la pedagogía humanista.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Lo importante es mostrar y</a:t>
                      </a:r>
                      <a:r>
                        <a:rPr lang="es-ES" sz="1050" baseline="0" dirty="0" smtClean="0">
                          <a:solidFill>
                            <a:schemeClr val="bg2"/>
                          </a:solidFill>
                          <a:latin typeface="Times New Roman" panose="02020603050405020304" pitchFamily="18" charset="0"/>
                          <a:cs typeface="Times New Roman" panose="02020603050405020304" pitchFamily="18" charset="0"/>
                        </a:rPr>
                        <a:t> aprender todos los pasos intermedios y estrategias que deben utilizarse durante la creación y redacción. Debe enseñarse un conjunto de actitudes hacia el escrito y las habilidades correspondientes. El énfasis debe ponerse en alumno y no en el texto escrito.</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u="none" dirty="0" smtClean="0">
                          <a:solidFill>
                            <a:schemeClr val="bg2"/>
                          </a:solidFill>
                          <a:latin typeface="Times New Roman" panose="02020603050405020304" pitchFamily="18" charset="0"/>
                          <a:cs typeface="Times New Roman" panose="02020603050405020304" pitchFamily="18" charset="0"/>
                        </a:rPr>
                        <a:t>Recoge el conjunto de estrategias o habilidades y de actitudes respecto a lo escrito.</a:t>
                      </a:r>
                      <a:r>
                        <a:rPr lang="es-ES" sz="1050" u="none" baseline="0" dirty="0" smtClean="0">
                          <a:solidFill>
                            <a:schemeClr val="bg2"/>
                          </a:solidFill>
                          <a:latin typeface="Times New Roman" panose="02020603050405020304" pitchFamily="18" charset="0"/>
                          <a:cs typeface="Times New Roman" panose="02020603050405020304" pitchFamily="18" charset="0"/>
                        </a:rPr>
                        <a:t> Se trata a la generación de ideas, formulación de objetivos, organización de las ideas, redacción, revisión , evaluaciones de un curso y técnicas únicas para la enseñanza de redacción.</a:t>
                      </a:r>
                      <a:endParaRPr lang="es-ES" sz="1050" u="none"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indent="0">
                        <a:buNone/>
                      </a:pPr>
                      <a:r>
                        <a:rPr lang="es-ES" sz="1050" baseline="0" dirty="0" smtClean="0">
                          <a:solidFill>
                            <a:schemeClr val="bg2"/>
                          </a:solidFill>
                          <a:latin typeface="Times New Roman" panose="02020603050405020304" pitchFamily="18" charset="0"/>
                          <a:cs typeface="Times New Roman" panose="02020603050405020304" pitchFamily="18" charset="0"/>
                        </a:rPr>
                        <a:t>Las clases funcionan de una forma particular. Se propone un tema y los alumnos se pasan todo el tiempo escribiendo sobre el. </a:t>
                      </a: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Comportamiento entre escritores</a:t>
                      </a:r>
                    </a:p>
                    <a:p>
                      <a:r>
                        <a:rPr lang="es-ES" sz="1050" dirty="0" err="1" smtClean="0">
                          <a:solidFill>
                            <a:schemeClr val="bg2"/>
                          </a:solidFill>
                          <a:latin typeface="Times New Roman" panose="02020603050405020304" pitchFamily="18" charset="0"/>
                          <a:cs typeface="Times New Roman" panose="02020603050405020304" pitchFamily="18" charset="0"/>
                        </a:rPr>
                        <a:t>Fassler</a:t>
                      </a:r>
                      <a:r>
                        <a:rPr lang="es-ES" sz="1050" dirty="0" smtClean="0">
                          <a:solidFill>
                            <a:schemeClr val="bg2"/>
                          </a:solidFill>
                          <a:latin typeface="Times New Roman" panose="02020603050405020304" pitchFamily="18" charset="0"/>
                          <a:cs typeface="Times New Roman" panose="02020603050405020304" pitchFamily="18" charset="0"/>
                        </a:rPr>
                        <a:t> et al. (1982) </a:t>
                      </a:r>
                    </a:p>
                    <a:p>
                      <a:r>
                        <a:rPr lang="es-ES" sz="1050" dirty="0" err="1" smtClean="0">
                          <a:solidFill>
                            <a:schemeClr val="bg2"/>
                          </a:solidFill>
                          <a:latin typeface="Times New Roman" panose="02020603050405020304" pitchFamily="18" charset="0"/>
                          <a:cs typeface="Times New Roman" panose="02020603050405020304" pitchFamily="18" charset="0"/>
                        </a:rPr>
                        <a:t>Metododo</a:t>
                      </a:r>
                      <a:r>
                        <a:rPr lang="es-ES" sz="1050" dirty="0" smtClean="0">
                          <a:solidFill>
                            <a:schemeClr val="bg2"/>
                          </a:solidFill>
                          <a:latin typeface="Times New Roman" panose="02020603050405020304" pitchFamily="18" charset="0"/>
                          <a:cs typeface="Times New Roman" panose="02020603050405020304" pitchFamily="18" charset="0"/>
                        </a:rPr>
                        <a:t> de</a:t>
                      </a:r>
                    </a:p>
                    <a:p>
                      <a:r>
                        <a:rPr lang="es-ES" sz="1050" dirty="0" err="1" smtClean="0">
                          <a:solidFill>
                            <a:schemeClr val="bg2"/>
                          </a:solidFill>
                          <a:latin typeface="Times New Roman" panose="02020603050405020304" pitchFamily="18" charset="0"/>
                          <a:cs typeface="Times New Roman" panose="02020603050405020304" pitchFamily="18" charset="0"/>
                        </a:rPr>
                        <a:t>Flower</a:t>
                      </a:r>
                      <a:r>
                        <a:rPr lang="es-ES" sz="1050" dirty="0" smtClean="0">
                          <a:solidFill>
                            <a:schemeClr val="bg2"/>
                          </a:solidFill>
                          <a:latin typeface="Times New Roman" panose="02020603050405020304" pitchFamily="18" charset="0"/>
                          <a:cs typeface="Times New Roman" panose="02020603050405020304" pitchFamily="18" charset="0"/>
                        </a:rPr>
                        <a:t> (1985) </a:t>
                      </a:r>
                    </a:p>
                    <a:p>
                      <a:r>
                        <a:rPr lang="es-ES" sz="1050" dirty="0" smtClean="0">
                          <a:solidFill>
                            <a:schemeClr val="bg2"/>
                          </a:solidFill>
                          <a:latin typeface="Times New Roman" panose="02020603050405020304" pitchFamily="18" charset="0"/>
                          <a:cs typeface="Times New Roman" panose="02020603050405020304" pitchFamily="18" charset="0"/>
                        </a:rPr>
                        <a:t>Talleres de literatura </a:t>
                      </a:r>
                    </a:p>
                    <a:p>
                      <a:r>
                        <a:rPr lang="es-ES" sz="1050" dirty="0" err="1" smtClean="0">
                          <a:solidFill>
                            <a:schemeClr val="bg2"/>
                          </a:solidFill>
                          <a:latin typeface="Times New Roman" panose="02020603050405020304" pitchFamily="18" charset="0"/>
                          <a:cs typeface="Times New Roman" panose="02020603050405020304" pitchFamily="18" charset="0"/>
                        </a:rPr>
                        <a:t>Auladell</a:t>
                      </a:r>
                      <a:r>
                        <a:rPr lang="es-ES" sz="1050" dirty="0" smtClean="0">
                          <a:solidFill>
                            <a:schemeClr val="bg2"/>
                          </a:solidFill>
                          <a:latin typeface="Times New Roman" panose="02020603050405020304" pitchFamily="18" charset="0"/>
                          <a:cs typeface="Times New Roman" panose="02020603050405020304" pitchFamily="18" charset="0"/>
                        </a:rPr>
                        <a:t> y </a:t>
                      </a:r>
                      <a:r>
                        <a:rPr lang="es-ES" sz="1050" dirty="0" err="1" smtClean="0">
                          <a:solidFill>
                            <a:schemeClr val="bg2"/>
                          </a:solidFill>
                          <a:latin typeface="Times New Roman" panose="02020603050405020304" pitchFamily="18" charset="0"/>
                          <a:cs typeface="Times New Roman" panose="02020603050405020304" pitchFamily="18" charset="0"/>
                        </a:rPr>
                        <a:t>Figuerola</a:t>
                      </a:r>
                      <a:r>
                        <a:rPr lang="es-ES" sz="1050" dirty="0" smtClean="0">
                          <a:solidFill>
                            <a:schemeClr val="bg2"/>
                          </a:solidFill>
                          <a:latin typeface="Times New Roman" panose="02020603050405020304" pitchFamily="18" charset="0"/>
                          <a:cs typeface="Times New Roman" panose="02020603050405020304" pitchFamily="18" charset="0"/>
                        </a:rPr>
                        <a:t> (1989)</a:t>
                      </a:r>
                    </a:p>
                    <a:p>
                      <a:r>
                        <a:rPr lang="es-ES" sz="1050" dirty="0" err="1" smtClean="0">
                          <a:solidFill>
                            <a:schemeClr val="bg2"/>
                          </a:solidFill>
                          <a:latin typeface="Times New Roman" panose="02020603050405020304" pitchFamily="18" charset="0"/>
                          <a:cs typeface="Times New Roman" panose="02020603050405020304" pitchFamily="18" charset="0"/>
                        </a:rPr>
                        <a:t>Teoria</a:t>
                      </a:r>
                      <a:r>
                        <a:rPr lang="es-ES" sz="1050" dirty="0" smtClean="0">
                          <a:solidFill>
                            <a:schemeClr val="bg2"/>
                          </a:solidFill>
                          <a:latin typeface="Times New Roman" panose="02020603050405020304" pitchFamily="18" charset="0"/>
                          <a:cs typeface="Times New Roman" panose="02020603050405020304" pitchFamily="18" charset="0"/>
                        </a:rPr>
                        <a:t> </a:t>
                      </a:r>
                    </a:p>
                    <a:p>
                      <a:r>
                        <a:rPr lang="es-ES" sz="1050" dirty="0" err="1" smtClean="0">
                          <a:solidFill>
                            <a:schemeClr val="bg2"/>
                          </a:solidFill>
                          <a:latin typeface="Times New Roman" panose="02020603050405020304" pitchFamily="18" charset="0"/>
                          <a:cs typeface="Times New Roman" panose="02020603050405020304" pitchFamily="18" charset="0"/>
                        </a:rPr>
                        <a:t>Cassandy</a:t>
                      </a:r>
                      <a:r>
                        <a:rPr lang="es-ES" sz="1050" dirty="0" smtClean="0">
                          <a:solidFill>
                            <a:schemeClr val="bg2"/>
                          </a:solidFill>
                          <a:latin typeface="Times New Roman" panose="02020603050405020304" pitchFamily="18" charset="0"/>
                          <a:cs typeface="Times New Roman" panose="02020603050405020304" pitchFamily="18" charset="0"/>
                        </a:rPr>
                        <a:t> (1989)</a:t>
                      </a:r>
                      <a:endParaRPr lang="es-ES" sz="1050" dirty="0">
                        <a:solidFill>
                          <a:schemeClr val="bg2"/>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9488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902555883"/>
              </p:ext>
            </p:extLst>
          </p:nvPr>
        </p:nvGraphicFramePr>
        <p:xfrm>
          <a:off x="448236" y="1292785"/>
          <a:ext cx="8467164" cy="2491740"/>
        </p:xfrm>
        <a:graphic>
          <a:graphicData uri="http://schemas.openxmlformats.org/drawingml/2006/table">
            <a:tbl>
              <a:tblPr firstRow="1" bandRow="1">
                <a:tableStyleId>{36E6962C-0029-48AF-8BDA-17378911C910}</a:tableStyleId>
              </a:tblPr>
              <a:tblGrid>
                <a:gridCol w="1104900"/>
                <a:gridCol w="1546411"/>
                <a:gridCol w="1582271"/>
                <a:gridCol w="1411194"/>
                <a:gridCol w="1411194"/>
                <a:gridCol w="1411194"/>
              </a:tblGrid>
              <a:tr h="2257239">
                <a:tc>
                  <a:txBody>
                    <a:bodyPr/>
                    <a:lstStyle/>
                    <a:p>
                      <a:r>
                        <a:rPr lang="es-ES" sz="1200" b="1" dirty="0" smtClean="0">
                          <a:solidFill>
                            <a:schemeClr val="bg2"/>
                          </a:solidFill>
                          <a:latin typeface="Times New Roman" panose="02020603050405020304" pitchFamily="18" charset="0"/>
                          <a:cs typeface="Times New Roman" panose="02020603050405020304" pitchFamily="18" charset="0"/>
                        </a:rPr>
                        <a:t>Contenido</a:t>
                      </a:r>
                      <a:r>
                        <a:rPr lang="es-ES" sz="1200" b="1" baseline="0" dirty="0" smtClean="0">
                          <a:solidFill>
                            <a:schemeClr val="bg2"/>
                          </a:solidFill>
                          <a:latin typeface="Times New Roman" panose="02020603050405020304" pitchFamily="18" charset="0"/>
                          <a:cs typeface="Times New Roman" panose="02020603050405020304" pitchFamily="18" charset="0"/>
                        </a:rPr>
                        <a:t> </a:t>
                      </a:r>
                      <a:endParaRPr lang="es-ES" sz="1200" b="1"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Se desarrollo en dos contextos académicos distintos, en Estados Unidos</a:t>
                      </a:r>
                      <a:r>
                        <a:rPr lang="es-ES" sz="1050" baseline="0" dirty="0" smtClean="0">
                          <a:solidFill>
                            <a:schemeClr val="bg2"/>
                          </a:solidFill>
                          <a:latin typeface="Times New Roman" panose="02020603050405020304" pitchFamily="18" charset="0"/>
                          <a:cs typeface="Times New Roman" panose="02020603050405020304" pitchFamily="18" charset="0"/>
                        </a:rPr>
                        <a:t> durante la década de los ochenta:</a:t>
                      </a:r>
                    </a:p>
                    <a:p>
                      <a:r>
                        <a:rPr lang="es-ES" sz="1050" baseline="0" dirty="0" smtClean="0">
                          <a:solidFill>
                            <a:schemeClr val="bg2"/>
                          </a:solidFill>
                          <a:latin typeface="Times New Roman" panose="02020603050405020304" pitchFamily="18" charset="0"/>
                          <a:cs typeface="Times New Roman" panose="02020603050405020304" pitchFamily="18" charset="0"/>
                        </a:rPr>
                        <a:t>Escritura (</a:t>
                      </a:r>
                      <a:r>
                        <a:rPr lang="es-ES" sz="1050" baseline="0" dirty="0" err="1" smtClean="0">
                          <a:solidFill>
                            <a:schemeClr val="bg2"/>
                          </a:solidFill>
                          <a:latin typeface="Times New Roman" panose="02020603050405020304" pitchFamily="18" charset="0"/>
                          <a:cs typeface="Times New Roman" panose="02020603050405020304" pitchFamily="18" charset="0"/>
                        </a:rPr>
                        <a:t>Writing</a:t>
                      </a:r>
                      <a:r>
                        <a:rPr lang="es-ES" sz="1050" baseline="0" dirty="0" smtClean="0">
                          <a:solidFill>
                            <a:schemeClr val="bg2"/>
                          </a:solidFill>
                          <a:latin typeface="Times New Roman" panose="02020603050405020304" pitchFamily="18" charset="0"/>
                          <a:cs typeface="Times New Roman" panose="02020603050405020304" pitchFamily="18" charset="0"/>
                        </a:rPr>
                        <a:t>)</a:t>
                      </a:r>
                    </a:p>
                    <a:p>
                      <a:r>
                        <a:rPr lang="es-ES" sz="1050" baseline="0" dirty="0" smtClean="0">
                          <a:solidFill>
                            <a:schemeClr val="bg2"/>
                          </a:solidFill>
                          <a:latin typeface="Times New Roman" panose="02020603050405020304" pitchFamily="18" charset="0"/>
                          <a:cs typeface="Times New Roman" panose="02020603050405020304" pitchFamily="18" charset="0"/>
                        </a:rPr>
                        <a:t>Escuelas básicas y medias con el movimiento </a:t>
                      </a:r>
                      <a:r>
                        <a:rPr lang="es-ES" sz="1050" i="1" baseline="0" dirty="0" smtClean="0">
                          <a:solidFill>
                            <a:schemeClr val="bg2"/>
                          </a:solidFill>
                          <a:latin typeface="Times New Roman" panose="02020603050405020304" pitchFamily="18" charset="0"/>
                          <a:cs typeface="Times New Roman" panose="02020603050405020304" pitchFamily="18" charset="0"/>
                        </a:rPr>
                        <a:t>“escritura a través del </a:t>
                      </a:r>
                      <a:r>
                        <a:rPr lang="es-ES" sz="1050" i="1" baseline="0" dirty="0" err="1" smtClean="0">
                          <a:solidFill>
                            <a:schemeClr val="bg2"/>
                          </a:solidFill>
                          <a:latin typeface="Times New Roman" panose="02020603050405020304" pitchFamily="18" charset="0"/>
                          <a:cs typeface="Times New Roman" panose="02020603050405020304" pitchFamily="18" charset="0"/>
                        </a:rPr>
                        <a:t>curriculum</a:t>
                      </a:r>
                      <a:r>
                        <a:rPr lang="es-ES" sz="1050" baseline="0" dirty="0" smtClean="0">
                          <a:solidFill>
                            <a:schemeClr val="bg2"/>
                          </a:solidFill>
                          <a:latin typeface="Times New Roman" panose="02020603050405020304" pitchFamily="18" charset="0"/>
                          <a:cs typeface="Times New Roman" panose="02020603050405020304" pitchFamily="18" charset="0"/>
                        </a:rPr>
                        <a:t>”</a:t>
                      </a:r>
                    </a:p>
                    <a:p>
                      <a:r>
                        <a:rPr lang="es-ES" sz="1050" baseline="0" dirty="0" smtClean="0">
                          <a:solidFill>
                            <a:schemeClr val="bg2"/>
                          </a:solidFill>
                          <a:latin typeface="Times New Roman" panose="02020603050405020304" pitchFamily="18" charset="0"/>
                          <a:cs typeface="Times New Roman" panose="02020603050405020304" pitchFamily="18" charset="0"/>
                        </a:rPr>
                        <a:t>Las necesidades de expresión escrita son básicamente: </a:t>
                      </a:r>
                      <a:r>
                        <a:rPr lang="es-ES" sz="1050" baseline="0" dirty="0" err="1" smtClean="0">
                          <a:solidFill>
                            <a:schemeClr val="bg2"/>
                          </a:solidFill>
                          <a:latin typeface="Times New Roman" panose="02020603050405020304" pitchFamily="18" charset="0"/>
                          <a:cs typeface="Times New Roman" panose="02020603050405020304" pitchFamily="18" charset="0"/>
                        </a:rPr>
                        <a:t>examentes</a:t>
                      </a:r>
                      <a:r>
                        <a:rPr lang="es-ES" sz="1050" baseline="0" dirty="0" smtClean="0">
                          <a:solidFill>
                            <a:schemeClr val="bg2"/>
                          </a:solidFill>
                          <a:latin typeface="Times New Roman" panose="02020603050405020304" pitchFamily="18" charset="0"/>
                          <a:cs typeface="Times New Roman" panose="02020603050405020304" pitchFamily="18" charset="0"/>
                        </a:rPr>
                        <a:t>, apuntes, trabajos, ensayos…</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Se trata de un enfoque muy especializado</a:t>
                      </a:r>
                      <a:r>
                        <a:rPr lang="es-ES" sz="1050" baseline="0" dirty="0" smtClean="0">
                          <a:solidFill>
                            <a:schemeClr val="bg2"/>
                          </a:solidFill>
                          <a:latin typeface="Times New Roman" panose="02020603050405020304" pitchFamily="18" charset="0"/>
                          <a:cs typeface="Times New Roman" panose="02020603050405020304" pitchFamily="18" charset="0"/>
                        </a:rPr>
                        <a:t> en la enseñanza de las habilidades lingüísticas académicas. la enseñanza de la expresión escrita rompe los limites de la asignatura de la lengua.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Se basa en</a:t>
                      </a:r>
                      <a:r>
                        <a:rPr lang="es-ES" sz="1050" baseline="0" dirty="0" smtClean="0">
                          <a:solidFill>
                            <a:schemeClr val="bg2"/>
                          </a:solidFill>
                          <a:latin typeface="Times New Roman" panose="02020603050405020304" pitchFamily="18" charset="0"/>
                          <a:cs typeface="Times New Roman" panose="02020603050405020304" pitchFamily="18" charset="0"/>
                        </a:rPr>
                        <a:t> el contenido de una o varias materias de estudio o también un simple listado de temas de interés del alumno.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dirty="0" smtClean="0">
                          <a:solidFill>
                            <a:schemeClr val="bg2"/>
                          </a:solidFill>
                          <a:latin typeface="Times New Roman" panose="02020603050405020304" pitchFamily="18" charset="0"/>
                          <a:cs typeface="Times New Roman" panose="02020603050405020304" pitchFamily="18" charset="0"/>
                        </a:rPr>
                        <a:t>1.</a:t>
                      </a:r>
                      <a:r>
                        <a:rPr lang="es-ES" sz="1050" baseline="0" dirty="0" smtClean="0">
                          <a:solidFill>
                            <a:schemeClr val="bg2"/>
                          </a:solidFill>
                          <a:latin typeface="Times New Roman" panose="02020603050405020304" pitchFamily="18" charset="0"/>
                          <a:cs typeface="Times New Roman" panose="02020603050405020304" pitchFamily="18" charset="0"/>
                        </a:rPr>
                        <a:t> Investigación profunda del tema</a:t>
                      </a:r>
                    </a:p>
                    <a:p>
                      <a:r>
                        <a:rPr lang="es-ES" sz="1050" dirty="0" smtClean="0">
                          <a:solidFill>
                            <a:schemeClr val="bg2"/>
                          </a:solidFill>
                          <a:latin typeface="Times New Roman" panose="02020603050405020304" pitchFamily="18" charset="0"/>
                          <a:cs typeface="Times New Roman" panose="02020603050405020304" pitchFamily="18" charset="0"/>
                        </a:rPr>
                        <a:t>2.</a:t>
                      </a:r>
                      <a:r>
                        <a:rPr lang="es-ES" sz="1050" baseline="0" dirty="0" smtClean="0">
                          <a:solidFill>
                            <a:schemeClr val="bg2"/>
                          </a:solidFill>
                          <a:latin typeface="Times New Roman" panose="02020603050405020304" pitchFamily="18" charset="0"/>
                          <a:cs typeface="Times New Roman" panose="02020603050405020304" pitchFamily="18" charset="0"/>
                        </a:rPr>
                        <a:t> Procesamiento de la información </a:t>
                      </a:r>
                    </a:p>
                    <a:p>
                      <a:r>
                        <a:rPr lang="es-ES" sz="1050" baseline="0" dirty="0" smtClean="0">
                          <a:solidFill>
                            <a:schemeClr val="bg2"/>
                          </a:solidFill>
                          <a:latin typeface="Times New Roman" panose="02020603050405020304" pitchFamily="18" charset="0"/>
                          <a:cs typeface="Times New Roman" panose="02020603050405020304" pitchFamily="18" charset="0"/>
                        </a:rPr>
                        <a:t>3. Producción de escritos </a:t>
                      </a:r>
                      <a:endParaRPr lang="es-ES" sz="105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ES" sz="1050" u="none" dirty="0" err="1" smtClean="0">
                          <a:solidFill>
                            <a:schemeClr val="bg2"/>
                          </a:solidFill>
                          <a:latin typeface="Times New Roman" panose="02020603050405020304" pitchFamily="18" charset="0"/>
                          <a:cs typeface="Times New Roman" panose="02020603050405020304" pitchFamily="18" charset="0"/>
                        </a:rPr>
                        <a:t>Espresion</a:t>
                      </a:r>
                      <a:r>
                        <a:rPr lang="es-ES" sz="1050" u="none" dirty="0" smtClean="0">
                          <a:solidFill>
                            <a:schemeClr val="bg2"/>
                          </a:solidFill>
                          <a:latin typeface="Times New Roman" panose="02020603050405020304" pitchFamily="18" charset="0"/>
                          <a:cs typeface="Times New Roman" panose="02020603050405020304" pitchFamily="18" charset="0"/>
                        </a:rPr>
                        <a:t> escrita </a:t>
                      </a:r>
                    </a:p>
                    <a:p>
                      <a:r>
                        <a:rPr lang="es-ES" sz="1050" u="none" dirty="0" err="1" smtClean="0">
                          <a:solidFill>
                            <a:schemeClr val="bg2"/>
                          </a:solidFill>
                          <a:latin typeface="Times New Roman" panose="02020603050405020304" pitchFamily="18" charset="0"/>
                          <a:cs typeface="Times New Roman" panose="02020603050405020304" pitchFamily="18" charset="0"/>
                        </a:rPr>
                        <a:t>Shih</a:t>
                      </a:r>
                      <a:r>
                        <a:rPr lang="es-ES" sz="1050" u="none" baseline="0" dirty="0" smtClean="0">
                          <a:solidFill>
                            <a:schemeClr val="bg2"/>
                          </a:solidFill>
                          <a:latin typeface="Times New Roman" panose="02020603050405020304" pitchFamily="18" charset="0"/>
                          <a:cs typeface="Times New Roman" panose="02020603050405020304" pitchFamily="18" charset="0"/>
                        </a:rPr>
                        <a:t> (1986)</a:t>
                      </a:r>
                    </a:p>
                    <a:p>
                      <a:r>
                        <a:rPr lang="es-ES" sz="1050" u="none" baseline="0" dirty="0" smtClean="0">
                          <a:solidFill>
                            <a:schemeClr val="bg2"/>
                          </a:solidFill>
                          <a:latin typeface="Times New Roman" panose="02020603050405020304" pitchFamily="18" charset="0"/>
                          <a:cs typeface="Times New Roman" panose="02020603050405020304" pitchFamily="18" charset="0"/>
                        </a:rPr>
                        <a:t>Movimiento pedagógico </a:t>
                      </a:r>
                    </a:p>
                    <a:p>
                      <a:r>
                        <a:rPr lang="es-ES" sz="1050" u="none" baseline="0" dirty="0" smtClean="0">
                          <a:solidFill>
                            <a:schemeClr val="bg2"/>
                          </a:solidFill>
                          <a:latin typeface="Times New Roman" panose="02020603050405020304" pitchFamily="18" charset="0"/>
                          <a:cs typeface="Times New Roman" panose="02020603050405020304" pitchFamily="18" charset="0"/>
                        </a:rPr>
                        <a:t>Griffin (1982)</a:t>
                      </a:r>
                      <a:endParaRPr lang="es-ES" sz="1050" u="none" dirty="0">
                        <a:solidFill>
                          <a:schemeClr val="bg2"/>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48696258"/>
      </p:ext>
    </p:extLst>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866</Words>
  <Application>Microsoft Office PowerPoint</Application>
  <PresentationFormat>Presentación en pantalla (16:9)</PresentationFormat>
  <Paragraphs>83</Paragraphs>
  <Slides>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Gaegu</vt:lpstr>
      <vt:lpstr>Questrial</vt:lpstr>
      <vt:lpstr>Sarala</vt:lpstr>
      <vt:lpstr>Calibri</vt:lpstr>
      <vt:lpstr>Permanent Marker</vt:lpstr>
      <vt:lpstr>Times New Roman</vt:lpstr>
      <vt:lpstr>Arial</vt:lpstr>
      <vt:lpstr>Meet Our Professors by Slidesgo</vt:lpstr>
      <vt:lpstr>Presentación de PowerPoint</vt:lpstr>
      <vt:lpstr>Cuadro comparativo de los diferentes enfoques  didácticos que presenta el texto de Daniel Cassany</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sistemas</dc:creator>
  <cp:lastModifiedBy>Usuario de Windows</cp:lastModifiedBy>
  <cp:revision>17</cp:revision>
  <dcterms:modified xsi:type="dcterms:W3CDTF">2021-09-11T21:35:14Z</dcterms:modified>
</cp:coreProperties>
</file>