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4"/>
  </p:sldMasterIdLst>
  <p:sldIdLst>
    <p:sldId id="257" r:id="rId5"/>
    <p:sldId id="258" r:id="rId6"/>
  </p:sldIdLst>
  <p:sldSz cx="14400213" cy="899953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EDEBF0"/>
    <a:srgbClr val="F0C2E1"/>
    <a:srgbClr val="CCECFF"/>
    <a:srgbClr val="CCFFFF"/>
    <a:srgbClr val="CCFFCC"/>
    <a:srgbClr val="A7E8A2"/>
    <a:srgbClr val="339966"/>
    <a:srgbClr val="99FF33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5" d="100"/>
          <a:sy n="65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027" y="1472842"/>
            <a:ext cx="10800160" cy="3133172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4726842"/>
            <a:ext cx="10800160" cy="2172804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615C-06F8-4089-A83F-8F2900E82CEB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2D59-5D24-42E7-B264-71FAF5D607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498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615C-06F8-4089-A83F-8F2900E82CEB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2D59-5D24-42E7-B264-71FAF5D607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737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2" y="479142"/>
            <a:ext cx="3105046" cy="762669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479142"/>
            <a:ext cx="9135135" cy="762669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615C-06F8-4089-A83F-8F2900E82CEB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2D59-5D24-42E7-B264-71FAF5D607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2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615C-06F8-4089-A83F-8F2900E82CEB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2D59-5D24-42E7-B264-71FAF5D607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73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4" y="2243636"/>
            <a:ext cx="12420184" cy="3743557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4" y="6022609"/>
            <a:ext cx="12420184" cy="1968648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615C-06F8-4089-A83F-8F2900E82CEB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2D59-5D24-42E7-B264-71FAF5D607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2144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2395710"/>
            <a:ext cx="6120091" cy="57101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2395710"/>
            <a:ext cx="6120091" cy="57101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615C-06F8-4089-A83F-8F2900E82CEB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2D59-5D24-42E7-B264-71FAF5D607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70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479143"/>
            <a:ext cx="12420184" cy="173949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1" y="2206137"/>
            <a:ext cx="6091965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1" y="3287331"/>
            <a:ext cx="6091965" cy="483516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8" y="2206137"/>
            <a:ext cx="6121966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8" y="3287331"/>
            <a:ext cx="6121966" cy="483516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615C-06F8-4089-A83F-8F2900E82CEB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2D59-5D24-42E7-B264-71FAF5D607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13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615C-06F8-4089-A83F-8F2900E82CEB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2D59-5D24-42E7-B264-71FAF5D607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829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615C-06F8-4089-A83F-8F2900E82CEB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2D59-5D24-42E7-B264-71FAF5D607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55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295767"/>
            <a:ext cx="7290108" cy="6395505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615C-06F8-4089-A83F-8F2900E82CEB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2D59-5D24-42E7-B264-71FAF5D607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101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295767"/>
            <a:ext cx="7290108" cy="6395505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615C-06F8-4089-A83F-8F2900E82CEB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2D59-5D24-42E7-B264-71FAF5D607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084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479143"/>
            <a:ext cx="12420184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2395710"/>
            <a:ext cx="12420184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0615C-06F8-4089-A83F-8F2900E82CEB}" type="datetimeFigureOut">
              <a:rPr lang="es-MX" smtClean="0"/>
              <a:t>08/09/2021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8341239"/>
            <a:ext cx="4860072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2D59-5D24-42E7-B264-71FAF5D607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6725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66D859B-DD29-4EA3-9EF4-7E01893990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06" y="1070769"/>
            <a:ext cx="12192000" cy="68580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CCB6739-38E9-4F12-84B8-583D11364B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732" y="3118645"/>
            <a:ext cx="1857375" cy="1381125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3CDE8908-C3C5-4BF0-9057-F0A72A5244E6}"/>
              </a:ext>
            </a:extLst>
          </p:cNvPr>
          <p:cNvSpPr/>
          <p:nvPr/>
        </p:nvSpPr>
        <p:spPr>
          <a:xfrm>
            <a:off x="4265084" y="3187581"/>
            <a:ext cx="477726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skerville Old Face" panose="02020602080505020303" pitchFamily="18" charset="0"/>
              </a:rPr>
              <a:t>ESCUELA NORMAL DE </a:t>
            </a:r>
          </a:p>
          <a:p>
            <a:pPr algn="ctr"/>
            <a:r>
              <a:rPr lang="es-E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skerville Old Face" panose="02020602080505020303" pitchFamily="18" charset="0"/>
              </a:rPr>
              <a:t>EDUCACION PREESCOLAR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F8A2264-C2BA-49D5-BB0C-A9358B935CCF}"/>
              </a:ext>
            </a:extLst>
          </p:cNvPr>
          <p:cNvSpPr/>
          <p:nvPr/>
        </p:nvSpPr>
        <p:spPr>
          <a:xfrm>
            <a:off x="5442742" y="4116982"/>
            <a:ext cx="241579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CICLO ESCOLAR 2021-2022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A17FF85-CBF5-42F2-B652-09BA0B387362}"/>
              </a:ext>
            </a:extLst>
          </p:cNvPr>
          <p:cNvSpPr/>
          <p:nvPr/>
        </p:nvSpPr>
        <p:spPr>
          <a:xfrm>
            <a:off x="2842419" y="4455536"/>
            <a:ext cx="76226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skerville Old Face" panose="02020602080505020303" pitchFamily="18" charset="0"/>
              </a:rPr>
              <a:t>LENGUAJE Y COMUNICACION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C0E0D4F-BD91-4ABD-B505-F409513452F3}"/>
              </a:ext>
            </a:extLst>
          </p:cNvPr>
          <p:cNvSpPr/>
          <p:nvPr/>
        </p:nvSpPr>
        <p:spPr>
          <a:xfrm>
            <a:off x="3935194" y="5109368"/>
            <a:ext cx="57823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skerville Old Face" panose="02020602080505020303" pitchFamily="18" charset="0"/>
              </a:rPr>
              <a:t>CUADRO COMPARATIVO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7FAF570-DAFB-4859-971B-E27943399338}"/>
              </a:ext>
            </a:extLst>
          </p:cNvPr>
          <p:cNvSpPr/>
          <p:nvPr/>
        </p:nvSpPr>
        <p:spPr>
          <a:xfrm>
            <a:off x="3771107" y="5703965"/>
            <a:ext cx="621586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ENFOQUES DIDACTICOS PARA LA </a:t>
            </a:r>
          </a:p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ENSEÑANZA DE LA EXPRECION ARTISTICA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8BC114A-54C8-4A2F-94DA-8D1E7950E3E0}"/>
              </a:ext>
            </a:extLst>
          </p:cNvPr>
          <p:cNvSpPr/>
          <p:nvPr/>
        </p:nvSpPr>
        <p:spPr>
          <a:xfrm>
            <a:off x="3095989" y="6974663"/>
            <a:ext cx="746076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ALUMNA :LILIANA ARACELY ESQUIVEL OROZCO #4</a:t>
            </a:r>
          </a:p>
          <a:p>
            <a:pPr algn="ctr"/>
            <a:r>
              <a:rPr lang="es-E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DOCENTE: SILVIA BANDA SERVIN </a:t>
            </a:r>
          </a:p>
        </p:txBody>
      </p:sp>
    </p:spTree>
    <p:extLst>
      <p:ext uri="{BB962C8B-B14F-4D97-AF65-F5344CB8AC3E}">
        <p14:creationId xmlns:p14="http://schemas.microsoft.com/office/powerpoint/2010/main" val="154236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4">
            <a:extLst>
              <a:ext uri="{FF2B5EF4-FFF2-40B4-BE49-F238E27FC236}">
                <a16:creationId xmlns:a16="http://schemas.microsoft.com/office/drawing/2014/main" id="{7FC8245E-007F-4669-8660-AB62F1F8A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80996"/>
              </p:ext>
            </p:extLst>
          </p:nvPr>
        </p:nvGraphicFramePr>
        <p:xfrm>
          <a:off x="0" y="0"/>
          <a:ext cx="14400212" cy="16984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321">
                  <a:extLst>
                    <a:ext uri="{9D8B030D-6E8A-4147-A177-3AD203B41FA5}">
                      <a16:colId xmlns:a16="http://schemas.microsoft.com/office/drawing/2014/main" val="3638174907"/>
                    </a:ext>
                  </a:extLst>
                </a:gridCol>
                <a:gridCol w="2521173">
                  <a:extLst>
                    <a:ext uri="{9D8B030D-6E8A-4147-A177-3AD203B41FA5}">
                      <a16:colId xmlns:a16="http://schemas.microsoft.com/office/drawing/2014/main" val="2316114789"/>
                    </a:ext>
                  </a:extLst>
                </a:gridCol>
                <a:gridCol w="2333787">
                  <a:extLst>
                    <a:ext uri="{9D8B030D-6E8A-4147-A177-3AD203B41FA5}">
                      <a16:colId xmlns:a16="http://schemas.microsoft.com/office/drawing/2014/main" val="1196654060"/>
                    </a:ext>
                  </a:extLst>
                </a:gridCol>
                <a:gridCol w="3645480">
                  <a:extLst>
                    <a:ext uri="{9D8B030D-6E8A-4147-A177-3AD203B41FA5}">
                      <a16:colId xmlns:a16="http://schemas.microsoft.com/office/drawing/2014/main" val="3982716183"/>
                    </a:ext>
                  </a:extLst>
                </a:gridCol>
                <a:gridCol w="2521173">
                  <a:extLst>
                    <a:ext uri="{9D8B030D-6E8A-4147-A177-3AD203B41FA5}">
                      <a16:colId xmlns:a16="http://schemas.microsoft.com/office/drawing/2014/main" val="2255472948"/>
                    </a:ext>
                  </a:extLst>
                </a:gridCol>
                <a:gridCol w="1760278">
                  <a:extLst>
                    <a:ext uri="{9D8B030D-6E8A-4147-A177-3AD203B41FA5}">
                      <a16:colId xmlns:a16="http://schemas.microsoft.com/office/drawing/2014/main" val="1113872814"/>
                    </a:ext>
                  </a:extLst>
                </a:gridCol>
              </a:tblGrid>
              <a:tr h="1089245"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Kristen ITC" panose="03050502040202030202" pitchFamily="66" charset="0"/>
                        </a:rPr>
                        <a:t>DESCRIPCION</a:t>
                      </a:r>
                      <a:endParaRPr lang="es-MX" sz="1200" dirty="0">
                        <a:latin typeface="Kristen ITC" panose="03050502040202030202" pitchFamily="66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Kristen ITC" panose="03050502040202030202" pitchFamily="66" charset="0"/>
                        </a:rPr>
                        <a:t>ORIGEN</a:t>
                      </a:r>
                    </a:p>
                    <a:p>
                      <a:pPr algn="ctr"/>
                      <a:r>
                        <a:rPr lang="es-ES" sz="1200" dirty="0">
                          <a:latin typeface="Kristen ITC" panose="03050502040202030202" pitchFamily="66" charset="0"/>
                        </a:rPr>
                        <a:t> O INFLUENCIA</a:t>
                      </a:r>
                      <a:endParaRPr lang="es-MX" sz="1200" dirty="0">
                        <a:latin typeface="Kristen ITC" panose="03050502040202030202" pitchFamily="66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Kristen ITC" panose="03050502040202030202" pitchFamily="66" charset="0"/>
                        </a:rPr>
                        <a:t>CARACTERISTICAS </a:t>
                      </a:r>
                    </a:p>
                    <a:p>
                      <a:pPr algn="ctr"/>
                      <a:r>
                        <a:rPr lang="es-ES" sz="1200" dirty="0">
                          <a:latin typeface="Kristen ITC" panose="03050502040202030202" pitchFamily="66" charset="0"/>
                        </a:rPr>
                        <a:t>GRAL. </a:t>
                      </a:r>
                      <a:endParaRPr lang="es-MX" sz="1200" dirty="0">
                        <a:latin typeface="Kristen ITC" panose="03050502040202030202" pitchFamily="66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Kristen ITC" panose="03050502040202030202" pitchFamily="66" charset="0"/>
                        </a:rPr>
                        <a:t>CURRICULUM O PROGRAMA DE CURSO</a:t>
                      </a:r>
                      <a:endParaRPr lang="es-MX" sz="1200" dirty="0">
                        <a:latin typeface="Kristen ITC" panose="03050502040202030202" pitchFamily="66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Kristen ITC" panose="03050502040202030202" pitchFamily="66" charset="0"/>
                        </a:rPr>
                        <a:t>PRACTICA Y EJERCICIOS DE CLASE </a:t>
                      </a:r>
                      <a:endParaRPr lang="es-MX" sz="1200" dirty="0">
                        <a:latin typeface="Kristen ITC" panose="03050502040202030202" pitchFamily="66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Kristen ITC" panose="03050502040202030202" pitchFamily="66" charset="0"/>
                        </a:rPr>
                        <a:t>BIBLIOGRAFIA</a:t>
                      </a:r>
                      <a:endParaRPr lang="es-MX" sz="1200" dirty="0">
                        <a:latin typeface="Kristen ITC" panose="03050502040202030202" pitchFamily="66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366186"/>
                  </a:ext>
                </a:extLst>
              </a:tr>
              <a:tr h="475491">
                <a:tc>
                  <a:txBody>
                    <a:bodyPr/>
                    <a:lstStyle/>
                    <a:p>
                      <a:r>
                        <a:rPr lang="es-ES" dirty="0"/>
                        <a:t>ENFOQUE</a:t>
                      </a:r>
                      <a:endParaRPr lang="es-MX" dirty="0"/>
                    </a:p>
                  </a:txBody>
                  <a:tcPr>
                    <a:solidFill>
                      <a:srgbClr val="F0C2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0C2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0C2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0C2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0C2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0C2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347323"/>
                  </a:ext>
                </a:extLst>
              </a:tr>
              <a:tr h="2830187">
                <a:tc>
                  <a:txBody>
                    <a:bodyPr/>
                    <a:lstStyle/>
                    <a:p>
                      <a:r>
                        <a:rPr lang="es-ES" dirty="0"/>
                        <a:t>GRAMATICA</a:t>
                      </a:r>
                      <a:endParaRPr lang="es-MX" dirty="0"/>
                    </a:p>
                  </a:txBody>
                  <a:tcPr>
                    <a:solidFill>
                      <a:srgbClr val="EDEB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En el contexto escolar de la enseñanza de la expresión escrita de la lengua materna.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Arranca de los griegos y llega hasta la moderna lingüística pasando por los gramáticos latinos, la escolástica, los gramáticos de Port Royal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EDEB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Aprender escribir se tiene que dominar: Lengua, sintaxis, léxico, morfología, ortografía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EDEB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Se basa en los contenidos gramaticales.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En un enfoque tradicional los alumnos aprender ortografía.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En un enfoque mas moderno lingüística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EDEB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Se lee libro de texto, teoría y ejemplos.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El profesor corrige los ejercicios de los alumnos.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EDEB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Sánchez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Cabre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Matilla 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(1975)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EDE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815026"/>
                  </a:ext>
                </a:extLst>
              </a:tr>
              <a:tr h="4196485">
                <a:tc>
                  <a:txBody>
                    <a:bodyPr/>
                    <a:lstStyle/>
                    <a:p>
                      <a:r>
                        <a:rPr lang="es-ES" dirty="0"/>
                        <a:t>FUNCIONES</a:t>
                      </a:r>
                      <a:endParaRPr lang="es-MX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En el contexto de la necesidad de una segunda lengua y en concreto en el seno de una metodología: comunicativa.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Filosofía del lenguaje  Wittgenstein Austin Searle.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Se enseña la lengua tal como la usamos los habitantes , se tiene en cuenta el contexto lingüístico, en que se utiliza la lengua. 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Debe conocerse la diferencia entre como es el lector, perfil destinatario y características psicosociológicas del receptor del mensaje.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Basadas en ámbitos de uso :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Ámbito personal: diarios, notas, personas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Ámbito familiar y de amistades: cartas, postales, investigaciones.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Ámbito laboral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Ámbito académico 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Ámbito social</a:t>
                      </a:r>
                    </a:p>
                    <a:p>
                      <a:endParaRPr lang="es-ES" sz="1400" dirty="0">
                        <a:latin typeface="Bookman Old Style" panose="02050604050505020204" pitchFamily="18" charset="0"/>
                      </a:endParaRPr>
                    </a:p>
                    <a:p>
                      <a:endParaRPr lang="es-ES" sz="1400" dirty="0">
                        <a:latin typeface="Bookman Old Style" panose="02050604050505020204" pitchFamily="18" charset="0"/>
                      </a:endParaRP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Basada en la función, siguiendo la propuesta de J.M Adam (1985)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Descripción: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Instrucción: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Predicción: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Exposición: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Argumentación: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Retorica :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Ej.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Se presenta varios ej. Reales o verasimilares de un determinado tipo de texto, se hace una lectura comprensiva.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Practicas comunicativas :dado un contexto o una situación determinada y los alumnos escriben un texto completo.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Enfoque de métodos de español lengua.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Equipos avance (1986)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Equipo pragma (1984/1985)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Cassany (1987)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Coromina (1984)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Bordons (1988/1989)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Johnson (1981)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859573"/>
                  </a:ext>
                </a:extLst>
              </a:tr>
              <a:tr h="4651917">
                <a:tc>
                  <a:txBody>
                    <a:bodyPr/>
                    <a:lstStyle/>
                    <a:p>
                      <a:r>
                        <a:rPr lang="es-ES" dirty="0"/>
                        <a:t>PROCESO </a:t>
                      </a:r>
                      <a:endParaRPr lang="es-MX" dirty="0"/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Se desarrollo A partir de los años 70´en estados unidos. Un grupo de psicólogos, maestros y pedagogos que impartían cursos de expresión escrita para estudiantes americanos o extranjeros en los collage y universidades privadas.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Proceso de composición de textos: saber generar ideas, hacer esquemas, revisar un borrador, corregir y reformular el texto.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El conjunto de estas estrategias constituyen lo que se llama perfil del escritor componente.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Lista o lecciones del método Flower, análisis individual  (1985)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Explorar el problema retorico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Hacer un plan de trabajo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Generar ideas nuevas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Organizar tus ideas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Conocer las necesidades de tu lector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Transformar prosa de escritor a prosa de lector.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Repasar el producto y el propósito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Evaluar y corregir el escrito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Correcciones de los conectores y de la coherencia</a:t>
                      </a:r>
                    </a:p>
                    <a:p>
                      <a:pPr marL="0" indent="0">
                        <a:buNone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Factores de personalidad  </a:t>
                      </a:r>
                    </a:p>
                    <a:p>
                      <a:pPr marL="0" indent="0">
                        <a:buNone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Jensen y DiTiberio (1984)</a:t>
                      </a:r>
                    </a:p>
                    <a:p>
                      <a:pPr marL="0" indent="0">
                        <a:buNone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Estilos cognitivos.</a:t>
                      </a:r>
                    </a:p>
                    <a:p>
                      <a:endParaRPr lang="es-ES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Realizar un torbellino de ideas sobre el tema de las ventajas y desventajas de vivir en un pueblo o en una ciudad.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Apunta todo lo que se te ocurra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Lee lo que haz escrito y clasifícalo en grupos de ideas.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Monografías Cassany 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(1987 /1989)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Libro Serafini (1985)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Enfoque metodológico para un proyecto (1985)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Enfoque Flower (1985)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Murray (1987)</a:t>
                      </a:r>
                    </a:p>
                    <a:p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04741"/>
                  </a:ext>
                </a:extLst>
              </a:tr>
              <a:tr h="3741052">
                <a:tc>
                  <a:txBody>
                    <a:bodyPr/>
                    <a:lstStyle/>
                    <a:p>
                      <a:r>
                        <a:rPr lang="es-ES" dirty="0"/>
                        <a:t>CONTENIDO</a:t>
                      </a:r>
                      <a:endParaRPr lang="es-MX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Se desarrollo en 2 contextos académicos distintos en E.U.A durante las décadas de los 80´por una parte el curso de la escritura (Writing)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De las universidades y collages.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Y por otra escuelas básicas y medias superiores con el movimiento  de escritura atravez del curriculum.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La ideas fundamental es el contenido por encima de la forma 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(gramática, función, tipo de texto o proceso)</a:t>
                      </a:r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Esta metodología se basa: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MX" sz="1400" dirty="0">
                          <a:latin typeface="Bookman Old Style" panose="02050604050505020204" pitchFamily="18" charset="0"/>
                        </a:rPr>
                        <a:t>Las necesidades de expresión escrita, básicamente : exámenes, apuntes, trabajos y ensayos.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MX" sz="1400" dirty="0">
                          <a:latin typeface="Bookman Old Style" panose="02050604050505020204" pitchFamily="18" charset="0"/>
                        </a:rPr>
                        <a:t>El interés por la expresión escrita.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1400" dirty="0">
                          <a:latin typeface="Bookman Old Style" panose="02050604050505020204" pitchFamily="18" charset="0"/>
                        </a:rPr>
                        <a:t>En el movimiento pedagógico se llama escritura atravez del curriculum.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MX" sz="1400" dirty="0">
                          <a:latin typeface="Bookman Old Style" panose="02050604050505020204" pitchFamily="18" charset="0"/>
                        </a:rPr>
                        <a:t>Proceso de composición de textos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MX" sz="1400" dirty="0">
                          <a:latin typeface="Bookman Old Style" panose="02050604050505020204" pitchFamily="18" charset="0"/>
                        </a:rPr>
                        <a:t>Ejercicios de expresión escrita.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1400" dirty="0">
                          <a:latin typeface="Bookman Old Style" panose="02050604050505020204" pitchFamily="18" charset="0"/>
                        </a:rPr>
                        <a:t>Otras experiencias didácticas </a:t>
                      </a:r>
                      <a:r>
                        <a:rPr lang="es-MX" sz="1400" dirty="0" err="1">
                          <a:latin typeface="Bookman Old Style" panose="02050604050505020204" pitchFamily="18" charset="0"/>
                        </a:rPr>
                        <a:t>atraves</a:t>
                      </a:r>
                      <a:r>
                        <a:rPr lang="es-MX" sz="1400" dirty="0">
                          <a:latin typeface="Bookman Old Style" panose="02050604050505020204" pitchFamily="18" charset="0"/>
                        </a:rPr>
                        <a:t> de las tareas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Busca información en la bibliografía</a:t>
                      </a:r>
                      <a:r>
                        <a:rPr lang="es-MX" sz="1400" dirty="0">
                          <a:latin typeface="Bookman Old Style" panose="02050604050505020204" pitchFamily="18" charset="0"/>
                        </a:rPr>
                        <a:t> sobre la calidad de vida.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MX" sz="1400" dirty="0">
                          <a:latin typeface="Bookman Old Style" panose="02050604050505020204" pitchFamily="18" charset="0"/>
                        </a:rPr>
                        <a:t>Lee e interpreta los gráficos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MX" sz="1400" dirty="0">
                          <a:latin typeface="Bookman Old Style" panose="02050604050505020204" pitchFamily="18" charset="0"/>
                        </a:rPr>
                        <a:t>Escucha conferencias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MX" sz="1400" dirty="0">
                          <a:latin typeface="Bookman Old Style" panose="02050604050505020204" pitchFamily="18" charset="0"/>
                        </a:rPr>
                        <a:t>Revisa toda la documentación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s-ES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Shinh (1986)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Griffin (1982)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Writing </a:t>
                      </a:r>
                    </a:p>
                    <a:p>
                      <a:r>
                        <a:rPr lang="es-ES" sz="1400" dirty="0">
                          <a:latin typeface="Bookman Old Style" panose="02050604050505020204" pitchFamily="18" charset="0"/>
                        </a:rPr>
                        <a:t>Fasler (1982)</a:t>
                      </a:r>
                    </a:p>
                    <a:p>
                      <a:endParaRPr lang="es-MX" sz="14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652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5624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E1D7D873B244A950C89537DFF2FFA" ma:contentTypeVersion="7" ma:contentTypeDescription="Create a new document." ma:contentTypeScope="" ma:versionID="f3fb268cfd1a6e2d7e01f59e87895398">
  <xsd:schema xmlns:xsd="http://www.w3.org/2001/XMLSchema" xmlns:xs="http://www.w3.org/2001/XMLSchema" xmlns:p="http://schemas.microsoft.com/office/2006/metadata/properties" xmlns:ns3="9197a96d-2454-4871-8e45-fae6c35954ea" xmlns:ns4="cb3e0153-783f-40ae-bb7b-4cc0d2f5983e" targetNamespace="http://schemas.microsoft.com/office/2006/metadata/properties" ma:root="true" ma:fieldsID="24fe79acd9d10cdd2670fab258cf807a" ns3:_="" ns4:_="">
    <xsd:import namespace="9197a96d-2454-4871-8e45-fae6c35954ea"/>
    <xsd:import namespace="cb3e0153-783f-40ae-bb7b-4cc0d2f598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97a96d-2454-4871-8e45-fae6c35954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3e0153-783f-40ae-bb7b-4cc0d2f59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AF1B67-1D49-4CA0-8AD0-E906E4A45FCF}">
  <ds:schemaRefs>
    <ds:schemaRef ds:uri="http://purl.org/dc/dcmitype/"/>
    <ds:schemaRef ds:uri="http://schemas.openxmlformats.org/package/2006/metadata/core-properties"/>
    <ds:schemaRef ds:uri="http://purl.org/dc/elements/1.1/"/>
    <ds:schemaRef ds:uri="http://purl.org/dc/terms/"/>
    <ds:schemaRef ds:uri="http://www.w3.org/XML/1998/namespace"/>
    <ds:schemaRef ds:uri="9197a96d-2454-4871-8e45-fae6c35954ea"/>
    <ds:schemaRef ds:uri="http://schemas.microsoft.com/office/2006/documentManagement/types"/>
    <ds:schemaRef ds:uri="http://schemas.microsoft.com/office/infopath/2007/PartnerControls"/>
    <ds:schemaRef ds:uri="cb3e0153-783f-40ae-bb7b-4cc0d2f5983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12A938D-8B1C-428B-AF03-A971E7FBE9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2D2855-3295-46F8-8EFA-C092147A29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97a96d-2454-4871-8e45-fae6c35954ea"/>
    <ds:schemaRef ds:uri="cb3e0153-783f-40ae-bb7b-4cc0d2f59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759</Words>
  <Application>Microsoft Office PowerPoint</Application>
  <PresentationFormat>Personalizado</PresentationFormat>
  <Paragraphs>108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Baskerville Old Face</vt:lpstr>
      <vt:lpstr>Bookman Old Style</vt:lpstr>
      <vt:lpstr>Calibri</vt:lpstr>
      <vt:lpstr>Calibri Light</vt:lpstr>
      <vt:lpstr>Kristen ITC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LILIANA ARACELY ESQUIVEL OROZCO</dc:creator>
  <cp:lastModifiedBy>LILIANA ARACELY ESQUIVEL OROZCO</cp:lastModifiedBy>
  <cp:revision>6</cp:revision>
  <dcterms:created xsi:type="dcterms:W3CDTF">2021-09-08T21:10:12Z</dcterms:created>
  <dcterms:modified xsi:type="dcterms:W3CDTF">2021-09-09T01:15:46Z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0x010100DA7E1D7D873B244A950C89537DFF2FFA</vt:lpwstr>
  </property>
</Properties>
</file>