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5ECA"/>
    <a:srgbClr val="F56FAD"/>
    <a:srgbClr val="E997DD"/>
    <a:srgbClr val="C32BAD"/>
    <a:srgbClr val="C493E5"/>
    <a:srgbClr val="7027A0"/>
    <a:srgbClr val="1DB9C3"/>
    <a:srgbClr val="A4ECF2"/>
    <a:srgbClr val="FAB8D6"/>
    <a:srgbClr val="AE6B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54A10F-BA7E-46ED-B716-6F20EEA218B9}" v="1" dt="2021-11-13T22:51:51.62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 hernandez" userId="55949fb129f878dc" providerId="LiveId" clId="{C154A10F-BA7E-46ED-B716-6F20EEA218B9}"/>
    <pc:docChg chg="undo custSel modSld">
      <pc:chgData name="michel hernandez" userId="55949fb129f878dc" providerId="LiveId" clId="{C154A10F-BA7E-46ED-B716-6F20EEA218B9}" dt="2021-11-13T22:52:05.158" v="6" actId="1076"/>
      <pc:docMkLst>
        <pc:docMk/>
      </pc:docMkLst>
      <pc:sldChg chg="addSp delSp modSp mod">
        <pc:chgData name="michel hernandez" userId="55949fb129f878dc" providerId="LiveId" clId="{C154A10F-BA7E-46ED-B716-6F20EEA218B9}" dt="2021-11-13T22:52:05.158" v="6" actId="1076"/>
        <pc:sldMkLst>
          <pc:docMk/>
          <pc:sldMk cId="399181876" sldId="257"/>
        </pc:sldMkLst>
        <pc:spChg chg="add del mod">
          <ac:chgData name="michel hernandez" userId="55949fb129f878dc" providerId="LiveId" clId="{C154A10F-BA7E-46ED-B716-6F20EEA218B9}" dt="2021-11-13T22:51:58.339" v="5" actId="21"/>
          <ac:spMkLst>
            <pc:docMk/>
            <pc:sldMk cId="399181876" sldId="257"/>
            <ac:spMk id="34" creationId="{491BF817-8414-4F5E-B069-2543CACB27F6}"/>
          </ac:spMkLst>
        </pc:spChg>
        <pc:picChg chg="add mod">
          <ac:chgData name="michel hernandez" userId="55949fb129f878dc" providerId="LiveId" clId="{C154A10F-BA7E-46ED-B716-6F20EEA218B9}" dt="2021-11-13T22:52:05.158" v="6" actId="1076"/>
          <ac:picMkLst>
            <pc:docMk/>
            <pc:sldMk cId="399181876" sldId="257"/>
            <ac:picMk id="3" creationId="{0DB59E9A-D863-4A86-B485-78AFCD2600A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1D1AD2-3F7A-4A45-BC72-07A4CF7E926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3946FDF-0ADF-4808-9706-F33838D5CF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B788E2A-05E3-41AC-B475-9DD5E3753D9D}"/>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5" name="Marcador de pie de página 4">
            <a:extLst>
              <a:ext uri="{FF2B5EF4-FFF2-40B4-BE49-F238E27FC236}">
                <a16:creationId xmlns:a16="http://schemas.microsoft.com/office/drawing/2014/main" id="{D0098D91-811C-4387-81C5-EAD36A64DC5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EA548D9-B76F-41E0-A076-D6A34162681B}"/>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3433147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6BA5DB-7FB4-4B27-B753-5BAB1D43B00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2C8674D-AA2D-4F56-A8F0-A2BA6FD28FA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0A41F8A-6FFC-4728-A1B0-18CD4BB39759}"/>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5" name="Marcador de pie de página 4">
            <a:extLst>
              <a:ext uri="{FF2B5EF4-FFF2-40B4-BE49-F238E27FC236}">
                <a16:creationId xmlns:a16="http://schemas.microsoft.com/office/drawing/2014/main" id="{8A3C113A-5D4C-4B8B-88A3-A884B6D55B3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825CB7C-91D9-4D7C-ACF5-B753CAC56898}"/>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320341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BD6B909-2F11-4AEE-8DEB-63E59AF9FDD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C518F84-E181-4243-8380-64435BC3233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78A6310-B747-4022-B19E-DD5A8FCB03B6}"/>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5" name="Marcador de pie de página 4">
            <a:extLst>
              <a:ext uri="{FF2B5EF4-FFF2-40B4-BE49-F238E27FC236}">
                <a16:creationId xmlns:a16="http://schemas.microsoft.com/office/drawing/2014/main" id="{45A023CC-DA55-4BEB-951F-320B4D386C1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1F2BAB1-C93D-47E1-A946-C14A6E3C92D6}"/>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242812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A6B21B-0B63-4B0E-BCE7-ED7E4283D64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29A5CFE-B56A-4C32-81C0-1F61E0DDB76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A85694E-84C1-4B0C-9A47-C6C4DCD730E7}"/>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5" name="Marcador de pie de página 4">
            <a:extLst>
              <a:ext uri="{FF2B5EF4-FFF2-40B4-BE49-F238E27FC236}">
                <a16:creationId xmlns:a16="http://schemas.microsoft.com/office/drawing/2014/main" id="{5D27D0D6-803D-4673-A48D-9690A25CF1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E7A372-120F-41DA-97F3-6641E7170CC1}"/>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66470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6E0EF5-D3A6-488D-8C90-840EB72708A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5E7D461-D839-40D2-869E-57CBAAD90D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5C5B654-64DA-499E-BDD9-953BACA5046A}"/>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5" name="Marcador de pie de página 4">
            <a:extLst>
              <a:ext uri="{FF2B5EF4-FFF2-40B4-BE49-F238E27FC236}">
                <a16:creationId xmlns:a16="http://schemas.microsoft.com/office/drawing/2014/main" id="{BAAFF037-A8C5-4A79-BD4E-D4B037A04C2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A6FF71D-DC85-4786-A553-7113F558F2A0}"/>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83296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B73A50-EC8F-4776-8135-C9A3113D2A2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621A025-B4BA-4010-A944-03AC6CE7E1C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BBF7677F-05C4-4FFE-A396-52C41D56D82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58E2CB05-8AD4-4C53-ADB8-DEE100AA89F1}"/>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6" name="Marcador de pie de página 5">
            <a:extLst>
              <a:ext uri="{FF2B5EF4-FFF2-40B4-BE49-F238E27FC236}">
                <a16:creationId xmlns:a16="http://schemas.microsoft.com/office/drawing/2014/main" id="{97B091E7-1D7B-44A7-8719-0F2AE98680D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B7839DA-F43F-4812-A8F6-BE52BF3F722A}"/>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1264074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2334F7-0E84-43EB-AC5C-E17EE4A6CBC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7B121F3-D0B0-4E4D-9810-D49D1CB5C3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F356563-5CC1-443E-9F8A-FAA5B2D7F92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7C81956-9427-475D-A5DA-B8B7525E18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EE999ED-F51D-4F12-9556-88B2C918DBC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03BAA4F-C3EC-4478-A98E-7A480E3341CB}"/>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8" name="Marcador de pie de página 7">
            <a:extLst>
              <a:ext uri="{FF2B5EF4-FFF2-40B4-BE49-F238E27FC236}">
                <a16:creationId xmlns:a16="http://schemas.microsoft.com/office/drawing/2014/main" id="{3BA7367F-F13B-499E-A1C2-6D6C2FA810D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9A1481C-83E8-4820-A8A5-93A1D8D14442}"/>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1084946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AD91E5-51D3-4C8D-9C13-9F6DADA3AC1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BB6E3ED-C831-4320-B242-F944516D3929}"/>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4" name="Marcador de pie de página 3">
            <a:extLst>
              <a:ext uri="{FF2B5EF4-FFF2-40B4-BE49-F238E27FC236}">
                <a16:creationId xmlns:a16="http://schemas.microsoft.com/office/drawing/2014/main" id="{884BAB89-1FDD-436B-99C1-9C02DD848CA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4164F22-55AD-42DA-8960-862EF6687DBB}"/>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3107315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FFFDBAB-36F6-459D-A4AA-2610BEE2009A}"/>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3" name="Marcador de pie de página 2">
            <a:extLst>
              <a:ext uri="{FF2B5EF4-FFF2-40B4-BE49-F238E27FC236}">
                <a16:creationId xmlns:a16="http://schemas.microsoft.com/office/drawing/2014/main" id="{33EE8834-EC39-47B2-8B14-3A7F11CBCFD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5EE2E9FB-113C-4D95-8746-F4BABDFD537C}"/>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3712232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755329-41D0-426E-AFA1-14EF98CC0F0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9E13735-C48F-4629-A44B-899E1DBD33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383E522-C8FC-4C05-91E5-EE2115109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7120E98-99A7-4095-AA2D-C37DFF38D104}"/>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6" name="Marcador de pie de página 5">
            <a:extLst>
              <a:ext uri="{FF2B5EF4-FFF2-40B4-BE49-F238E27FC236}">
                <a16:creationId xmlns:a16="http://schemas.microsoft.com/office/drawing/2014/main" id="{D0E36857-C09B-4A58-888D-B8702228AF8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3E342A0-533C-4697-A18C-606C792AA669}"/>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2570788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B586E6-3760-41F4-A9EC-2D8E0733212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F9E24B5-B3FE-4A7F-A81B-077FA9A0B2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EFD6EB4-83B7-4123-B83D-78E7E451A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71A61A8-8BD2-4BBA-B300-8D9536FCDE55}"/>
              </a:ext>
            </a:extLst>
          </p:cNvPr>
          <p:cNvSpPr>
            <a:spLocks noGrp="1"/>
          </p:cNvSpPr>
          <p:nvPr>
            <p:ph type="dt" sz="half" idx="10"/>
          </p:nvPr>
        </p:nvSpPr>
        <p:spPr/>
        <p:txBody>
          <a:bodyPr/>
          <a:lstStyle/>
          <a:p>
            <a:fld id="{E5C6AA5B-58E7-4106-B691-89190AB885FD}" type="datetimeFigureOut">
              <a:rPr lang="es-MX" smtClean="0"/>
              <a:t>13/11/2021</a:t>
            </a:fld>
            <a:endParaRPr lang="es-MX"/>
          </a:p>
        </p:txBody>
      </p:sp>
      <p:sp>
        <p:nvSpPr>
          <p:cNvPr id="6" name="Marcador de pie de página 5">
            <a:extLst>
              <a:ext uri="{FF2B5EF4-FFF2-40B4-BE49-F238E27FC236}">
                <a16:creationId xmlns:a16="http://schemas.microsoft.com/office/drawing/2014/main" id="{E1185A73-BDBE-4998-99C3-14714769115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37F3802-D50D-47E6-92FE-DE6B24AF19B3}"/>
              </a:ext>
            </a:extLst>
          </p:cNvPr>
          <p:cNvSpPr>
            <a:spLocks noGrp="1"/>
          </p:cNvSpPr>
          <p:nvPr>
            <p:ph type="sldNum" sz="quarter" idx="12"/>
          </p:nvPr>
        </p:nvSpPr>
        <p:spPr/>
        <p:txBody>
          <a:bodyPr/>
          <a:lstStyle/>
          <a:p>
            <a:fld id="{83BFC30A-B690-4FF5-BB3D-058931636301}" type="slidenum">
              <a:rPr lang="es-MX" smtClean="0"/>
              <a:t>‹Nº›</a:t>
            </a:fld>
            <a:endParaRPr lang="es-MX"/>
          </a:p>
        </p:txBody>
      </p:sp>
    </p:spTree>
    <p:extLst>
      <p:ext uri="{BB962C8B-B14F-4D97-AF65-F5344CB8AC3E}">
        <p14:creationId xmlns:p14="http://schemas.microsoft.com/office/powerpoint/2010/main" val="157378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3A5D192-242A-4DFC-B708-27148BFC77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9EAFDB7-95BE-4DE8-9776-39CF4DE35F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F8B7E36-F2DC-4EF2-BC88-9781F67A71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6AA5B-58E7-4106-B691-89190AB885FD}" type="datetimeFigureOut">
              <a:rPr lang="es-MX" smtClean="0"/>
              <a:t>13/11/2021</a:t>
            </a:fld>
            <a:endParaRPr lang="es-MX"/>
          </a:p>
        </p:txBody>
      </p:sp>
      <p:sp>
        <p:nvSpPr>
          <p:cNvPr id="5" name="Marcador de pie de página 4">
            <a:extLst>
              <a:ext uri="{FF2B5EF4-FFF2-40B4-BE49-F238E27FC236}">
                <a16:creationId xmlns:a16="http://schemas.microsoft.com/office/drawing/2014/main" id="{E774EA22-21BA-45E2-820B-F85568CCEB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43875B7-4979-4849-AE2E-7CCC76310E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FC30A-B690-4FF5-BB3D-058931636301}" type="slidenum">
              <a:rPr lang="es-MX" smtClean="0"/>
              <a:t>‹Nº›</a:t>
            </a:fld>
            <a:endParaRPr lang="es-MX"/>
          </a:p>
        </p:txBody>
      </p:sp>
    </p:spTree>
    <p:extLst>
      <p:ext uri="{BB962C8B-B14F-4D97-AF65-F5344CB8AC3E}">
        <p14:creationId xmlns:p14="http://schemas.microsoft.com/office/powerpoint/2010/main" val="1785631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8.png"/><Relationship Id="rId4" Type="http://schemas.openxmlformats.org/officeDocument/2006/relationships/image" Target="../media/image4.png"/><Relationship Id="rId9"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p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C7F7205-D684-47CB-8790-B1FEE557A701}"/>
              </a:ext>
            </a:extLst>
          </p:cNvPr>
          <p:cNvSpPr txBox="1"/>
          <p:nvPr/>
        </p:nvSpPr>
        <p:spPr>
          <a:xfrm>
            <a:off x="172279" y="197346"/>
            <a:ext cx="12019721" cy="6463308"/>
          </a:xfrm>
          <a:prstGeom prst="rect">
            <a:avLst/>
          </a:prstGeom>
          <a:noFill/>
        </p:spPr>
        <p:txBody>
          <a:bodyPr wrap="square">
            <a:spAutoFit/>
          </a:bodyPr>
          <a:lstStyle/>
          <a:p>
            <a:pPr algn="ctr"/>
            <a:r>
              <a:rPr lang="es-ES" sz="1800" dirty="0">
                <a:latin typeface="Times New Roman" panose="02020603050405020304" pitchFamily="18" charset="0"/>
                <a:cs typeface="Times New Roman" panose="02020603050405020304" pitchFamily="18" charset="0"/>
              </a:rPr>
              <a:t> </a:t>
            </a:r>
            <a:r>
              <a:rPr lang="es-ES" sz="1800" b="1" dirty="0">
                <a:latin typeface="Times New Roman" panose="02020603050405020304" pitchFamily="18" charset="0"/>
                <a:cs typeface="Times New Roman" panose="02020603050405020304" pitchFamily="18" charset="0"/>
              </a:rPr>
              <a:t>Escuela Normal de Educación preescolar </a:t>
            </a:r>
          </a:p>
          <a:p>
            <a:pPr algn="ctr"/>
            <a:r>
              <a:rPr lang="es-MX" sz="1800" b="1" dirty="0">
                <a:latin typeface="Times New Roman" panose="02020603050405020304" pitchFamily="18" charset="0"/>
                <a:cs typeface="Times New Roman" panose="02020603050405020304" pitchFamily="18" charset="0"/>
              </a:rPr>
              <a:t>Licenciatura en Educación Preescolar </a:t>
            </a:r>
          </a:p>
          <a:p>
            <a:pPr algn="ctr"/>
            <a:r>
              <a:rPr lang="es-MX" sz="1800" dirty="0">
                <a:latin typeface="Times New Roman" panose="02020603050405020304" pitchFamily="18" charset="0"/>
                <a:cs typeface="Times New Roman" panose="02020603050405020304" pitchFamily="18" charset="0"/>
              </a:rPr>
              <a:t>Cuadro del </a:t>
            </a:r>
            <a:r>
              <a:rPr lang="es-MX" dirty="0">
                <a:latin typeface="Times New Roman" panose="02020603050405020304" pitchFamily="18" charset="0"/>
                <a:cs typeface="Times New Roman" panose="02020603050405020304" pitchFamily="18" charset="0"/>
              </a:rPr>
              <a:t>D</a:t>
            </a:r>
            <a:r>
              <a:rPr lang="es-MX" sz="1800" dirty="0">
                <a:latin typeface="Times New Roman" panose="02020603050405020304" pitchFamily="18" charset="0"/>
                <a:cs typeface="Times New Roman" panose="02020603050405020304" pitchFamily="18" charset="0"/>
              </a:rPr>
              <a:t>esarrollo Humano </a:t>
            </a:r>
          </a:p>
          <a:p>
            <a:pPr algn="ctr"/>
            <a:r>
              <a:rPr lang="es-MX" sz="1800" dirty="0">
                <a:latin typeface="Times New Roman" panose="02020603050405020304" pitchFamily="18" charset="0"/>
                <a:cs typeface="Times New Roman" panose="02020603050405020304" pitchFamily="18" charset="0"/>
              </a:rPr>
              <a:t>Curso: Desarrollo y Aprendizaje </a:t>
            </a:r>
          </a:p>
          <a:p>
            <a:pPr algn="ctr"/>
            <a:r>
              <a:rPr lang="es-MX" sz="1800" dirty="0">
                <a:latin typeface="Times New Roman" panose="02020603050405020304" pitchFamily="18" charset="0"/>
                <a:cs typeface="Times New Roman" panose="02020603050405020304" pitchFamily="18" charset="0"/>
              </a:rPr>
              <a:t>Competencias de la unidad de aprendizaje</a:t>
            </a:r>
          </a:p>
          <a:p>
            <a:pPr algn="ctr"/>
            <a:endParaRPr lang="es-MX" sz="1800" dirty="0">
              <a:latin typeface="Times New Roman" panose="02020603050405020304" pitchFamily="18" charset="0"/>
              <a:cs typeface="Times New Roman" panose="02020603050405020304" pitchFamily="18" charset="0"/>
            </a:endParaRPr>
          </a:p>
          <a:p>
            <a:pPr algn="ctr"/>
            <a:r>
              <a:rPr lang="es-MX" sz="1800" dirty="0">
                <a:latin typeface="Times New Roman" panose="02020603050405020304" pitchFamily="18" charset="0"/>
                <a:cs typeface="Times New Roman" panose="02020603050405020304" pitchFamily="18" charset="0"/>
              </a:rPr>
              <a:t> • Plantea las necesidades formativas de los alumnos de acuerdo con sus procesos de </a:t>
            </a:r>
          </a:p>
          <a:p>
            <a:pPr algn="ctr"/>
            <a:r>
              <a:rPr lang="es-MX" sz="1800" dirty="0">
                <a:latin typeface="Times New Roman" panose="02020603050405020304" pitchFamily="18" charset="0"/>
                <a:cs typeface="Times New Roman" panose="02020603050405020304" pitchFamily="18" charset="0"/>
              </a:rPr>
              <a:t>   desarrollo y de aprendizaje, con base en los nuevos enfoques pedagógicos . </a:t>
            </a:r>
          </a:p>
          <a:p>
            <a:pPr algn="ctr"/>
            <a:r>
              <a:rPr lang="es-MX" sz="1800" dirty="0">
                <a:latin typeface="Times New Roman" panose="02020603050405020304" pitchFamily="18" charset="0"/>
                <a:cs typeface="Times New Roman" panose="02020603050405020304" pitchFamily="18" charset="0"/>
              </a:rPr>
              <a:t>• Establece relaciones entre los principios, conceptos disciplinarios y contenidos del plan y </a:t>
            </a:r>
          </a:p>
          <a:p>
            <a:pPr algn="ctr"/>
            <a:r>
              <a:rPr lang="es-MX" sz="1800" dirty="0">
                <a:latin typeface="Times New Roman" panose="02020603050405020304" pitchFamily="18" charset="0"/>
                <a:cs typeface="Times New Roman" panose="02020603050405020304" pitchFamily="18" charset="0"/>
              </a:rPr>
              <a:t>  programas de estudio en función de logro de aprendizaje de sus alumnos, asegurando la </a:t>
            </a:r>
          </a:p>
          <a:p>
            <a:pPr algn="ctr"/>
            <a:r>
              <a:rPr lang="es-MX" sz="1800" dirty="0">
                <a:latin typeface="Times New Roman" panose="02020603050405020304" pitchFamily="18" charset="0"/>
                <a:cs typeface="Times New Roman" panose="02020603050405020304" pitchFamily="18" charset="0"/>
              </a:rPr>
              <a:t>  coherencia y continuidad entre los distintos grados y niveles educativos .</a:t>
            </a:r>
          </a:p>
          <a:p>
            <a:pPr algn="ctr"/>
            <a:r>
              <a:rPr lang="es-MX" sz="1800" dirty="0">
                <a:latin typeface="Times New Roman" panose="02020603050405020304" pitchFamily="18" charset="0"/>
                <a:cs typeface="Times New Roman" panose="02020603050405020304" pitchFamily="18" charset="0"/>
              </a:rPr>
              <a:t> • Utiliza los recursos metodológicos y técnicos de la investigación para explicar, comprender </a:t>
            </a:r>
          </a:p>
          <a:p>
            <a:pPr algn="ctr"/>
            <a:r>
              <a:rPr lang="es-MX" sz="1800" dirty="0">
                <a:latin typeface="Times New Roman" panose="02020603050405020304" pitchFamily="18" charset="0"/>
                <a:cs typeface="Times New Roman" panose="02020603050405020304" pitchFamily="18" charset="0"/>
              </a:rPr>
              <a:t>   situaciones educativas y mejorar su docencia.</a:t>
            </a:r>
          </a:p>
          <a:p>
            <a:pPr algn="ctr"/>
            <a:endParaRPr lang="es-MX" sz="1800" dirty="0">
              <a:latin typeface="Times New Roman" panose="02020603050405020304" pitchFamily="18" charset="0"/>
              <a:cs typeface="Times New Roman" panose="02020603050405020304" pitchFamily="18" charset="0"/>
            </a:endParaRPr>
          </a:p>
          <a:p>
            <a:pPr algn="ctr"/>
            <a:r>
              <a:rPr lang="es-MX" sz="1800" dirty="0">
                <a:latin typeface="Times New Roman" panose="02020603050405020304" pitchFamily="18" charset="0"/>
                <a:cs typeface="Times New Roman" panose="02020603050405020304" pitchFamily="18" charset="0"/>
              </a:rPr>
              <a:t>Monserrat Alejandro Sánchez N° 1</a:t>
            </a:r>
          </a:p>
          <a:p>
            <a:pPr algn="ctr"/>
            <a:r>
              <a:rPr lang="es-MX" sz="1800" dirty="0">
                <a:latin typeface="Times New Roman" panose="02020603050405020304" pitchFamily="18" charset="0"/>
                <a:cs typeface="Times New Roman" panose="02020603050405020304" pitchFamily="18" charset="0"/>
              </a:rPr>
              <a:t>Joselyn Andrea Domínguez Flores N° 10</a:t>
            </a:r>
          </a:p>
          <a:p>
            <a:pPr algn="ctr"/>
            <a:r>
              <a:rPr lang="es-MX" sz="1800" dirty="0">
                <a:latin typeface="Times New Roman" panose="02020603050405020304" pitchFamily="18" charset="0"/>
                <a:cs typeface="Times New Roman" panose="02020603050405020304" pitchFamily="18" charset="0"/>
              </a:rPr>
              <a:t>Mónica María Espinosa  Sánchez N° 11</a:t>
            </a:r>
          </a:p>
          <a:p>
            <a:pPr algn="ctr"/>
            <a:r>
              <a:rPr lang="es-MX" sz="1800" dirty="0">
                <a:latin typeface="Times New Roman" panose="02020603050405020304" pitchFamily="18" charset="0"/>
                <a:cs typeface="Times New Roman" panose="02020603050405020304" pitchFamily="18" charset="0"/>
              </a:rPr>
              <a:t>Zaceht Michel Hernandez Breniz  N° 14</a:t>
            </a:r>
          </a:p>
          <a:p>
            <a:pPr algn="ctr"/>
            <a:r>
              <a:rPr lang="es-MX" sz="1800" dirty="0">
                <a:latin typeface="Times New Roman" panose="02020603050405020304" pitchFamily="18" charset="0"/>
                <a:cs typeface="Times New Roman" panose="02020603050405020304" pitchFamily="18" charset="0"/>
              </a:rPr>
              <a:t>Dulce Monserrat Palomo Uribe N° 18 </a:t>
            </a:r>
          </a:p>
          <a:p>
            <a:pPr algn="ctr"/>
            <a:r>
              <a:rPr lang="es-MX" sz="1800" dirty="0">
                <a:latin typeface="Times New Roman" panose="02020603050405020304" pitchFamily="18" charset="0"/>
                <a:cs typeface="Times New Roman" panose="02020603050405020304" pitchFamily="18" charset="0"/>
              </a:rPr>
              <a:t>Ciclo : 2021-2022</a:t>
            </a:r>
          </a:p>
          <a:p>
            <a:pPr algn="ctr"/>
            <a:r>
              <a:rPr lang="es-MX" sz="1800" dirty="0">
                <a:latin typeface="Times New Roman" panose="02020603050405020304" pitchFamily="18" charset="0"/>
                <a:cs typeface="Times New Roman" panose="02020603050405020304" pitchFamily="18" charset="0"/>
              </a:rPr>
              <a:t>Semestre:1   sección: A</a:t>
            </a:r>
          </a:p>
          <a:p>
            <a:pPr algn="ctr"/>
            <a:r>
              <a:rPr lang="es-MX" sz="1800" dirty="0">
                <a:latin typeface="Times New Roman" panose="02020603050405020304" pitchFamily="18" charset="0"/>
                <a:cs typeface="Times New Roman" panose="02020603050405020304" pitchFamily="18" charset="0"/>
              </a:rPr>
              <a:t>Gerardo Garza Alcalá</a:t>
            </a:r>
          </a:p>
          <a:p>
            <a:r>
              <a:rPr lang="es-MX" sz="1800" dirty="0">
                <a:latin typeface="Times New Roman" panose="02020603050405020304" pitchFamily="18" charset="0"/>
                <a:cs typeface="Times New Roman" panose="02020603050405020304" pitchFamily="18" charset="0"/>
              </a:rPr>
              <a:t>  Saltillo, Coahuila de Zaragoza                                                                                                                                Noviembre, 2021</a:t>
            </a:r>
          </a:p>
        </p:txBody>
      </p:sp>
      <p:pic>
        <p:nvPicPr>
          <p:cNvPr id="7" name="Imagen 6" descr="Una señal con letras y números&#10;&#10;Descripción generada automáticamente con confianza baja">
            <a:extLst>
              <a:ext uri="{FF2B5EF4-FFF2-40B4-BE49-F238E27FC236}">
                <a16:creationId xmlns:a16="http://schemas.microsoft.com/office/drawing/2014/main" id="{8537C04D-07C9-4EE2-94FD-ACA881884B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853" y="197346"/>
            <a:ext cx="1748477" cy="1300150"/>
          </a:xfrm>
          <a:prstGeom prst="rect">
            <a:avLst/>
          </a:prstGeom>
        </p:spPr>
      </p:pic>
    </p:spTree>
    <p:extLst>
      <p:ext uri="{BB962C8B-B14F-4D97-AF65-F5344CB8AC3E}">
        <p14:creationId xmlns:p14="http://schemas.microsoft.com/office/powerpoint/2010/main" val="2999727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bg1"/>
          </a:bgClr>
        </a:pattFill>
        <a:effectLst/>
      </p:bgPr>
    </p:bg>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08A3093A-AE9F-4833-9B11-12F378FB2DE9}"/>
              </a:ext>
            </a:extLst>
          </p:cNvPr>
          <p:cNvGrpSpPr/>
          <p:nvPr/>
        </p:nvGrpSpPr>
        <p:grpSpPr>
          <a:xfrm>
            <a:off x="3430956" y="4039228"/>
            <a:ext cx="8008905" cy="1718317"/>
            <a:chOff x="2235025" y="3883679"/>
            <a:chExt cx="8008905" cy="1718317"/>
          </a:xfrm>
          <a:blipFill dpi="0" rotWithShape="1">
            <a:blip r:embed="rId2">
              <a:extLst>
                <a:ext uri="{28A0092B-C50C-407E-A947-70E740481C1C}">
                  <a14:useLocalDpi xmlns:a14="http://schemas.microsoft.com/office/drawing/2010/main" val="0"/>
                </a:ext>
              </a:extLst>
            </a:blip>
            <a:srcRect/>
            <a:stretch>
              <a:fillRect/>
            </a:stretch>
          </a:blipFill>
        </p:grpSpPr>
        <p:sp>
          <p:nvSpPr>
            <p:cNvPr id="15" name="Signo menos 14">
              <a:extLst>
                <a:ext uri="{FF2B5EF4-FFF2-40B4-BE49-F238E27FC236}">
                  <a16:creationId xmlns:a16="http://schemas.microsoft.com/office/drawing/2014/main" id="{5197F5C5-B0B2-4EAF-A256-1C5B39B0BD70}"/>
                </a:ext>
              </a:extLst>
            </p:cNvPr>
            <p:cNvSpPr/>
            <p:nvPr/>
          </p:nvSpPr>
          <p:spPr>
            <a:xfrm>
              <a:off x="2235027" y="4529722"/>
              <a:ext cx="8008903" cy="1072274"/>
            </a:xfrm>
            <a:prstGeom prst="mathMinu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Signo menos 18">
              <a:extLst>
                <a:ext uri="{FF2B5EF4-FFF2-40B4-BE49-F238E27FC236}">
                  <a16:creationId xmlns:a16="http://schemas.microsoft.com/office/drawing/2014/main" id="{8E701CA8-BA38-418E-8527-79814D18D9C9}"/>
                </a:ext>
              </a:extLst>
            </p:cNvPr>
            <p:cNvSpPr/>
            <p:nvPr/>
          </p:nvSpPr>
          <p:spPr>
            <a:xfrm>
              <a:off x="2235026" y="3883679"/>
              <a:ext cx="8008903" cy="1072274"/>
            </a:xfrm>
            <a:prstGeom prst="mathMinu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Signo menos 19">
              <a:extLst>
                <a:ext uri="{FF2B5EF4-FFF2-40B4-BE49-F238E27FC236}">
                  <a16:creationId xmlns:a16="http://schemas.microsoft.com/office/drawing/2014/main" id="{D9AFA678-5ACA-4CAE-A89C-4BBD139FFAE1}"/>
                </a:ext>
              </a:extLst>
            </p:cNvPr>
            <p:cNvSpPr/>
            <p:nvPr/>
          </p:nvSpPr>
          <p:spPr>
            <a:xfrm>
              <a:off x="2235025" y="4206701"/>
              <a:ext cx="8008903" cy="1072274"/>
            </a:xfrm>
            <a:prstGeom prst="mathMinu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 name="Grupo 13">
            <a:extLst>
              <a:ext uri="{FF2B5EF4-FFF2-40B4-BE49-F238E27FC236}">
                <a16:creationId xmlns:a16="http://schemas.microsoft.com/office/drawing/2014/main" id="{56D6C80B-DC69-4643-96B3-A5E5DEFB6895}"/>
              </a:ext>
            </a:extLst>
          </p:cNvPr>
          <p:cNvGrpSpPr/>
          <p:nvPr/>
        </p:nvGrpSpPr>
        <p:grpSpPr>
          <a:xfrm>
            <a:off x="675861" y="1179443"/>
            <a:ext cx="10992683" cy="868018"/>
            <a:chOff x="675861" y="1179443"/>
            <a:chExt cx="10992683" cy="868018"/>
          </a:xfrm>
          <a:blipFill dpi="0" rotWithShape="1">
            <a:blip r:embed="rId3">
              <a:extLst>
                <a:ext uri="{28A0092B-C50C-407E-A947-70E740481C1C}">
                  <a14:useLocalDpi xmlns:a14="http://schemas.microsoft.com/office/drawing/2010/main" val="0"/>
                </a:ext>
              </a:extLst>
            </a:blip>
            <a:srcRect/>
            <a:stretch>
              <a:fillRect/>
            </a:stretch>
          </a:blipFill>
        </p:grpSpPr>
        <p:sp>
          <p:nvSpPr>
            <p:cNvPr id="8" name="Diagrama de flujo: conector 7">
              <a:extLst>
                <a:ext uri="{FF2B5EF4-FFF2-40B4-BE49-F238E27FC236}">
                  <a16:creationId xmlns:a16="http://schemas.microsoft.com/office/drawing/2014/main" id="{E53CD491-4699-492B-9DDE-44CDC85B3ACD}"/>
                </a:ext>
              </a:extLst>
            </p:cNvPr>
            <p:cNvSpPr/>
            <p:nvPr/>
          </p:nvSpPr>
          <p:spPr>
            <a:xfrm>
              <a:off x="675861" y="1179443"/>
              <a:ext cx="874643" cy="861392"/>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Diagrama de flujo: conector 8">
              <a:extLst>
                <a:ext uri="{FF2B5EF4-FFF2-40B4-BE49-F238E27FC236}">
                  <a16:creationId xmlns:a16="http://schemas.microsoft.com/office/drawing/2014/main" id="{65E8E3AB-97F2-4264-9A7E-FB23E1766130}"/>
                </a:ext>
              </a:extLst>
            </p:cNvPr>
            <p:cNvSpPr/>
            <p:nvPr/>
          </p:nvSpPr>
          <p:spPr>
            <a:xfrm>
              <a:off x="1797706" y="1179443"/>
              <a:ext cx="874643" cy="861392"/>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Diagrama de flujo: conector 9">
              <a:extLst>
                <a:ext uri="{FF2B5EF4-FFF2-40B4-BE49-F238E27FC236}">
                  <a16:creationId xmlns:a16="http://schemas.microsoft.com/office/drawing/2014/main" id="{E2D4B183-993D-438E-8C0C-B91EB899FA01}"/>
                </a:ext>
              </a:extLst>
            </p:cNvPr>
            <p:cNvSpPr/>
            <p:nvPr/>
          </p:nvSpPr>
          <p:spPr>
            <a:xfrm>
              <a:off x="3071952" y="1179443"/>
              <a:ext cx="874643" cy="861392"/>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Diagrama de flujo: conector 10">
              <a:extLst>
                <a:ext uri="{FF2B5EF4-FFF2-40B4-BE49-F238E27FC236}">
                  <a16:creationId xmlns:a16="http://schemas.microsoft.com/office/drawing/2014/main" id="{4DE28AE9-57D9-491F-9BE3-FEBE2088B2BE}"/>
                </a:ext>
              </a:extLst>
            </p:cNvPr>
            <p:cNvSpPr/>
            <p:nvPr/>
          </p:nvSpPr>
          <p:spPr>
            <a:xfrm>
              <a:off x="8262223" y="1186069"/>
              <a:ext cx="874643" cy="861392"/>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Diagrama de flujo: conector 11">
              <a:extLst>
                <a:ext uri="{FF2B5EF4-FFF2-40B4-BE49-F238E27FC236}">
                  <a16:creationId xmlns:a16="http://schemas.microsoft.com/office/drawing/2014/main" id="{A62B44CB-DB24-494D-BC52-5EFEDB535649}"/>
                </a:ext>
              </a:extLst>
            </p:cNvPr>
            <p:cNvSpPr/>
            <p:nvPr/>
          </p:nvSpPr>
          <p:spPr>
            <a:xfrm>
              <a:off x="9519651" y="1186069"/>
              <a:ext cx="874643" cy="861392"/>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Diagrama de flujo: conector 12">
              <a:extLst>
                <a:ext uri="{FF2B5EF4-FFF2-40B4-BE49-F238E27FC236}">
                  <a16:creationId xmlns:a16="http://schemas.microsoft.com/office/drawing/2014/main" id="{EFE4A157-EAA2-4DD3-AEA0-DC509AB1A800}"/>
                </a:ext>
              </a:extLst>
            </p:cNvPr>
            <p:cNvSpPr/>
            <p:nvPr/>
          </p:nvSpPr>
          <p:spPr>
            <a:xfrm>
              <a:off x="10793901" y="1179443"/>
              <a:ext cx="874643" cy="861392"/>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25" name="Imagen 24" descr="Forma&#10;&#10;Descripción generada automáticamente con confianza media">
            <a:extLst>
              <a:ext uri="{FF2B5EF4-FFF2-40B4-BE49-F238E27FC236}">
                <a16:creationId xmlns:a16="http://schemas.microsoft.com/office/drawing/2014/main" id="{117D119E-413A-4FB7-9E60-D5275E280A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9699" y="474179"/>
            <a:ext cx="5472599" cy="2651786"/>
          </a:xfrm>
          <a:prstGeom prst="rect">
            <a:avLst/>
          </a:prstGeom>
        </p:spPr>
      </p:pic>
      <p:pic>
        <p:nvPicPr>
          <p:cNvPr id="27" name="Imagen 26" descr="Forma&#10;&#10;Descripción generada automáticamente con confianza media">
            <a:extLst>
              <a:ext uri="{FF2B5EF4-FFF2-40B4-BE49-F238E27FC236}">
                <a16:creationId xmlns:a16="http://schemas.microsoft.com/office/drawing/2014/main" id="{D245414E-6CC9-4AA7-A156-CEB29C19F2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55131" y="1857057"/>
            <a:ext cx="3003646" cy="2580092"/>
          </a:xfrm>
          <a:prstGeom prst="rect">
            <a:avLst/>
          </a:prstGeom>
        </p:spPr>
      </p:pic>
      <p:pic>
        <p:nvPicPr>
          <p:cNvPr id="31" name="Imagen 30" descr="Texto&#10;&#10;Descripción generada automáticamente con confianza media">
            <a:extLst>
              <a:ext uri="{FF2B5EF4-FFF2-40B4-BE49-F238E27FC236}">
                <a16:creationId xmlns:a16="http://schemas.microsoft.com/office/drawing/2014/main" id="{39212B75-5D63-40DE-9A26-BFF99B4E7EBE}"/>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10000" r="90000">
                        <a14:foregroundMark x1="24153" y1="54237" x2="24153" y2="54237"/>
                        <a14:foregroundMark x1="24153" y1="54237" x2="28814" y2="61441"/>
                        <a14:foregroundMark x1="64831" y1="45763" x2="64831" y2="45763"/>
                        <a14:foregroundMark x1="71610" y1="47458" x2="71610" y2="47458"/>
                      </a14:backgroundRemoval>
                    </a14:imgEffect>
                  </a14:imgLayer>
                </a14:imgProps>
              </a:ext>
              <a:ext uri="{28A0092B-C50C-407E-A947-70E740481C1C}">
                <a14:useLocalDpi xmlns:a14="http://schemas.microsoft.com/office/drawing/2010/main" val="0"/>
              </a:ext>
            </a:extLst>
          </a:blip>
          <a:stretch>
            <a:fillRect/>
          </a:stretch>
        </p:blipFill>
        <p:spPr>
          <a:xfrm>
            <a:off x="-498659" y="2901138"/>
            <a:ext cx="5298385" cy="5298385"/>
          </a:xfrm>
          <a:prstGeom prst="rect">
            <a:avLst/>
          </a:prstGeom>
        </p:spPr>
      </p:pic>
      <p:pic>
        <p:nvPicPr>
          <p:cNvPr id="33" name="Imagen 32" descr="Diagrama&#10;&#10;Descripción generada automáticamente">
            <a:extLst>
              <a:ext uri="{FF2B5EF4-FFF2-40B4-BE49-F238E27FC236}">
                <a16:creationId xmlns:a16="http://schemas.microsoft.com/office/drawing/2014/main" id="{CAA8E343-8DC8-4FBB-ABA9-0913162C85AC}"/>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000" b="90000" l="10000" r="90000">
                        <a14:foregroundMark x1="82979" y1="57447" x2="82979" y2="57447"/>
                        <a14:backgroundMark x1="23759" y1="34397" x2="23759" y2="34397"/>
                        <a14:backgroundMark x1="23759" y1="34397" x2="39716" y2="22163"/>
                        <a14:backgroundMark x1="39716" y1="22163" x2="42908" y2="21809"/>
                        <a14:backgroundMark x1="42908" y1="21809" x2="74291" y2="33688"/>
                        <a14:backgroundMark x1="74291" y1="33688" x2="87234" y2="43085"/>
                        <a14:backgroundMark x1="87234" y1="43085" x2="87943" y2="43972"/>
                        <a14:backgroundMark x1="79965" y1="57092" x2="60816" y2="83156"/>
                        <a14:backgroundMark x1="60816" y1="83156" x2="57447" y2="86170"/>
                        <a14:backgroundMark x1="41844" y1="78014" x2="44149" y2="50532"/>
                        <a14:backgroundMark x1="46809" y1="43972" x2="47163" y2="50177"/>
                      </a14:backgroundRemoval>
                    </a14:imgEffect>
                  </a14:imgLayer>
                </a14:imgProps>
              </a:ext>
              <a:ext uri="{28A0092B-C50C-407E-A947-70E740481C1C}">
                <a14:useLocalDpi xmlns:a14="http://schemas.microsoft.com/office/drawing/2010/main" val="0"/>
              </a:ext>
            </a:extLst>
          </a:blip>
          <a:stretch>
            <a:fillRect/>
          </a:stretch>
        </p:blipFill>
        <p:spPr>
          <a:xfrm>
            <a:off x="6928069" y="1857057"/>
            <a:ext cx="3466225" cy="3466225"/>
          </a:xfrm>
          <a:prstGeom prst="rect">
            <a:avLst/>
          </a:prstGeom>
        </p:spPr>
      </p:pic>
      <p:pic>
        <p:nvPicPr>
          <p:cNvPr id="3" name="Imagen 2" descr="Imagen que contiene Icono&#10;&#10;Descripción generada automáticamente">
            <a:extLst>
              <a:ext uri="{FF2B5EF4-FFF2-40B4-BE49-F238E27FC236}">
                <a16:creationId xmlns:a16="http://schemas.microsoft.com/office/drawing/2014/main" id="{0DB59E9A-D863-4A86-B485-78AFCD2600A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99726" y="4095920"/>
            <a:ext cx="5298030" cy="1324507"/>
          </a:xfrm>
          <a:prstGeom prst="rect">
            <a:avLst/>
          </a:prstGeom>
        </p:spPr>
      </p:pic>
    </p:spTree>
    <p:extLst>
      <p:ext uri="{BB962C8B-B14F-4D97-AF65-F5344CB8AC3E}">
        <p14:creationId xmlns:p14="http://schemas.microsoft.com/office/powerpoint/2010/main" val="399181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bg1"/>
          </a:bgClr>
        </a:pattFill>
        <a:effectLst/>
      </p:bgPr>
    </p:bg>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418001C-73DE-40C5-9393-318498D44571}"/>
              </a:ext>
            </a:extLst>
          </p:cNvPr>
          <p:cNvGraphicFramePr>
            <a:graphicFrameLocks noGrp="1"/>
          </p:cNvGraphicFramePr>
          <p:nvPr>
            <p:extLst>
              <p:ext uri="{D42A27DB-BD31-4B8C-83A1-F6EECF244321}">
                <p14:modId xmlns:p14="http://schemas.microsoft.com/office/powerpoint/2010/main" val="1194303766"/>
              </p:ext>
            </p:extLst>
          </p:nvPr>
        </p:nvGraphicFramePr>
        <p:xfrm>
          <a:off x="625061" y="1171491"/>
          <a:ext cx="10941878" cy="5280918"/>
        </p:xfrm>
        <a:graphic>
          <a:graphicData uri="http://schemas.openxmlformats.org/drawingml/2006/table">
            <a:tbl>
              <a:tblPr firstRow="1" bandRow="1">
                <a:tableStyleId>{5C22544A-7EE6-4342-B048-85BDC9FD1C3A}</a:tableStyleId>
              </a:tblPr>
              <a:tblGrid>
                <a:gridCol w="5470939">
                  <a:extLst>
                    <a:ext uri="{9D8B030D-6E8A-4147-A177-3AD203B41FA5}">
                      <a16:colId xmlns:a16="http://schemas.microsoft.com/office/drawing/2014/main" val="3119978278"/>
                    </a:ext>
                  </a:extLst>
                </a:gridCol>
                <a:gridCol w="5470939">
                  <a:extLst>
                    <a:ext uri="{9D8B030D-6E8A-4147-A177-3AD203B41FA5}">
                      <a16:colId xmlns:a16="http://schemas.microsoft.com/office/drawing/2014/main" val="295817478"/>
                    </a:ext>
                  </a:extLst>
                </a:gridCol>
              </a:tblGrid>
              <a:tr h="0">
                <a:tc>
                  <a:txBody>
                    <a:bodyPr/>
                    <a:lstStyle/>
                    <a:p>
                      <a:pPr algn="ctr"/>
                      <a:r>
                        <a:rPr lang="es-MX" sz="2400" dirty="0">
                          <a:latin typeface="Modern Love Grunge" panose="04070805081005020601" pitchFamily="82" charset="0"/>
                        </a:rPr>
                        <a:t>Desarrollo </a:t>
                      </a: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1DB9C3"/>
                    </a:solidFill>
                  </a:tcPr>
                </a:tc>
                <a:tc>
                  <a:txBody>
                    <a:bodyPr/>
                    <a:lstStyle/>
                    <a:p>
                      <a:pPr algn="ctr"/>
                      <a:r>
                        <a:rPr lang="es-MX" sz="2400" dirty="0">
                          <a:latin typeface="Modern Love Grunge" panose="04070805081005020601" pitchFamily="82" charset="0"/>
                        </a:rPr>
                        <a:t>Características </a:t>
                      </a: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027A0"/>
                    </a:solidFill>
                  </a:tcPr>
                </a:tc>
                <a:extLst>
                  <a:ext uri="{0D108BD9-81ED-4DB2-BD59-A6C34878D82A}">
                    <a16:rowId xmlns:a16="http://schemas.microsoft.com/office/drawing/2014/main" val="3663701248"/>
                  </a:ext>
                </a:extLst>
              </a:tr>
              <a:tr h="4823718">
                <a:tc>
                  <a:txBody>
                    <a:bodyPr/>
                    <a:lstStyle/>
                    <a:p>
                      <a:pPr algn="ctr"/>
                      <a:endParaRPr lang="es-MX" sz="4000" dirty="0">
                        <a:solidFill>
                          <a:srgbClr val="C32BAD"/>
                        </a:solidFill>
                        <a:latin typeface="Modern Love Caps" panose="04070805081001020A01" pitchFamily="82" charset="0"/>
                      </a:endParaRPr>
                    </a:p>
                    <a:p>
                      <a:pPr algn="ctr"/>
                      <a:r>
                        <a:rPr lang="es-MX" sz="4000" dirty="0">
                          <a:solidFill>
                            <a:srgbClr val="C32BAD"/>
                          </a:solidFill>
                          <a:latin typeface="Modern Love Caps" panose="04070805081001020A01" pitchFamily="82" charset="0"/>
                        </a:rPr>
                        <a:t>Físico </a:t>
                      </a: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4ECF2"/>
                    </a:solidFill>
                  </a:tcPr>
                </a:tc>
                <a:tc>
                  <a:txBody>
                    <a:bodyPr/>
                    <a:lstStyle/>
                    <a:p>
                      <a:pPr rtl="0" fontAlgn="base"/>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En la niñez temprana los niños adelgazan y crecen mucho. Alrededor de los tres años, empiezan a perder su redondez infantil y adquirir la apariencia delgada y atlética de la niñez. A medida que desarrollan los músculos abdominales, su barriga se endurece. El tronco, los brazos y las piernas se hacen más largos. La cabeza todavía es relativamente grande, pero las otras partes del cuerpo la alcanzan a medida que las proporciones corporales se parecen cada vez más a las adultas. </a:t>
                      </a:r>
                    </a:p>
                    <a:p>
                      <a:pPr rtl="0" fontAlgn="base"/>
                      <a:r>
                        <a:rPr lang="es-ES" sz="1800" b="0" i="0" kern="1200" dirty="0">
                          <a:solidFill>
                            <a:schemeClr val="dk1"/>
                          </a:solidFill>
                          <a:effectLst/>
                          <a:latin typeface="Times New Roman" panose="02020603050405020304" pitchFamily="18" charset="0"/>
                          <a:ea typeface="+mn-ea"/>
                          <a:cs typeface="Times New Roman" panose="02020603050405020304" pitchFamily="18" charset="0"/>
                        </a:rPr>
                        <a:t>Por lo general, los niños crecen entre cinco y siete centímetros por año durante la niñez temprana y aumentan entre 1.8 y 2.7 kilogramos al año. La ventaja de los niños en estatura y peso se mantiene hasta el estirón de crecimiento de la pubertad. </a:t>
                      </a:r>
                    </a:p>
                    <a:p>
                      <a:endParaRPr lang="es-MX"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C493E5"/>
                    </a:solidFill>
                  </a:tcPr>
                </a:tc>
                <a:extLst>
                  <a:ext uri="{0D108BD9-81ED-4DB2-BD59-A6C34878D82A}">
                    <a16:rowId xmlns:a16="http://schemas.microsoft.com/office/drawing/2014/main" val="3136020735"/>
                  </a:ext>
                </a:extLst>
              </a:tr>
            </a:tbl>
          </a:graphicData>
        </a:graphic>
      </p:graphicFrame>
      <p:pic>
        <p:nvPicPr>
          <p:cNvPr id="9" name="Imagen 8" descr="Una niña con un vestido de color rosa&#10;&#10;Descripción generada automáticamente con confianza baja">
            <a:extLst>
              <a:ext uri="{FF2B5EF4-FFF2-40B4-BE49-F238E27FC236}">
                <a16:creationId xmlns:a16="http://schemas.microsoft.com/office/drawing/2014/main" id="{FAA1327F-16F3-43CC-A240-9D38FC8F46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9773" y="3068865"/>
            <a:ext cx="3933618" cy="2617644"/>
          </a:xfrm>
          <a:prstGeom prst="roundRect">
            <a:avLst>
              <a:gd name="adj" fmla="val 16667"/>
            </a:avLst>
          </a:prstGeom>
          <a:ln>
            <a:noFill/>
          </a:ln>
          <a:effectLst/>
        </p:spPr>
      </p:pic>
      <p:sp>
        <p:nvSpPr>
          <p:cNvPr id="12" name="Signo menos 11">
            <a:extLst>
              <a:ext uri="{FF2B5EF4-FFF2-40B4-BE49-F238E27FC236}">
                <a16:creationId xmlns:a16="http://schemas.microsoft.com/office/drawing/2014/main" id="{BA635281-EBA7-42BD-908B-A2705285B726}"/>
              </a:ext>
            </a:extLst>
          </p:cNvPr>
          <p:cNvSpPr/>
          <p:nvPr/>
        </p:nvSpPr>
        <p:spPr>
          <a:xfrm>
            <a:off x="871949" y="271319"/>
            <a:ext cx="10941877" cy="915798"/>
          </a:xfrm>
          <a:prstGeom prst="mathMinus">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descr="Forma&#10;&#10;Descripción generada automáticamente con confianza media">
            <a:extLst>
              <a:ext uri="{FF2B5EF4-FFF2-40B4-BE49-F238E27FC236}">
                <a16:creationId xmlns:a16="http://schemas.microsoft.com/office/drawing/2014/main" id="{3B996F3F-01AF-4EEC-BE84-D1AEBCC08D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347" y="-203751"/>
            <a:ext cx="11435653" cy="1554495"/>
          </a:xfrm>
          <a:prstGeom prst="rect">
            <a:avLst/>
          </a:prstGeom>
        </p:spPr>
      </p:pic>
    </p:spTree>
    <p:extLst>
      <p:ext uri="{BB962C8B-B14F-4D97-AF65-F5344CB8AC3E}">
        <p14:creationId xmlns:p14="http://schemas.microsoft.com/office/powerpoint/2010/main" val="2292586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bg1"/>
          </a:bgClr>
        </a:pattFill>
        <a:effectLst/>
      </p:bgPr>
    </p:bg>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418001C-73DE-40C5-9393-318498D44571}"/>
              </a:ext>
            </a:extLst>
          </p:cNvPr>
          <p:cNvGraphicFramePr>
            <a:graphicFrameLocks noGrp="1"/>
          </p:cNvGraphicFramePr>
          <p:nvPr>
            <p:extLst>
              <p:ext uri="{D42A27DB-BD31-4B8C-83A1-F6EECF244321}">
                <p14:modId xmlns:p14="http://schemas.microsoft.com/office/powerpoint/2010/main" val="3996344029"/>
              </p:ext>
            </p:extLst>
          </p:nvPr>
        </p:nvGraphicFramePr>
        <p:xfrm>
          <a:off x="729688" y="1313468"/>
          <a:ext cx="10732624" cy="4937760"/>
        </p:xfrm>
        <a:graphic>
          <a:graphicData uri="http://schemas.openxmlformats.org/drawingml/2006/table">
            <a:tbl>
              <a:tblPr firstRow="1" bandRow="1">
                <a:tableStyleId>{5C22544A-7EE6-4342-B048-85BDC9FD1C3A}</a:tableStyleId>
              </a:tblPr>
              <a:tblGrid>
                <a:gridCol w="5422302">
                  <a:extLst>
                    <a:ext uri="{9D8B030D-6E8A-4147-A177-3AD203B41FA5}">
                      <a16:colId xmlns:a16="http://schemas.microsoft.com/office/drawing/2014/main" val="3119978278"/>
                    </a:ext>
                  </a:extLst>
                </a:gridCol>
                <a:gridCol w="5310322">
                  <a:extLst>
                    <a:ext uri="{9D8B030D-6E8A-4147-A177-3AD203B41FA5}">
                      <a16:colId xmlns:a16="http://schemas.microsoft.com/office/drawing/2014/main" val="295817478"/>
                    </a:ext>
                  </a:extLst>
                </a:gridCol>
              </a:tblGrid>
              <a:tr h="319974">
                <a:tc>
                  <a:txBody>
                    <a:bodyPr/>
                    <a:lstStyle/>
                    <a:p>
                      <a:pPr algn="ctr"/>
                      <a:r>
                        <a:rPr lang="es-MX" sz="2400" dirty="0">
                          <a:latin typeface="Modern Love Grunge" panose="04070805081005020601" pitchFamily="82" charset="0"/>
                        </a:rPr>
                        <a:t>Desarrollo </a:t>
                      </a:r>
                    </a:p>
                  </a:txBody>
                  <a:tcPr>
                    <a:solidFill>
                      <a:srgbClr val="C32BAD"/>
                    </a:solidFill>
                  </a:tcPr>
                </a:tc>
                <a:tc>
                  <a:txBody>
                    <a:bodyPr/>
                    <a:lstStyle/>
                    <a:p>
                      <a:pPr algn="ctr"/>
                      <a:r>
                        <a:rPr lang="es-MX" sz="2400" dirty="0">
                          <a:latin typeface="Modern Love Grunge" panose="04070805081005020601" pitchFamily="82" charset="0"/>
                        </a:rPr>
                        <a:t>Características </a:t>
                      </a:r>
                    </a:p>
                  </a:txBody>
                  <a:tcPr>
                    <a:solidFill>
                      <a:srgbClr val="F56FAD"/>
                    </a:solidFill>
                  </a:tcPr>
                </a:tc>
                <a:extLst>
                  <a:ext uri="{0D108BD9-81ED-4DB2-BD59-A6C34878D82A}">
                    <a16:rowId xmlns:a16="http://schemas.microsoft.com/office/drawing/2014/main" val="3663701248"/>
                  </a:ext>
                </a:extLst>
              </a:tr>
              <a:tr h="4445853">
                <a:tc>
                  <a:txBody>
                    <a:bodyPr/>
                    <a:lstStyle/>
                    <a:p>
                      <a:pPr algn="ctr"/>
                      <a:endParaRPr lang="es-MX" sz="4000" dirty="0">
                        <a:solidFill>
                          <a:srgbClr val="1DB9C3"/>
                        </a:solidFill>
                        <a:latin typeface="Modern Love Caps" panose="04070805081001020A01" pitchFamily="82" charset="0"/>
                      </a:endParaRPr>
                    </a:p>
                    <a:p>
                      <a:pPr algn="ctr"/>
                      <a:r>
                        <a:rPr lang="es-MX" sz="4000" dirty="0">
                          <a:solidFill>
                            <a:srgbClr val="1DB9C3"/>
                          </a:solidFill>
                          <a:latin typeface="Modern Love Caps" panose="04070805081001020A01" pitchFamily="82" charset="0"/>
                        </a:rPr>
                        <a:t>cognitivo</a:t>
                      </a:r>
                    </a:p>
                  </a:txBody>
                  <a:tcPr>
                    <a:solidFill>
                      <a:srgbClr val="E997DD"/>
                    </a:solidFill>
                  </a:tcPr>
                </a:tc>
                <a:tc>
                  <a:txBody>
                    <a:bodyPr/>
                    <a:lstStyle/>
                    <a:p>
                      <a:pPr algn="l" rtl="0" fontAlgn="base"/>
                      <a:r>
                        <a:rPr lang="es-ES" sz="1800" b="0" i="0" dirty="0">
                          <a:solidFill>
                            <a:srgbClr val="000000"/>
                          </a:solidFill>
                          <a:effectLst/>
                          <a:latin typeface="Times New Roman" panose="02020603050405020304" pitchFamily="18" charset="0"/>
                          <a:cs typeface="Times New Roman" panose="02020603050405020304" pitchFamily="18" charset="0"/>
                        </a:rPr>
                        <a:t>Se caracteriza por la generalización del pensamiento simbólico, o capacidad representacional, que surgió durante la etapa sensoriomotora. </a:t>
                      </a:r>
                      <a:endParaRPr lang="es-ES" b="0" i="0" dirty="0">
                        <a:effectLst/>
                        <a:latin typeface="Times New Roman" panose="02020603050405020304" pitchFamily="18" charset="0"/>
                        <a:cs typeface="Times New Roman" panose="02020603050405020304" pitchFamily="18" charset="0"/>
                      </a:endParaRPr>
                    </a:p>
                    <a:p>
                      <a:pPr algn="l" rtl="0" fontAlgn="base"/>
                      <a:r>
                        <a:rPr lang="es-ES" sz="1800" b="0" i="0" dirty="0">
                          <a:solidFill>
                            <a:srgbClr val="000000"/>
                          </a:solidFill>
                          <a:effectLst/>
                          <a:latin typeface="Times New Roman" panose="02020603050405020304" pitchFamily="18" charset="0"/>
                          <a:cs typeface="Times New Roman" panose="02020603050405020304" pitchFamily="18" charset="0"/>
                        </a:rPr>
                        <a:t>Esta es la etapa en la que los niños aún no están listos para realizar operaciones mentales lógicas. </a:t>
                      </a:r>
                      <a:endParaRPr lang="es-ES" b="0" i="0" dirty="0">
                        <a:effectLst/>
                        <a:latin typeface="Times New Roman" panose="02020603050405020304" pitchFamily="18" charset="0"/>
                        <a:cs typeface="Times New Roman" panose="02020603050405020304" pitchFamily="18" charset="0"/>
                      </a:endParaRPr>
                    </a:p>
                    <a:p>
                      <a:pPr algn="l" rtl="0" fontAlgn="base"/>
                      <a:r>
                        <a:rPr lang="es-ES" sz="1800" b="0" i="0" dirty="0">
                          <a:solidFill>
                            <a:srgbClr val="000000"/>
                          </a:solidFill>
                          <a:effectLst/>
                          <a:latin typeface="Times New Roman" panose="02020603050405020304" pitchFamily="18" charset="0"/>
                          <a:cs typeface="Times New Roman" panose="02020603050405020304" pitchFamily="18" charset="0"/>
                        </a:rPr>
                        <a:t>Algunas de las comprensiones preoperacionales empiezan a desarrollarse desde la niñez temprana, pero no se alcanzan del todo, sino hasta la niñez media. </a:t>
                      </a:r>
                      <a:endParaRPr lang="es-ES" b="0" i="0" dirty="0">
                        <a:effectLst/>
                        <a:latin typeface="Times New Roman" panose="02020603050405020304" pitchFamily="18" charset="0"/>
                        <a:cs typeface="Times New Roman" panose="02020603050405020304" pitchFamily="18" charset="0"/>
                      </a:endParaRPr>
                    </a:p>
                    <a:p>
                      <a:pPr algn="l" rtl="0" fontAlgn="base"/>
                      <a:r>
                        <a:rPr lang="es-ES" sz="1800" b="0" i="0" dirty="0">
                          <a:solidFill>
                            <a:srgbClr val="000000"/>
                          </a:solidFill>
                          <a:effectLst/>
                          <a:latin typeface="Times New Roman" panose="02020603050405020304" pitchFamily="18" charset="0"/>
                          <a:cs typeface="Times New Roman" panose="02020603050405020304" pitchFamily="18" charset="0"/>
                        </a:rPr>
                        <a:t>Función simbólica: es la capacidad para usar símbolos o representaciones mentales (palabras, números o imágenes). Los símbolos ayudan a los niños a recordar y pensar en cosas que no están físicamente presentes. Los niños prescolares muestran la función simbólica por medio del incremento de la imitación diferida, el juego de simulación y el lenguaje. </a:t>
                      </a:r>
                      <a:endParaRPr lang="es-ES" b="0" i="0" dirty="0">
                        <a:effectLst/>
                        <a:latin typeface="Times New Roman" panose="02020603050405020304" pitchFamily="18" charset="0"/>
                        <a:cs typeface="Times New Roman" panose="02020603050405020304" pitchFamily="18" charset="0"/>
                      </a:endParaRPr>
                    </a:p>
                    <a:p>
                      <a:pPr algn="l" rtl="0" fontAlgn="base"/>
                      <a:endParaRPr lang="es-MX" b="0" i="0" dirty="0">
                        <a:effectLst/>
                      </a:endParaRPr>
                    </a:p>
                  </a:txBody>
                  <a:tcPr>
                    <a:solidFill>
                      <a:srgbClr val="FAB8D6"/>
                    </a:solidFill>
                  </a:tcPr>
                </a:tc>
                <a:extLst>
                  <a:ext uri="{0D108BD9-81ED-4DB2-BD59-A6C34878D82A}">
                    <a16:rowId xmlns:a16="http://schemas.microsoft.com/office/drawing/2014/main" val="3136020735"/>
                  </a:ext>
                </a:extLst>
              </a:tr>
            </a:tbl>
          </a:graphicData>
        </a:graphic>
      </p:graphicFrame>
      <p:pic>
        <p:nvPicPr>
          <p:cNvPr id="8" name="Imagen 7" descr="Un niño sentado en una mesa&#10;&#10;Descripción generada automáticamente con confianza media">
            <a:extLst>
              <a:ext uri="{FF2B5EF4-FFF2-40B4-BE49-F238E27FC236}">
                <a16:creationId xmlns:a16="http://schemas.microsoft.com/office/drawing/2014/main" id="{EA8BE4DE-F060-4620-AE3C-916B9DFC27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4681" y="3133165"/>
            <a:ext cx="4061057" cy="2284345"/>
          </a:xfrm>
          <a:prstGeom prst="roundRect">
            <a:avLst>
              <a:gd name="adj" fmla="val 16667"/>
            </a:avLst>
          </a:prstGeom>
          <a:ln>
            <a:noFill/>
          </a:ln>
          <a:effectLst/>
        </p:spPr>
      </p:pic>
      <p:sp>
        <p:nvSpPr>
          <p:cNvPr id="11" name="Signo menos 10">
            <a:extLst>
              <a:ext uri="{FF2B5EF4-FFF2-40B4-BE49-F238E27FC236}">
                <a16:creationId xmlns:a16="http://schemas.microsoft.com/office/drawing/2014/main" id="{FBF662EE-9832-4DD9-83A9-7C61B9F5894C}"/>
              </a:ext>
            </a:extLst>
          </p:cNvPr>
          <p:cNvSpPr/>
          <p:nvPr/>
        </p:nvSpPr>
        <p:spPr>
          <a:xfrm>
            <a:off x="539538" y="271319"/>
            <a:ext cx="10941877" cy="915798"/>
          </a:xfrm>
          <a:prstGeom prst="mathMinus">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 name="Imagen 9" descr="Forma&#10;&#10;Descripción generada automáticamente con confianza media">
            <a:extLst>
              <a:ext uri="{FF2B5EF4-FFF2-40B4-BE49-F238E27FC236}">
                <a16:creationId xmlns:a16="http://schemas.microsoft.com/office/drawing/2014/main" id="{4116D942-964D-46AF-A0E7-7CF1DF09E4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38" y="-170476"/>
            <a:ext cx="11435653" cy="1554495"/>
          </a:xfrm>
          <a:prstGeom prst="rect">
            <a:avLst/>
          </a:prstGeom>
        </p:spPr>
      </p:pic>
    </p:spTree>
    <p:extLst>
      <p:ext uri="{BB962C8B-B14F-4D97-AF65-F5344CB8AC3E}">
        <p14:creationId xmlns:p14="http://schemas.microsoft.com/office/powerpoint/2010/main" val="18441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bg1"/>
          </a:bgClr>
        </a:pattFill>
        <a:effectLst/>
      </p:bgPr>
    </p:bg>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418001C-73DE-40C5-9393-318498D44571}"/>
              </a:ext>
            </a:extLst>
          </p:cNvPr>
          <p:cNvGraphicFramePr>
            <a:graphicFrameLocks noGrp="1"/>
          </p:cNvGraphicFramePr>
          <p:nvPr>
            <p:extLst>
              <p:ext uri="{D42A27DB-BD31-4B8C-83A1-F6EECF244321}">
                <p14:modId xmlns:p14="http://schemas.microsoft.com/office/powerpoint/2010/main" val="835019375"/>
              </p:ext>
            </p:extLst>
          </p:nvPr>
        </p:nvGraphicFramePr>
        <p:xfrm>
          <a:off x="281268" y="1008530"/>
          <a:ext cx="11629463" cy="5623560"/>
        </p:xfrm>
        <a:graphic>
          <a:graphicData uri="http://schemas.openxmlformats.org/drawingml/2006/table">
            <a:tbl>
              <a:tblPr firstRow="1" bandRow="1">
                <a:tableStyleId>{5C22544A-7EE6-4342-B048-85BDC9FD1C3A}</a:tableStyleId>
              </a:tblPr>
              <a:tblGrid>
                <a:gridCol w="5743941">
                  <a:extLst>
                    <a:ext uri="{9D8B030D-6E8A-4147-A177-3AD203B41FA5}">
                      <a16:colId xmlns:a16="http://schemas.microsoft.com/office/drawing/2014/main" val="3119978278"/>
                    </a:ext>
                  </a:extLst>
                </a:gridCol>
                <a:gridCol w="5885522">
                  <a:extLst>
                    <a:ext uri="{9D8B030D-6E8A-4147-A177-3AD203B41FA5}">
                      <a16:colId xmlns:a16="http://schemas.microsoft.com/office/drawing/2014/main" val="295817478"/>
                    </a:ext>
                  </a:extLst>
                </a:gridCol>
              </a:tblGrid>
              <a:tr h="447617">
                <a:tc>
                  <a:txBody>
                    <a:bodyPr/>
                    <a:lstStyle/>
                    <a:p>
                      <a:pPr algn="ctr"/>
                      <a:r>
                        <a:rPr lang="es-MX" sz="2400" dirty="0">
                          <a:latin typeface="Modern Love Grunge" panose="04070805081005020601" pitchFamily="82" charset="0"/>
                        </a:rPr>
                        <a:t>Desarrollo </a:t>
                      </a:r>
                    </a:p>
                  </a:txBody>
                  <a:tcPr>
                    <a:solidFill>
                      <a:srgbClr val="7027A0"/>
                    </a:solidFill>
                  </a:tcPr>
                </a:tc>
                <a:tc>
                  <a:txBody>
                    <a:bodyPr/>
                    <a:lstStyle/>
                    <a:p>
                      <a:pPr algn="ctr"/>
                      <a:r>
                        <a:rPr lang="es-MX" sz="2400" dirty="0">
                          <a:latin typeface="Modern Love Grunge" panose="04070805081005020601" pitchFamily="82" charset="0"/>
                        </a:rPr>
                        <a:t>Características </a:t>
                      </a:r>
                    </a:p>
                  </a:txBody>
                  <a:tcPr>
                    <a:solidFill>
                      <a:srgbClr val="C32BAD"/>
                    </a:solidFill>
                  </a:tcPr>
                </a:tc>
                <a:extLst>
                  <a:ext uri="{0D108BD9-81ED-4DB2-BD59-A6C34878D82A}">
                    <a16:rowId xmlns:a16="http://schemas.microsoft.com/office/drawing/2014/main" val="3663701248"/>
                  </a:ext>
                </a:extLst>
              </a:tr>
              <a:tr h="4327882">
                <a:tc>
                  <a:txBody>
                    <a:bodyPr/>
                    <a:lstStyle/>
                    <a:p>
                      <a:pPr algn="ctr"/>
                      <a:endParaRPr lang="es-MX" sz="4000" b="0" i="0" kern="1200" dirty="0">
                        <a:solidFill>
                          <a:srgbClr val="F56FAD"/>
                        </a:solidFill>
                        <a:effectLst/>
                        <a:latin typeface="Modern Love Caps" panose="04070805081001020A01" pitchFamily="82" charset="0"/>
                        <a:ea typeface="+mn-ea"/>
                        <a:cs typeface="+mn-cs"/>
                      </a:endParaRPr>
                    </a:p>
                    <a:p>
                      <a:pPr algn="ctr"/>
                      <a:r>
                        <a:rPr lang="es-MX" sz="4000" b="0" i="0" kern="1200" dirty="0">
                          <a:solidFill>
                            <a:srgbClr val="F56FAD"/>
                          </a:solidFill>
                          <a:effectLst/>
                          <a:latin typeface="Modern Love Caps" panose="04070805081001020A01" pitchFamily="82" charset="0"/>
                          <a:ea typeface="+mn-ea"/>
                          <a:cs typeface="+mn-cs"/>
                        </a:rPr>
                        <a:t>psicosocial</a:t>
                      </a:r>
                      <a:endParaRPr lang="es-MX" sz="4000" dirty="0">
                        <a:solidFill>
                          <a:srgbClr val="F56FAD"/>
                        </a:solidFill>
                        <a:latin typeface="Modern Love Caps" panose="04070805081001020A01" pitchFamily="82" charset="0"/>
                      </a:endParaRPr>
                    </a:p>
                  </a:txBody>
                  <a:tcPr>
                    <a:solidFill>
                      <a:srgbClr val="C493E5"/>
                    </a:solidFill>
                  </a:tcPr>
                </a:tc>
                <a:tc>
                  <a:txBody>
                    <a:bodyPr/>
                    <a:lstStyle/>
                    <a:p>
                      <a:pPr rtl="0" fontAlgn="base"/>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El autoconcepto son los rasgos y capacidades de cada persona. Es una construcción cognoscitiva que son representaciones acerca del “yo” y esto determina nuestras acciones. Esto se empieza a presentar en los niños mientras van desarrollando conciencia de sí mismos.  </a:t>
                      </a:r>
                    </a:p>
                    <a:p>
                      <a:pPr rtl="0" fontAlgn="base"/>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La transición entre los 4 y los 7 años ocurre en 3 pasos. El primero son las representaciones simples, el niño no puede experimentar dos emociones, así como tampoco puede reconocer su </a:t>
                      </a:r>
                      <a:r>
                        <a:rPr lang="es-ES" sz="1500" b="0" i="1" kern="1200" dirty="0">
                          <a:solidFill>
                            <a:schemeClr val="dk1"/>
                          </a:solidFill>
                          <a:effectLst/>
                          <a:latin typeface="Times New Roman" panose="02020603050405020304" pitchFamily="18" charset="0"/>
                          <a:ea typeface="+mn-ea"/>
                          <a:cs typeface="Times New Roman" panose="02020603050405020304" pitchFamily="18" charset="0"/>
                        </a:rPr>
                        <a:t>yo real</a:t>
                      </a:r>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 (la persona que es) y su </a:t>
                      </a:r>
                      <a:r>
                        <a:rPr lang="es-ES" sz="1500" b="0" i="1" kern="1200" dirty="0">
                          <a:solidFill>
                            <a:schemeClr val="dk1"/>
                          </a:solidFill>
                          <a:effectLst/>
                          <a:latin typeface="Times New Roman" panose="02020603050405020304" pitchFamily="18" charset="0"/>
                          <a:ea typeface="+mn-ea"/>
                          <a:cs typeface="Times New Roman" panose="02020603050405020304" pitchFamily="18" charset="0"/>
                        </a:rPr>
                        <a:t>yo ideal</a:t>
                      </a:r>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 (la persona que le gustaría ser). El segundo paso son los mapeos</a:t>
                      </a:r>
                      <a:r>
                        <a:rPr lang="es-ES" sz="1500" b="1" i="0" kern="1200" dirty="0">
                          <a:solidFill>
                            <a:schemeClr val="dk1"/>
                          </a:solidFill>
                          <a:effectLst/>
                          <a:latin typeface="Times New Roman" panose="02020603050405020304" pitchFamily="18" charset="0"/>
                          <a:ea typeface="+mn-ea"/>
                          <a:cs typeface="Times New Roman" panose="02020603050405020304" pitchFamily="18" charset="0"/>
                        </a:rPr>
                        <a:t> </a:t>
                      </a:r>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representacionales, hacen conexiones entre dos aspectos de sí mismos. Y el tercer y último paso son los sistemas</a:t>
                      </a:r>
                      <a:r>
                        <a:rPr lang="es-ES" sz="1500" b="1" i="0" kern="1200" dirty="0">
                          <a:solidFill>
                            <a:schemeClr val="dk1"/>
                          </a:solidFill>
                          <a:effectLst/>
                          <a:latin typeface="Times New Roman" panose="02020603050405020304" pitchFamily="18" charset="0"/>
                          <a:ea typeface="+mn-ea"/>
                          <a:cs typeface="Times New Roman" panose="02020603050405020304" pitchFamily="18" charset="0"/>
                        </a:rPr>
                        <a:t> </a:t>
                      </a:r>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representacionales, los niños integran rasgos específicos del yo en un concepto multidimensional general.  </a:t>
                      </a:r>
                    </a:p>
                    <a:p>
                      <a:pPr rtl="0" fontAlgn="base"/>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Una parte muy importante del autoconcepto es la autoestima, es la descripción y definición que tienen de sí mismos para así saber cuál es su valor, influye mucho la opinión de los padres en los niños ya que la manera en que se describen normalmente es “soy bueno” o “soy malo” debido a su comportamiento.  </a:t>
                      </a:r>
                    </a:p>
                    <a:p>
                      <a:pPr rtl="0" fontAlgn="base"/>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A menudo, a través de las conversaciones cotidianas, los padres transmiten las ideas y creencias culturales acerca del como definir el yo. </a:t>
                      </a:r>
                    </a:p>
                    <a:p>
                      <a:pPr rtl="0" fontAlgn="base"/>
                      <a:r>
                        <a:rPr lang="es-ES" sz="1500" b="0" i="0" kern="1200" dirty="0">
                          <a:solidFill>
                            <a:schemeClr val="dk1"/>
                          </a:solidFill>
                          <a:effectLst/>
                          <a:latin typeface="Times New Roman" panose="02020603050405020304" pitchFamily="18" charset="0"/>
                          <a:ea typeface="+mn-ea"/>
                          <a:cs typeface="Times New Roman" panose="02020603050405020304" pitchFamily="18" charset="0"/>
                        </a:rPr>
                        <a:t>Los niños asimilan los estilos culturales de la autodefinición desde los tres o cuatro años, diferencias que aumentan con la edad. </a:t>
                      </a:r>
                    </a:p>
                    <a:p>
                      <a:endParaRPr lang="es-MX" dirty="0"/>
                    </a:p>
                  </a:txBody>
                  <a:tcPr>
                    <a:solidFill>
                      <a:srgbClr val="E997DD"/>
                    </a:solidFill>
                  </a:tcPr>
                </a:tc>
                <a:extLst>
                  <a:ext uri="{0D108BD9-81ED-4DB2-BD59-A6C34878D82A}">
                    <a16:rowId xmlns:a16="http://schemas.microsoft.com/office/drawing/2014/main" val="3136020735"/>
                  </a:ext>
                </a:extLst>
              </a:tr>
            </a:tbl>
          </a:graphicData>
        </a:graphic>
      </p:graphicFrame>
      <p:pic>
        <p:nvPicPr>
          <p:cNvPr id="6" name="Imagen 5" descr="Imagen que contiene pasto, exterior, persona, pequeño&#10;&#10;Descripción generada automáticamente">
            <a:extLst>
              <a:ext uri="{FF2B5EF4-FFF2-40B4-BE49-F238E27FC236}">
                <a16:creationId xmlns:a16="http://schemas.microsoft.com/office/drawing/2014/main" id="{52B33DBC-7005-4541-86AE-7821868007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9554" y="2925483"/>
            <a:ext cx="4103594" cy="2735729"/>
          </a:xfrm>
          <a:prstGeom prst="roundRect">
            <a:avLst>
              <a:gd name="adj" fmla="val 16667"/>
            </a:avLst>
          </a:prstGeom>
          <a:ln>
            <a:noFill/>
          </a:ln>
          <a:effectLst/>
        </p:spPr>
      </p:pic>
      <p:sp>
        <p:nvSpPr>
          <p:cNvPr id="9" name="Signo menos 8">
            <a:extLst>
              <a:ext uri="{FF2B5EF4-FFF2-40B4-BE49-F238E27FC236}">
                <a16:creationId xmlns:a16="http://schemas.microsoft.com/office/drawing/2014/main" id="{3269C32D-DAEB-411C-A952-D8C1E1EF5CBF}"/>
              </a:ext>
            </a:extLst>
          </p:cNvPr>
          <p:cNvSpPr/>
          <p:nvPr/>
        </p:nvSpPr>
        <p:spPr>
          <a:xfrm>
            <a:off x="622996" y="92732"/>
            <a:ext cx="10941877" cy="915798"/>
          </a:xfrm>
          <a:prstGeom prst="mathMinus">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8" name="Imagen 7" descr="Forma&#10;&#10;Descripción generada automáticamente con confianza media">
            <a:extLst>
              <a:ext uri="{FF2B5EF4-FFF2-40B4-BE49-F238E27FC236}">
                <a16:creationId xmlns:a16="http://schemas.microsoft.com/office/drawing/2014/main" id="{F2EBE187-7F32-4AB2-B997-1765F082F2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078" y="-357707"/>
            <a:ext cx="11435653" cy="1554495"/>
          </a:xfrm>
          <a:prstGeom prst="rect">
            <a:avLst/>
          </a:prstGeom>
        </p:spPr>
      </p:pic>
    </p:spTree>
    <p:extLst>
      <p:ext uri="{BB962C8B-B14F-4D97-AF65-F5344CB8AC3E}">
        <p14:creationId xmlns:p14="http://schemas.microsoft.com/office/powerpoint/2010/main" val="12522309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1471</TotalTime>
  <Words>698</Words>
  <Application>Microsoft Office PowerPoint</Application>
  <PresentationFormat>Panorámica</PresentationFormat>
  <Paragraphs>46</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Calibri</vt:lpstr>
      <vt:lpstr>Calibri Light</vt:lpstr>
      <vt:lpstr>Modern Love Caps</vt:lpstr>
      <vt:lpstr>Modern Love Grunge</vt:lpstr>
      <vt:lpstr>Times New Roman</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ZACEHT MICHEL HERNANDEZ BRENIZ</dc:creator>
  <cp:lastModifiedBy>ZACEHT MICHEL HERNANDEZ BRENIZ</cp:lastModifiedBy>
  <cp:revision>1</cp:revision>
  <dcterms:created xsi:type="dcterms:W3CDTF">2021-11-12T22:16:09Z</dcterms:created>
  <dcterms:modified xsi:type="dcterms:W3CDTF">2021-11-13T22:52:13Z</dcterms:modified>
</cp:coreProperties>
</file>