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vml" ContentType="application/vnd.openxmlformats-officedocument.vmlDrawing"/>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FF9F"/>
    <a:srgbClr val="CFFFB7"/>
    <a:srgbClr val="99FF99"/>
    <a:srgbClr val="C1FFC1"/>
    <a:srgbClr val="CCECFF"/>
    <a:srgbClr val="FFFFC5"/>
    <a:srgbClr val="E29BFF"/>
    <a:srgbClr val="EBB9FF"/>
    <a:srgbClr val="FFCC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0" d="100"/>
          <a:sy n="70" d="100"/>
        </p:scale>
        <p:origin x="738" y="10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B20EA4-A33C-46F9-8F03-5B49B2CB274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7D7521B0-2C75-4FFE-A9EE-3EC527FC54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B95E89A4-D9EE-4BD1-AD1F-A1647B15EA1A}"/>
              </a:ext>
            </a:extLst>
          </p:cNvPr>
          <p:cNvSpPr>
            <a:spLocks noGrp="1"/>
          </p:cNvSpPr>
          <p:nvPr>
            <p:ph type="dt" sz="half" idx="10"/>
          </p:nvPr>
        </p:nvSpPr>
        <p:spPr/>
        <p:txBody>
          <a:bodyPr/>
          <a:lstStyle/>
          <a:p>
            <a:fld id="{70D60EA2-C03B-449F-B22E-A02B3E5823EA}" type="datetimeFigureOut">
              <a:rPr lang="es-MX" smtClean="0"/>
              <a:t>12/11/2021</a:t>
            </a:fld>
            <a:endParaRPr lang="es-MX"/>
          </a:p>
        </p:txBody>
      </p:sp>
      <p:sp>
        <p:nvSpPr>
          <p:cNvPr id="5" name="Marcador de pie de página 4">
            <a:extLst>
              <a:ext uri="{FF2B5EF4-FFF2-40B4-BE49-F238E27FC236}">
                <a16:creationId xmlns:a16="http://schemas.microsoft.com/office/drawing/2014/main" id="{3D4C7D03-4CA1-4D63-A9C0-FB28C0BAA4C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89CCFDF-5BE4-4A7A-AD4C-64E33412A746}"/>
              </a:ext>
            </a:extLst>
          </p:cNvPr>
          <p:cNvSpPr>
            <a:spLocks noGrp="1"/>
          </p:cNvSpPr>
          <p:nvPr>
            <p:ph type="sldNum" sz="quarter" idx="12"/>
          </p:nvPr>
        </p:nvSpPr>
        <p:spPr/>
        <p:txBody>
          <a:bodyPr/>
          <a:lstStyle/>
          <a:p>
            <a:fld id="{FF5B92F3-4B61-4BEA-961B-20EF713750D3}" type="slidenum">
              <a:rPr lang="es-MX" smtClean="0"/>
              <a:t>‹Nº›</a:t>
            </a:fld>
            <a:endParaRPr lang="es-MX"/>
          </a:p>
        </p:txBody>
      </p:sp>
    </p:spTree>
    <p:extLst>
      <p:ext uri="{BB962C8B-B14F-4D97-AF65-F5344CB8AC3E}">
        <p14:creationId xmlns:p14="http://schemas.microsoft.com/office/powerpoint/2010/main" val="3237334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3A23FC-42EF-4B3D-9AAE-201FDB8A22F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174D06B3-4566-4DDB-91C2-AEB61DAB389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6C031B80-9C64-4A01-90D1-F80E91B9E095}"/>
              </a:ext>
            </a:extLst>
          </p:cNvPr>
          <p:cNvSpPr>
            <a:spLocks noGrp="1"/>
          </p:cNvSpPr>
          <p:nvPr>
            <p:ph type="dt" sz="half" idx="10"/>
          </p:nvPr>
        </p:nvSpPr>
        <p:spPr/>
        <p:txBody>
          <a:bodyPr/>
          <a:lstStyle/>
          <a:p>
            <a:fld id="{70D60EA2-C03B-449F-B22E-A02B3E5823EA}" type="datetimeFigureOut">
              <a:rPr lang="es-MX" smtClean="0"/>
              <a:t>12/11/2021</a:t>
            </a:fld>
            <a:endParaRPr lang="es-MX"/>
          </a:p>
        </p:txBody>
      </p:sp>
      <p:sp>
        <p:nvSpPr>
          <p:cNvPr id="5" name="Marcador de pie de página 4">
            <a:extLst>
              <a:ext uri="{FF2B5EF4-FFF2-40B4-BE49-F238E27FC236}">
                <a16:creationId xmlns:a16="http://schemas.microsoft.com/office/drawing/2014/main" id="{F7CCA8F4-CB24-4237-9684-A14A6D7E52D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EFD46E1-5EF7-40B6-A79B-D9EACC6B0706}"/>
              </a:ext>
            </a:extLst>
          </p:cNvPr>
          <p:cNvSpPr>
            <a:spLocks noGrp="1"/>
          </p:cNvSpPr>
          <p:nvPr>
            <p:ph type="sldNum" sz="quarter" idx="12"/>
          </p:nvPr>
        </p:nvSpPr>
        <p:spPr/>
        <p:txBody>
          <a:bodyPr/>
          <a:lstStyle/>
          <a:p>
            <a:fld id="{FF5B92F3-4B61-4BEA-961B-20EF713750D3}" type="slidenum">
              <a:rPr lang="es-MX" smtClean="0"/>
              <a:t>‹Nº›</a:t>
            </a:fld>
            <a:endParaRPr lang="es-MX"/>
          </a:p>
        </p:txBody>
      </p:sp>
    </p:spTree>
    <p:extLst>
      <p:ext uri="{BB962C8B-B14F-4D97-AF65-F5344CB8AC3E}">
        <p14:creationId xmlns:p14="http://schemas.microsoft.com/office/powerpoint/2010/main" val="588530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C05BAA5-4238-47F0-A5E1-7A624992B3F5}"/>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170D94DE-E091-4643-AF35-7162761CDB4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97DCBD7-96DC-4F98-BE82-C1A9FEB1317D}"/>
              </a:ext>
            </a:extLst>
          </p:cNvPr>
          <p:cNvSpPr>
            <a:spLocks noGrp="1"/>
          </p:cNvSpPr>
          <p:nvPr>
            <p:ph type="dt" sz="half" idx="10"/>
          </p:nvPr>
        </p:nvSpPr>
        <p:spPr/>
        <p:txBody>
          <a:bodyPr/>
          <a:lstStyle/>
          <a:p>
            <a:fld id="{70D60EA2-C03B-449F-B22E-A02B3E5823EA}" type="datetimeFigureOut">
              <a:rPr lang="es-MX" smtClean="0"/>
              <a:t>12/11/2021</a:t>
            </a:fld>
            <a:endParaRPr lang="es-MX"/>
          </a:p>
        </p:txBody>
      </p:sp>
      <p:sp>
        <p:nvSpPr>
          <p:cNvPr id="5" name="Marcador de pie de página 4">
            <a:extLst>
              <a:ext uri="{FF2B5EF4-FFF2-40B4-BE49-F238E27FC236}">
                <a16:creationId xmlns:a16="http://schemas.microsoft.com/office/drawing/2014/main" id="{84CF7F66-0FBB-4D6A-8882-E005F1961FB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A333EE3-8E39-4D9F-AC2A-E4D9A631C8AC}"/>
              </a:ext>
            </a:extLst>
          </p:cNvPr>
          <p:cNvSpPr>
            <a:spLocks noGrp="1"/>
          </p:cNvSpPr>
          <p:nvPr>
            <p:ph type="sldNum" sz="quarter" idx="12"/>
          </p:nvPr>
        </p:nvSpPr>
        <p:spPr/>
        <p:txBody>
          <a:bodyPr/>
          <a:lstStyle/>
          <a:p>
            <a:fld id="{FF5B92F3-4B61-4BEA-961B-20EF713750D3}" type="slidenum">
              <a:rPr lang="es-MX" smtClean="0"/>
              <a:t>‹Nº›</a:t>
            </a:fld>
            <a:endParaRPr lang="es-MX"/>
          </a:p>
        </p:txBody>
      </p:sp>
    </p:spTree>
    <p:extLst>
      <p:ext uri="{BB962C8B-B14F-4D97-AF65-F5344CB8AC3E}">
        <p14:creationId xmlns:p14="http://schemas.microsoft.com/office/powerpoint/2010/main" val="1842934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6C57EC-2EE4-4819-9744-8DE9CFDEA4FB}"/>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A3AF322-765E-40E2-A017-F4309162A2D0}"/>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0BAB56A9-9C2A-4C7A-842A-472565E944D6}"/>
              </a:ext>
            </a:extLst>
          </p:cNvPr>
          <p:cNvSpPr>
            <a:spLocks noGrp="1"/>
          </p:cNvSpPr>
          <p:nvPr>
            <p:ph type="dt" sz="half" idx="10"/>
          </p:nvPr>
        </p:nvSpPr>
        <p:spPr/>
        <p:txBody>
          <a:bodyPr/>
          <a:lstStyle/>
          <a:p>
            <a:fld id="{70D60EA2-C03B-449F-B22E-A02B3E5823EA}" type="datetimeFigureOut">
              <a:rPr lang="es-MX" smtClean="0"/>
              <a:t>12/11/2021</a:t>
            </a:fld>
            <a:endParaRPr lang="es-MX"/>
          </a:p>
        </p:txBody>
      </p:sp>
      <p:sp>
        <p:nvSpPr>
          <p:cNvPr id="5" name="Marcador de pie de página 4">
            <a:extLst>
              <a:ext uri="{FF2B5EF4-FFF2-40B4-BE49-F238E27FC236}">
                <a16:creationId xmlns:a16="http://schemas.microsoft.com/office/drawing/2014/main" id="{F0D0104E-D892-4B63-8054-09F0BEE7488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1FF45480-2375-40E4-AC11-499F49157255}"/>
              </a:ext>
            </a:extLst>
          </p:cNvPr>
          <p:cNvSpPr>
            <a:spLocks noGrp="1"/>
          </p:cNvSpPr>
          <p:nvPr>
            <p:ph type="sldNum" sz="quarter" idx="12"/>
          </p:nvPr>
        </p:nvSpPr>
        <p:spPr/>
        <p:txBody>
          <a:bodyPr/>
          <a:lstStyle/>
          <a:p>
            <a:fld id="{FF5B92F3-4B61-4BEA-961B-20EF713750D3}" type="slidenum">
              <a:rPr lang="es-MX" smtClean="0"/>
              <a:t>‹Nº›</a:t>
            </a:fld>
            <a:endParaRPr lang="es-MX"/>
          </a:p>
        </p:txBody>
      </p:sp>
    </p:spTree>
    <p:extLst>
      <p:ext uri="{BB962C8B-B14F-4D97-AF65-F5344CB8AC3E}">
        <p14:creationId xmlns:p14="http://schemas.microsoft.com/office/powerpoint/2010/main" val="2486927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46E3D7-4D09-456A-BED4-F6255D15386A}"/>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CC6E4932-CD95-4253-ADA7-1A10E60291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EB9A6E27-DE02-4E92-A638-14907C78C23C}"/>
              </a:ext>
            </a:extLst>
          </p:cNvPr>
          <p:cNvSpPr>
            <a:spLocks noGrp="1"/>
          </p:cNvSpPr>
          <p:nvPr>
            <p:ph type="dt" sz="half" idx="10"/>
          </p:nvPr>
        </p:nvSpPr>
        <p:spPr/>
        <p:txBody>
          <a:bodyPr/>
          <a:lstStyle/>
          <a:p>
            <a:fld id="{70D60EA2-C03B-449F-B22E-A02B3E5823EA}" type="datetimeFigureOut">
              <a:rPr lang="es-MX" smtClean="0"/>
              <a:t>12/11/2021</a:t>
            </a:fld>
            <a:endParaRPr lang="es-MX"/>
          </a:p>
        </p:txBody>
      </p:sp>
      <p:sp>
        <p:nvSpPr>
          <p:cNvPr id="5" name="Marcador de pie de página 4">
            <a:extLst>
              <a:ext uri="{FF2B5EF4-FFF2-40B4-BE49-F238E27FC236}">
                <a16:creationId xmlns:a16="http://schemas.microsoft.com/office/drawing/2014/main" id="{AD1D065D-3C7B-44DD-8C78-DB51B7BCBE3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625CF44-A603-49BA-B1AC-4A77A5B09110}"/>
              </a:ext>
            </a:extLst>
          </p:cNvPr>
          <p:cNvSpPr>
            <a:spLocks noGrp="1"/>
          </p:cNvSpPr>
          <p:nvPr>
            <p:ph type="sldNum" sz="quarter" idx="12"/>
          </p:nvPr>
        </p:nvSpPr>
        <p:spPr/>
        <p:txBody>
          <a:bodyPr/>
          <a:lstStyle/>
          <a:p>
            <a:fld id="{FF5B92F3-4B61-4BEA-961B-20EF713750D3}" type="slidenum">
              <a:rPr lang="es-MX" smtClean="0"/>
              <a:t>‹Nº›</a:t>
            </a:fld>
            <a:endParaRPr lang="es-MX"/>
          </a:p>
        </p:txBody>
      </p:sp>
    </p:spTree>
    <p:extLst>
      <p:ext uri="{BB962C8B-B14F-4D97-AF65-F5344CB8AC3E}">
        <p14:creationId xmlns:p14="http://schemas.microsoft.com/office/powerpoint/2010/main" val="2535667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C22FF8-4AC1-440E-A2B7-6F532905ACA1}"/>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747F5925-2449-428C-AB1B-892C2AD0B4AE}"/>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4098D644-932B-4902-9DA9-CA1F32B88764}"/>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339AEA2C-B68D-42CC-AFC0-3C7EC3CA6464}"/>
              </a:ext>
            </a:extLst>
          </p:cNvPr>
          <p:cNvSpPr>
            <a:spLocks noGrp="1"/>
          </p:cNvSpPr>
          <p:nvPr>
            <p:ph type="dt" sz="half" idx="10"/>
          </p:nvPr>
        </p:nvSpPr>
        <p:spPr/>
        <p:txBody>
          <a:bodyPr/>
          <a:lstStyle/>
          <a:p>
            <a:fld id="{70D60EA2-C03B-449F-B22E-A02B3E5823EA}" type="datetimeFigureOut">
              <a:rPr lang="es-MX" smtClean="0"/>
              <a:t>12/11/2021</a:t>
            </a:fld>
            <a:endParaRPr lang="es-MX"/>
          </a:p>
        </p:txBody>
      </p:sp>
      <p:sp>
        <p:nvSpPr>
          <p:cNvPr id="6" name="Marcador de pie de página 5">
            <a:extLst>
              <a:ext uri="{FF2B5EF4-FFF2-40B4-BE49-F238E27FC236}">
                <a16:creationId xmlns:a16="http://schemas.microsoft.com/office/drawing/2014/main" id="{0F9B3944-30FA-4C63-ADFF-0F32FF820DD0}"/>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8FE74B49-71F2-4E69-81EB-D0788C4E3455}"/>
              </a:ext>
            </a:extLst>
          </p:cNvPr>
          <p:cNvSpPr>
            <a:spLocks noGrp="1"/>
          </p:cNvSpPr>
          <p:nvPr>
            <p:ph type="sldNum" sz="quarter" idx="12"/>
          </p:nvPr>
        </p:nvSpPr>
        <p:spPr/>
        <p:txBody>
          <a:bodyPr/>
          <a:lstStyle/>
          <a:p>
            <a:fld id="{FF5B92F3-4B61-4BEA-961B-20EF713750D3}" type="slidenum">
              <a:rPr lang="es-MX" smtClean="0"/>
              <a:t>‹Nº›</a:t>
            </a:fld>
            <a:endParaRPr lang="es-MX"/>
          </a:p>
        </p:txBody>
      </p:sp>
    </p:spTree>
    <p:extLst>
      <p:ext uri="{BB962C8B-B14F-4D97-AF65-F5344CB8AC3E}">
        <p14:creationId xmlns:p14="http://schemas.microsoft.com/office/powerpoint/2010/main" val="3979270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A3BB4A-CC2F-4EC7-BFF3-9EA7C288C734}"/>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798C644-0532-4681-A613-B6BED8AF53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CBB8F170-ADCA-4971-8359-D04BE7C6A621}"/>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89D4D69E-B5F0-418A-B4E4-606593CC26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4F782FE-3552-401E-A81D-092EEACCE86C}"/>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03A9318F-9945-4F85-BD4C-02549D41F5F9}"/>
              </a:ext>
            </a:extLst>
          </p:cNvPr>
          <p:cNvSpPr>
            <a:spLocks noGrp="1"/>
          </p:cNvSpPr>
          <p:nvPr>
            <p:ph type="dt" sz="half" idx="10"/>
          </p:nvPr>
        </p:nvSpPr>
        <p:spPr/>
        <p:txBody>
          <a:bodyPr/>
          <a:lstStyle/>
          <a:p>
            <a:fld id="{70D60EA2-C03B-449F-B22E-A02B3E5823EA}" type="datetimeFigureOut">
              <a:rPr lang="es-MX" smtClean="0"/>
              <a:t>12/11/2021</a:t>
            </a:fld>
            <a:endParaRPr lang="es-MX"/>
          </a:p>
        </p:txBody>
      </p:sp>
      <p:sp>
        <p:nvSpPr>
          <p:cNvPr id="8" name="Marcador de pie de página 7">
            <a:extLst>
              <a:ext uri="{FF2B5EF4-FFF2-40B4-BE49-F238E27FC236}">
                <a16:creationId xmlns:a16="http://schemas.microsoft.com/office/drawing/2014/main" id="{A822530E-16B3-4A23-BCBF-8EE26C5ABA9A}"/>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AE44DBC5-78B7-4DB8-AB86-36EEC7B20CB4}"/>
              </a:ext>
            </a:extLst>
          </p:cNvPr>
          <p:cNvSpPr>
            <a:spLocks noGrp="1"/>
          </p:cNvSpPr>
          <p:nvPr>
            <p:ph type="sldNum" sz="quarter" idx="12"/>
          </p:nvPr>
        </p:nvSpPr>
        <p:spPr/>
        <p:txBody>
          <a:bodyPr/>
          <a:lstStyle/>
          <a:p>
            <a:fld id="{FF5B92F3-4B61-4BEA-961B-20EF713750D3}" type="slidenum">
              <a:rPr lang="es-MX" smtClean="0"/>
              <a:t>‹Nº›</a:t>
            </a:fld>
            <a:endParaRPr lang="es-MX"/>
          </a:p>
        </p:txBody>
      </p:sp>
    </p:spTree>
    <p:extLst>
      <p:ext uri="{BB962C8B-B14F-4D97-AF65-F5344CB8AC3E}">
        <p14:creationId xmlns:p14="http://schemas.microsoft.com/office/powerpoint/2010/main" val="655308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DA0597-4A15-403E-A32E-A03AE29EB758}"/>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04B5CD29-C837-4500-B961-E42EED747074}"/>
              </a:ext>
            </a:extLst>
          </p:cNvPr>
          <p:cNvSpPr>
            <a:spLocks noGrp="1"/>
          </p:cNvSpPr>
          <p:nvPr>
            <p:ph type="dt" sz="half" idx="10"/>
          </p:nvPr>
        </p:nvSpPr>
        <p:spPr/>
        <p:txBody>
          <a:bodyPr/>
          <a:lstStyle/>
          <a:p>
            <a:fld id="{70D60EA2-C03B-449F-B22E-A02B3E5823EA}" type="datetimeFigureOut">
              <a:rPr lang="es-MX" smtClean="0"/>
              <a:t>12/11/2021</a:t>
            </a:fld>
            <a:endParaRPr lang="es-MX"/>
          </a:p>
        </p:txBody>
      </p:sp>
      <p:sp>
        <p:nvSpPr>
          <p:cNvPr id="4" name="Marcador de pie de página 3">
            <a:extLst>
              <a:ext uri="{FF2B5EF4-FFF2-40B4-BE49-F238E27FC236}">
                <a16:creationId xmlns:a16="http://schemas.microsoft.com/office/drawing/2014/main" id="{FB152A53-3F90-4F93-BD17-0F488F8AA4CB}"/>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9C2EA1FB-E632-4908-82A5-DDCDBDFB58AF}"/>
              </a:ext>
            </a:extLst>
          </p:cNvPr>
          <p:cNvSpPr>
            <a:spLocks noGrp="1"/>
          </p:cNvSpPr>
          <p:nvPr>
            <p:ph type="sldNum" sz="quarter" idx="12"/>
          </p:nvPr>
        </p:nvSpPr>
        <p:spPr/>
        <p:txBody>
          <a:bodyPr/>
          <a:lstStyle/>
          <a:p>
            <a:fld id="{FF5B92F3-4B61-4BEA-961B-20EF713750D3}" type="slidenum">
              <a:rPr lang="es-MX" smtClean="0"/>
              <a:t>‹Nº›</a:t>
            </a:fld>
            <a:endParaRPr lang="es-MX"/>
          </a:p>
        </p:txBody>
      </p:sp>
    </p:spTree>
    <p:extLst>
      <p:ext uri="{BB962C8B-B14F-4D97-AF65-F5344CB8AC3E}">
        <p14:creationId xmlns:p14="http://schemas.microsoft.com/office/powerpoint/2010/main" val="147142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5D36D36-FA59-4EC2-B49C-4140B7D2233A}"/>
              </a:ext>
            </a:extLst>
          </p:cNvPr>
          <p:cNvSpPr>
            <a:spLocks noGrp="1"/>
          </p:cNvSpPr>
          <p:nvPr>
            <p:ph type="dt" sz="half" idx="10"/>
          </p:nvPr>
        </p:nvSpPr>
        <p:spPr/>
        <p:txBody>
          <a:bodyPr/>
          <a:lstStyle/>
          <a:p>
            <a:fld id="{70D60EA2-C03B-449F-B22E-A02B3E5823EA}" type="datetimeFigureOut">
              <a:rPr lang="es-MX" smtClean="0"/>
              <a:t>12/11/2021</a:t>
            </a:fld>
            <a:endParaRPr lang="es-MX"/>
          </a:p>
        </p:txBody>
      </p:sp>
      <p:sp>
        <p:nvSpPr>
          <p:cNvPr id="3" name="Marcador de pie de página 2">
            <a:extLst>
              <a:ext uri="{FF2B5EF4-FFF2-40B4-BE49-F238E27FC236}">
                <a16:creationId xmlns:a16="http://schemas.microsoft.com/office/drawing/2014/main" id="{8548E89E-9BC3-4608-87C7-10389B4A77B3}"/>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69C329E5-965E-4DAB-9D98-7404269FC4B5}"/>
              </a:ext>
            </a:extLst>
          </p:cNvPr>
          <p:cNvSpPr>
            <a:spLocks noGrp="1"/>
          </p:cNvSpPr>
          <p:nvPr>
            <p:ph type="sldNum" sz="quarter" idx="12"/>
          </p:nvPr>
        </p:nvSpPr>
        <p:spPr/>
        <p:txBody>
          <a:bodyPr/>
          <a:lstStyle/>
          <a:p>
            <a:fld id="{FF5B92F3-4B61-4BEA-961B-20EF713750D3}" type="slidenum">
              <a:rPr lang="es-MX" smtClean="0"/>
              <a:t>‹Nº›</a:t>
            </a:fld>
            <a:endParaRPr lang="es-MX"/>
          </a:p>
        </p:txBody>
      </p:sp>
    </p:spTree>
    <p:extLst>
      <p:ext uri="{BB962C8B-B14F-4D97-AF65-F5344CB8AC3E}">
        <p14:creationId xmlns:p14="http://schemas.microsoft.com/office/powerpoint/2010/main" val="3975226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0B24D6-9AC1-4E38-A543-08F3BA1F02C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2DA21DCF-537C-46C8-A23C-8674DAC7F4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0B16D1A6-80AF-4315-92E3-17D50E1269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EDB1FA0-8079-4C90-8C31-4C26B313205E}"/>
              </a:ext>
            </a:extLst>
          </p:cNvPr>
          <p:cNvSpPr>
            <a:spLocks noGrp="1"/>
          </p:cNvSpPr>
          <p:nvPr>
            <p:ph type="dt" sz="half" idx="10"/>
          </p:nvPr>
        </p:nvSpPr>
        <p:spPr/>
        <p:txBody>
          <a:bodyPr/>
          <a:lstStyle/>
          <a:p>
            <a:fld id="{70D60EA2-C03B-449F-B22E-A02B3E5823EA}" type="datetimeFigureOut">
              <a:rPr lang="es-MX" smtClean="0"/>
              <a:t>12/11/2021</a:t>
            </a:fld>
            <a:endParaRPr lang="es-MX"/>
          </a:p>
        </p:txBody>
      </p:sp>
      <p:sp>
        <p:nvSpPr>
          <p:cNvPr id="6" name="Marcador de pie de página 5">
            <a:extLst>
              <a:ext uri="{FF2B5EF4-FFF2-40B4-BE49-F238E27FC236}">
                <a16:creationId xmlns:a16="http://schemas.microsoft.com/office/drawing/2014/main" id="{228C38F4-5696-46AC-884C-DF1578411C2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9BAC90ED-13AC-4442-A858-706A211432A9}"/>
              </a:ext>
            </a:extLst>
          </p:cNvPr>
          <p:cNvSpPr>
            <a:spLocks noGrp="1"/>
          </p:cNvSpPr>
          <p:nvPr>
            <p:ph type="sldNum" sz="quarter" idx="12"/>
          </p:nvPr>
        </p:nvSpPr>
        <p:spPr/>
        <p:txBody>
          <a:bodyPr/>
          <a:lstStyle/>
          <a:p>
            <a:fld id="{FF5B92F3-4B61-4BEA-961B-20EF713750D3}" type="slidenum">
              <a:rPr lang="es-MX" smtClean="0"/>
              <a:t>‹Nº›</a:t>
            </a:fld>
            <a:endParaRPr lang="es-MX"/>
          </a:p>
        </p:txBody>
      </p:sp>
    </p:spTree>
    <p:extLst>
      <p:ext uri="{BB962C8B-B14F-4D97-AF65-F5344CB8AC3E}">
        <p14:creationId xmlns:p14="http://schemas.microsoft.com/office/powerpoint/2010/main" val="253315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F8E9E7-1057-4A08-BEE6-FDED7D6B9EB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38209C6D-7E40-418F-B1E4-4020286C32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280520BD-BD5A-41D3-9ECD-E46802D4A6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DEC5BC9-B351-440F-80DE-247B7B0467EF}"/>
              </a:ext>
            </a:extLst>
          </p:cNvPr>
          <p:cNvSpPr>
            <a:spLocks noGrp="1"/>
          </p:cNvSpPr>
          <p:nvPr>
            <p:ph type="dt" sz="half" idx="10"/>
          </p:nvPr>
        </p:nvSpPr>
        <p:spPr/>
        <p:txBody>
          <a:bodyPr/>
          <a:lstStyle/>
          <a:p>
            <a:fld id="{70D60EA2-C03B-449F-B22E-A02B3E5823EA}" type="datetimeFigureOut">
              <a:rPr lang="es-MX" smtClean="0"/>
              <a:t>12/11/2021</a:t>
            </a:fld>
            <a:endParaRPr lang="es-MX"/>
          </a:p>
        </p:txBody>
      </p:sp>
      <p:sp>
        <p:nvSpPr>
          <p:cNvPr id="6" name="Marcador de pie de página 5">
            <a:extLst>
              <a:ext uri="{FF2B5EF4-FFF2-40B4-BE49-F238E27FC236}">
                <a16:creationId xmlns:a16="http://schemas.microsoft.com/office/drawing/2014/main" id="{A83C3CE5-6E99-4BFF-AB62-2CBFBB7CD19B}"/>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CAC2C31D-E82E-4B54-AF86-E9A74A4A5953}"/>
              </a:ext>
            </a:extLst>
          </p:cNvPr>
          <p:cNvSpPr>
            <a:spLocks noGrp="1"/>
          </p:cNvSpPr>
          <p:nvPr>
            <p:ph type="sldNum" sz="quarter" idx="12"/>
          </p:nvPr>
        </p:nvSpPr>
        <p:spPr/>
        <p:txBody>
          <a:bodyPr/>
          <a:lstStyle/>
          <a:p>
            <a:fld id="{FF5B92F3-4B61-4BEA-961B-20EF713750D3}" type="slidenum">
              <a:rPr lang="es-MX" smtClean="0"/>
              <a:t>‹Nº›</a:t>
            </a:fld>
            <a:endParaRPr lang="es-MX"/>
          </a:p>
        </p:txBody>
      </p:sp>
    </p:spTree>
    <p:extLst>
      <p:ext uri="{BB962C8B-B14F-4D97-AF65-F5344CB8AC3E}">
        <p14:creationId xmlns:p14="http://schemas.microsoft.com/office/powerpoint/2010/main" val="282783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47E517D-D0FD-4FFF-AE85-22A103FDDD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E3AB97CB-9981-4961-899A-245097C625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17B78CDC-4E43-4D32-9033-3320140A42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D60EA2-C03B-449F-B22E-A02B3E5823EA}" type="datetimeFigureOut">
              <a:rPr lang="es-MX" smtClean="0"/>
              <a:t>12/11/2021</a:t>
            </a:fld>
            <a:endParaRPr lang="es-MX"/>
          </a:p>
        </p:txBody>
      </p:sp>
      <p:sp>
        <p:nvSpPr>
          <p:cNvPr id="5" name="Marcador de pie de página 4">
            <a:extLst>
              <a:ext uri="{FF2B5EF4-FFF2-40B4-BE49-F238E27FC236}">
                <a16:creationId xmlns:a16="http://schemas.microsoft.com/office/drawing/2014/main" id="{1B61E0E1-1EA0-4A66-A755-99509FBE82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02B00E91-E772-41F7-9F90-72FC750CBC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5B92F3-4B61-4BEA-961B-20EF713750D3}" type="slidenum">
              <a:rPr lang="es-MX" smtClean="0"/>
              <a:t>‹Nº›</a:t>
            </a:fld>
            <a:endParaRPr lang="es-MX"/>
          </a:p>
        </p:txBody>
      </p:sp>
    </p:spTree>
    <p:extLst>
      <p:ext uri="{BB962C8B-B14F-4D97-AF65-F5344CB8AC3E}">
        <p14:creationId xmlns:p14="http://schemas.microsoft.com/office/powerpoint/2010/main" val="10906073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5"/>
        </a:solidFill>
        <a:effectLst/>
      </p:bgPr>
    </p:bg>
    <p:spTree>
      <p:nvGrpSpPr>
        <p:cNvPr id="1" name=""/>
        <p:cNvGrpSpPr/>
        <p:nvPr/>
      </p:nvGrpSpPr>
      <p:grpSpPr>
        <a:xfrm>
          <a:off x="0" y="0"/>
          <a:ext cx="0" cy="0"/>
          <a:chOff x="0" y="0"/>
          <a:chExt cx="0" cy="0"/>
        </a:xfrm>
      </p:grpSpPr>
      <p:sp>
        <p:nvSpPr>
          <p:cNvPr id="8" name="CuadroTexto 7">
            <a:extLst>
              <a:ext uri="{FF2B5EF4-FFF2-40B4-BE49-F238E27FC236}">
                <a16:creationId xmlns:a16="http://schemas.microsoft.com/office/drawing/2014/main" id="{3C7D9D77-3DD2-4243-A8FA-5D0D58BF6CA2}"/>
              </a:ext>
            </a:extLst>
          </p:cNvPr>
          <p:cNvSpPr txBox="1"/>
          <p:nvPr/>
        </p:nvSpPr>
        <p:spPr>
          <a:xfrm>
            <a:off x="1192388" y="141114"/>
            <a:ext cx="9807224" cy="1323439"/>
          </a:xfrm>
          <a:prstGeom prst="rect">
            <a:avLst/>
          </a:prstGeom>
          <a:noFill/>
        </p:spPr>
        <p:txBody>
          <a:bodyPr wrap="square" rtlCol="0">
            <a:spAutoFit/>
          </a:bodyPr>
          <a:lstStyle/>
          <a:p>
            <a:pPr algn="ctr"/>
            <a:r>
              <a:rPr lang="es-MX" sz="4000" kern="1200" dirty="0">
                <a:effectLst/>
                <a:latin typeface="Arial Rounded MT Bold" panose="020F0704030504030204" pitchFamily="34" charset="0"/>
                <a:cs typeface="Times New Roman" panose="02020603050405020304" pitchFamily="18" charset="0"/>
              </a:rPr>
              <a:t>Escuela Normal De Educación Preescolar </a:t>
            </a:r>
            <a:endParaRPr lang="es-MX" sz="4000" dirty="0">
              <a:effectLst/>
              <a:latin typeface="Arial Rounded MT Bold" panose="020F0704030504030204" pitchFamily="34" charset="0"/>
            </a:endParaRPr>
          </a:p>
        </p:txBody>
      </p:sp>
      <p:sp>
        <p:nvSpPr>
          <p:cNvPr id="9" name="CuadroTexto 8">
            <a:extLst>
              <a:ext uri="{FF2B5EF4-FFF2-40B4-BE49-F238E27FC236}">
                <a16:creationId xmlns:a16="http://schemas.microsoft.com/office/drawing/2014/main" id="{4AF1E4BE-19A7-4A4E-AE62-55CE20AECA41}"/>
              </a:ext>
            </a:extLst>
          </p:cNvPr>
          <p:cNvSpPr txBox="1"/>
          <p:nvPr/>
        </p:nvSpPr>
        <p:spPr>
          <a:xfrm>
            <a:off x="154745" y="1298134"/>
            <a:ext cx="11662117" cy="5232202"/>
          </a:xfrm>
          <a:prstGeom prst="rect">
            <a:avLst/>
          </a:prstGeom>
          <a:noFill/>
        </p:spPr>
        <p:txBody>
          <a:bodyPr wrap="square" rtlCol="0">
            <a:spAutoFit/>
          </a:bodyPr>
          <a:lstStyle/>
          <a:p>
            <a:pPr algn="ctr"/>
            <a:r>
              <a:rPr lang="es-MX" sz="1500" kern="1200" dirty="0">
                <a:solidFill>
                  <a:srgbClr val="000000"/>
                </a:solidFill>
                <a:effectLst/>
                <a:latin typeface="Comic Sans MS" panose="030F0702030302020204" pitchFamily="66" charset="0"/>
                <a:ea typeface="Times New Roman" panose="02020603050405020304" pitchFamily="18" charset="0"/>
              </a:rPr>
              <a:t> </a:t>
            </a:r>
            <a:endParaRPr lang="es-MX" sz="1500" dirty="0">
              <a:effectLst/>
              <a:latin typeface="Comic Sans MS" panose="030F0702030302020204" pitchFamily="66" charset="0"/>
              <a:ea typeface="Times New Roman" panose="02020603050405020304" pitchFamily="18" charset="0"/>
            </a:endParaRPr>
          </a:p>
          <a:p>
            <a:pPr algn="ctr"/>
            <a:r>
              <a:rPr lang="es-MX" sz="1500" b="1" kern="1200" dirty="0">
                <a:solidFill>
                  <a:srgbClr val="000000"/>
                </a:solidFill>
                <a:effectLst/>
                <a:latin typeface="Comic Sans MS" panose="030F0702030302020204" pitchFamily="66" charset="0"/>
                <a:ea typeface="Times New Roman" panose="02020603050405020304" pitchFamily="18" charset="0"/>
              </a:rPr>
              <a:t>Licenciatura </a:t>
            </a:r>
            <a:r>
              <a:rPr lang="es-MX" sz="1500" b="1" dirty="0">
                <a:solidFill>
                  <a:srgbClr val="000000"/>
                </a:solidFill>
                <a:latin typeface="Comic Sans MS" panose="030F0702030302020204" pitchFamily="66" charset="0"/>
                <a:ea typeface="Times New Roman" panose="02020603050405020304" pitchFamily="18" charset="0"/>
              </a:rPr>
              <a:t>e</a:t>
            </a:r>
            <a:r>
              <a:rPr lang="es-MX" sz="1500" b="1" kern="1200" dirty="0">
                <a:solidFill>
                  <a:srgbClr val="000000"/>
                </a:solidFill>
                <a:effectLst/>
                <a:latin typeface="Comic Sans MS" panose="030F0702030302020204" pitchFamily="66" charset="0"/>
                <a:ea typeface="Times New Roman" panose="02020603050405020304" pitchFamily="18" charset="0"/>
              </a:rPr>
              <a:t>n Educación Preescolar </a:t>
            </a:r>
            <a:endParaRPr lang="es-MX" sz="1500" b="1" dirty="0">
              <a:effectLst/>
              <a:latin typeface="Comic Sans MS" panose="030F0702030302020204" pitchFamily="66" charset="0"/>
              <a:ea typeface="Times New Roman" panose="02020603050405020304" pitchFamily="18" charset="0"/>
            </a:endParaRPr>
          </a:p>
          <a:p>
            <a:pPr algn="ctr"/>
            <a:r>
              <a:rPr lang="es-MX" sz="1500" b="1" kern="1200" dirty="0">
                <a:solidFill>
                  <a:srgbClr val="000000"/>
                </a:solidFill>
                <a:effectLst/>
                <a:latin typeface="Comic Sans MS" panose="030F0702030302020204" pitchFamily="66" charset="0"/>
                <a:ea typeface="Times New Roman" panose="02020603050405020304" pitchFamily="18" charset="0"/>
              </a:rPr>
              <a:t>Primer Semestre </a:t>
            </a:r>
            <a:endParaRPr lang="es-MX" sz="1500" b="1" dirty="0">
              <a:effectLst/>
              <a:latin typeface="Comic Sans MS" panose="030F0702030302020204" pitchFamily="66" charset="0"/>
              <a:ea typeface="Times New Roman" panose="02020603050405020304" pitchFamily="18" charset="0"/>
            </a:endParaRPr>
          </a:p>
          <a:p>
            <a:pPr algn="ctr"/>
            <a:r>
              <a:rPr lang="es-MX" sz="1500" kern="1200" dirty="0">
                <a:solidFill>
                  <a:srgbClr val="000000"/>
                </a:solidFill>
                <a:effectLst/>
                <a:latin typeface="Comic Sans MS" panose="030F0702030302020204" pitchFamily="66" charset="0"/>
                <a:ea typeface="Times New Roman" panose="02020603050405020304" pitchFamily="18" charset="0"/>
              </a:rPr>
              <a:t>Ciclo Escolar 2021-2022</a:t>
            </a:r>
            <a:endParaRPr lang="es-MX" sz="1500" dirty="0">
              <a:effectLst/>
              <a:latin typeface="Comic Sans MS" panose="030F0702030302020204" pitchFamily="66" charset="0"/>
              <a:ea typeface="Times New Roman" panose="02020603050405020304" pitchFamily="18" charset="0"/>
            </a:endParaRPr>
          </a:p>
          <a:p>
            <a:pPr algn="ctr"/>
            <a:r>
              <a:rPr lang="es-MX" sz="1500" kern="1200" dirty="0">
                <a:solidFill>
                  <a:srgbClr val="000000"/>
                </a:solidFill>
                <a:effectLst/>
                <a:latin typeface="Comic Sans MS" panose="030F0702030302020204" pitchFamily="66" charset="0"/>
                <a:ea typeface="Times New Roman" panose="02020603050405020304" pitchFamily="18" charset="0"/>
              </a:rPr>
              <a:t>“Desarrollo y Aprendizaje”</a:t>
            </a:r>
            <a:endParaRPr lang="es-MX" sz="1500" dirty="0">
              <a:effectLst/>
              <a:latin typeface="Comic Sans MS" panose="030F0702030302020204" pitchFamily="66" charset="0"/>
              <a:ea typeface="Times New Roman" panose="02020603050405020304" pitchFamily="18" charset="0"/>
            </a:endParaRPr>
          </a:p>
          <a:p>
            <a:pPr algn="ctr"/>
            <a:r>
              <a:rPr lang="es-MX" sz="1500" b="1" kern="1200" dirty="0">
                <a:solidFill>
                  <a:srgbClr val="000000"/>
                </a:solidFill>
                <a:effectLst/>
                <a:latin typeface="Comic Sans MS" panose="030F0702030302020204" pitchFamily="66" charset="0"/>
                <a:ea typeface="Times New Roman" panose="02020603050405020304" pitchFamily="18" charset="0"/>
              </a:rPr>
              <a:t>Competencias de la unidad de aprendizaje:</a:t>
            </a:r>
            <a:endParaRPr lang="es-MX" sz="1500" b="1" dirty="0">
              <a:effectLst/>
              <a:latin typeface="Comic Sans MS" panose="030F0702030302020204" pitchFamily="66" charset="0"/>
              <a:ea typeface="Times New Roman" panose="02020603050405020304" pitchFamily="18" charset="0"/>
            </a:endParaRPr>
          </a:p>
          <a:p>
            <a:pPr marL="285750" indent="-285750" algn="just">
              <a:buBlip>
                <a:blip r:embed="rId3"/>
              </a:buBlip>
            </a:pPr>
            <a:r>
              <a:rPr lang="es-MX" sz="1600" kern="1200" dirty="0">
                <a:solidFill>
                  <a:srgbClr val="000000"/>
                </a:solidFill>
                <a:effectLst/>
                <a:latin typeface="Comic Sans MS" panose="030F0702030302020204" pitchFamily="66" charset="0"/>
                <a:ea typeface="Times New Roman" panose="02020603050405020304" pitchFamily="18" charset="0"/>
              </a:rPr>
              <a:t>Detecta los procesos de aprendizaje de sus alumnos para favorecer su desarrollo cognitivo y socioemocional.</a:t>
            </a:r>
          </a:p>
          <a:p>
            <a:pPr algn="just"/>
            <a:endParaRPr lang="es-MX" sz="1600" kern="1200" dirty="0">
              <a:solidFill>
                <a:srgbClr val="000000"/>
              </a:solidFill>
              <a:effectLst/>
              <a:latin typeface="Comic Sans MS" panose="030F0702030302020204" pitchFamily="66" charset="0"/>
              <a:ea typeface="Times New Roman" panose="02020603050405020304" pitchFamily="18" charset="0"/>
            </a:endParaRPr>
          </a:p>
          <a:p>
            <a:pPr marL="285750" indent="-285750" algn="just">
              <a:buBlip>
                <a:blip r:embed="rId3"/>
              </a:buBlip>
            </a:pPr>
            <a:r>
              <a:rPr lang="es-MX" sz="1600" dirty="0">
                <a:solidFill>
                  <a:srgbClr val="000000"/>
                </a:solidFill>
                <a:latin typeface="Comic Sans MS" panose="030F0702030302020204" pitchFamily="66" charset="0"/>
                <a:ea typeface="Times New Roman" panose="02020603050405020304" pitchFamily="18" charset="0"/>
              </a:rPr>
              <a:t>Integra recursos de la investigación educativa para enriquecer su practica profesional, expresando su interés por el conocimiento, la ciencia y la mejora de la educación </a:t>
            </a:r>
            <a:endParaRPr lang="es-MX" sz="1600" kern="1200" dirty="0">
              <a:solidFill>
                <a:srgbClr val="000000"/>
              </a:solidFill>
              <a:effectLst/>
              <a:latin typeface="Comic Sans MS" panose="030F0702030302020204" pitchFamily="66" charset="0"/>
              <a:ea typeface="Times New Roman" panose="02020603050405020304" pitchFamily="18" charset="0"/>
            </a:endParaRPr>
          </a:p>
          <a:p>
            <a:pPr algn="ctr"/>
            <a:r>
              <a:rPr lang="es-MX" sz="1500" b="1" kern="1200" dirty="0">
                <a:solidFill>
                  <a:srgbClr val="000000"/>
                </a:solidFill>
                <a:effectLst/>
                <a:latin typeface="Comic Sans MS" panose="030F0702030302020204" pitchFamily="66" charset="0"/>
                <a:ea typeface="Times New Roman" panose="02020603050405020304" pitchFamily="18" charset="0"/>
              </a:rPr>
              <a:t>Maestro:</a:t>
            </a:r>
            <a:r>
              <a:rPr lang="es-MX" sz="1500" kern="1200" dirty="0">
                <a:solidFill>
                  <a:srgbClr val="000000"/>
                </a:solidFill>
                <a:effectLst/>
                <a:latin typeface="Comic Sans MS" panose="030F0702030302020204" pitchFamily="66" charset="0"/>
                <a:ea typeface="Times New Roman" panose="02020603050405020304" pitchFamily="18" charset="0"/>
              </a:rPr>
              <a:t> Gerardo Garza Alcalá </a:t>
            </a:r>
            <a:endParaRPr lang="es-MX" sz="1500" dirty="0">
              <a:effectLst/>
              <a:latin typeface="Comic Sans MS" panose="030F0702030302020204" pitchFamily="66" charset="0"/>
              <a:ea typeface="Times New Roman" panose="02020603050405020304" pitchFamily="18" charset="0"/>
            </a:endParaRPr>
          </a:p>
          <a:p>
            <a:pPr algn="ctr"/>
            <a:r>
              <a:rPr lang="es-MX" sz="1500" b="1" kern="1200" dirty="0">
                <a:solidFill>
                  <a:srgbClr val="000000"/>
                </a:solidFill>
                <a:effectLst/>
                <a:latin typeface="Comic Sans MS" panose="030F0702030302020204" pitchFamily="66" charset="0"/>
                <a:ea typeface="Times New Roman" panose="02020603050405020304" pitchFamily="18" charset="0"/>
              </a:rPr>
              <a:t>Alumnas:</a:t>
            </a:r>
          </a:p>
          <a:p>
            <a:pPr algn="ctr"/>
            <a:r>
              <a:rPr lang="es-MX" sz="1500" dirty="0">
                <a:solidFill>
                  <a:srgbClr val="000000"/>
                </a:solidFill>
                <a:latin typeface="Comic Sans MS" panose="030F0702030302020204" pitchFamily="66" charset="0"/>
                <a:ea typeface="Times New Roman" panose="02020603050405020304" pitchFamily="18" charset="0"/>
              </a:rPr>
              <a:t>Aneyra Adanary Duran </a:t>
            </a:r>
            <a:r>
              <a:rPr lang="es-MX" sz="1500" dirty="0">
                <a:solidFill>
                  <a:srgbClr val="000000"/>
                </a:solidFill>
                <a:effectLst/>
                <a:latin typeface="Comic Sans MS" panose="030F0702030302020204" pitchFamily="66" charset="0"/>
                <a:ea typeface="Times New Roman" panose="02020603050405020304" pitchFamily="18" charset="0"/>
              </a:rPr>
              <a:t>Echeverria #6</a:t>
            </a:r>
          </a:p>
          <a:p>
            <a:pPr algn="ctr"/>
            <a:r>
              <a:rPr lang="es-MX" sz="1500" dirty="0">
                <a:solidFill>
                  <a:srgbClr val="000000"/>
                </a:solidFill>
                <a:latin typeface="Comic Sans MS" panose="030F0702030302020204" pitchFamily="66" charset="0"/>
                <a:ea typeface="Times New Roman" panose="02020603050405020304" pitchFamily="18" charset="0"/>
              </a:rPr>
              <a:t>María Fernanda Huerta Jiménez #13</a:t>
            </a:r>
          </a:p>
          <a:p>
            <a:pPr algn="ctr"/>
            <a:r>
              <a:rPr lang="es-MX" sz="1500" dirty="0">
                <a:effectLst/>
                <a:latin typeface="Comic Sans MS" panose="030F0702030302020204" pitchFamily="66" charset="0"/>
                <a:ea typeface="Times New Roman" panose="02020603050405020304" pitchFamily="18" charset="0"/>
              </a:rPr>
              <a:t>Lluvia Hefziba Pérez Arreola #16</a:t>
            </a:r>
          </a:p>
          <a:p>
            <a:pPr algn="ctr"/>
            <a:r>
              <a:rPr lang="es-MX" sz="1500" dirty="0">
                <a:latin typeface="Comic Sans MS" panose="030F0702030302020204" pitchFamily="66" charset="0"/>
                <a:ea typeface="Times New Roman" panose="02020603050405020304" pitchFamily="18" charset="0"/>
              </a:rPr>
              <a:t>Frida Alejandra Picazo Montecillos #17</a:t>
            </a:r>
          </a:p>
          <a:p>
            <a:pPr algn="ctr"/>
            <a:r>
              <a:rPr lang="es-MX" sz="1500" dirty="0">
                <a:effectLst/>
                <a:latin typeface="Comic Sans MS" panose="030F0702030302020204" pitchFamily="66" charset="0"/>
                <a:ea typeface="Times New Roman" panose="02020603050405020304" pitchFamily="18" charset="0"/>
              </a:rPr>
              <a:t>Sofia Abigail Rodríguez Carrizales #19</a:t>
            </a:r>
          </a:p>
          <a:p>
            <a:pPr algn="ctr"/>
            <a:r>
              <a:rPr lang="es-MX" sz="1500" dirty="0">
                <a:latin typeface="Comic Sans MS" panose="030F0702030302020204" pitchFamily="66" charset="0"/>
                <a:ea typeface="Times New Roman" panose="02020603050405020304" pitchFamily="18" charset="0"/>
              </a:rPr>
              <a:t>Fátima Alejandra Rodríguez Galván #20</a:t>
            </a:r>
            <a:endParaRPr lang="es-MX" sz="1500" dirty="0">
              <a:effectLst/>
              <a:latin typeface="Comic Sans MS" panose="030F0702030302020204" pitchFamily="66" charset="0"/>
              <a:ea typeface="Times New Roman" panose="02020603050405020304" pitchFamily="18" charset="0"/>
            </a:endParaRPr>
          </a:p>
          <a:p>
            <a:pPr algn="ctr"/>
            <a:endParaRPr lang="es-MX" sz="1500" dirty="0">
              <a:latin typeface="Cooper Black" panose="0208090404030B020404" pitchFamily="18" charset="77"/>
            </a:endParaRPr>
          </a:p>
          <a:p>
            <a:pPr algn="ctr"/>
            <a:endParaRPr lang="es-MX" sz="1500" dirty="0">
              <a:latin typeface="Cooper Black" panose="0208090404030B020404" pitchFamily="18" charset="77"/>
            </a:endParaRPr>
          </a:p>
          <a:p>
            <a:pPr algn="ctr"/>
            <a:endParaRPr lang="es-MX" sz="1500" dirty="0">
              <a:latin typeface="Cooper Black" panose="0208090404030B020404" pitchFamily="18" charset="77"/>
            </a:endParaRPr>
          </a:p>
          <a:p>
            <a:r>
              <a:rPr lang="es-MX" sz="1600" dirty="0">
                <a:latin typeface="Comic Sans MS" panose="030F0702030302020204" pitchFamily="66" charset="0"/>
              </a:rPr>
              <a:t>Saltillo, Coahuila de Zaragoza </a:t>
            </a:r>
          </a:p>
        </p:txBody>
      </p:sp>
      <p:pic>
        <p:nvPicPr>
          <p:cNvPr id="10" name="Imagen 9">
            <a:extLst>
              <a:ext uri="{FF2B5EF4-FFF2-40B4-BE49-F238E27FC236}">
                <a16:creationId xmlns:a16="http://schemas.microsoft.com/office/drawing/2014/main" id="{A1411020-A9B7-49AE-8444-36698CF8AABC}"/>
              </a:ext>
            </a:extLst>
          </p:cNvPr>
          <p:cNvPicPr>
            <a:picLocks noChangeAspect="1"/>
          </p:cNvPicPr>
          <p:nvPr/>
        </p:nvPicPr>
        <p:blipFill>
          <a:blip r:embed="rId4"/>
          <a:stretch>
            <a:fillRect/>
          </a:stretch>
        </p:blipFill>
        <p:spPr>
          <a:xfrm>
            <a:off x="44061" y="307534"/>
            <a:ext cx="1104265" cy="990600"/>
          </a:xfrm>
          <a:prstGeom prst="rect">
            <a:avLst/>
          </a:prstGeom>
        </p:spPr>
      </p:pic>
      <p:sp>
        <p:nvSpPr>
          <p:cNvPr id="11" name="CuadroTexto 10">
            <a:extLst>
              <a:ext uri="{FF2B5EF4-FFF2-40B4-BE49-F238E27FC236}">
                <a16:creationId xmlns:a16="http://schemas.microsoft.com/office/drawing/2014/main" id="{C1C2C9F5-D143-4C3D-95FF-131A30294E7D}"/>
              </a:ext>
            </a:extLst>
          </p:cNvPr>
          <p:cNvSpPr txBox="1"/>
          <p:nvPr/>
        </p:nvSpPr>
        <p:spPr>
          <a:xfrm>
            <a:off x="8988563" y="6180325"/>
            <a:ext cx="2663687" cy="338554"/>
          </a:xfrm>
          <a:prstGeom prst="rect">
            <a:avLst/>
          </a:prstGeom>
          <a:noFill/>
        </p:spPr>
        <p:txBody>
          <a:bodyPr wrap="square" rtlCol="0">
            <a:spAutoFit/>
          </a:bodyPr>
          <a:lstStyle/>
          <a:p>
            <a:pPr algn="r"/>
            <a:r>
              <a:rPr lang="es-MX" sz="1600" dirty="0">
                <a:latin typeface="Comic Sans MS" panose="030F0702030302020204" pitchFamily="66" charset="0"/>
              </a:rPr>
              <a:t>Noviembre  2021</a:t>
            </a:r>
          </a:p>
        </p:txBody>
      </p:sp>
    </p:spTree>
    <p:extLst>
      <p:ext uri="{BB962C8B-B14F-4D97-AF65-F5344CB8AC3E}">
        <p14:creationId xmlns:p14="http://schemas.microsoft.com/office/powerpoint/2010/main" val="4012245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C5"/>
        </a:solidFill>
        <a:effectLst/>
      </p:bgPr>
    </p:bg>
    <p:spTree>
      <p:nvGrpSpPr>
        <p:cNvPr id="1" name=""/>
        <p:cNvGrpSpPr/>
        <p:nvPr/>
      </p:nvGrpSpPr>
      <p:grpSpPr>
        <a:xfrm>
          <a:off x="0" y="0"/>
          <a:ext cx="0" cy="0"/>
          <a:chOff x="0" y="0"/>
          <a:chExt cx="0" cy="0"/>
        </a:xfrm>
      </p:grpSpPr>
      <p:sp>
        <p:nvSpPr>
          <p:cNvPr id="6" name="Diagrama de flujo: conector 5">
            <a:extLst>
              <a:ext uri="{FF2B5EF4-FFF2-40B4-BE49-F238E27FC236}">
                <a16:creationId xmlns:a16="http://schemas.microsoft.com/office/drawing/2014/main" id="{0023BA69-DB1A-4C21-B0BF-A6520043C1D9}"/>
              </a:ext>
            </a:extLst>
          </p:cNvPr>
          <p:cNvSpPr/>
          <p:nvPr/>
        </p:nvSpPr>
        <p:spPr>
          <a:xfrm>
            <a:off x="2190483" y="146182"/>
            <a:ext cx="984738" cy="970670"/>
          </a:xfrm>
          <a:prstGeom prst="flowChartConnector">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 name="Diagrama de flujo: conector 6">
            <a:extLst>
              <a:ext uri="{FF2B5EF4-FFF2-40B4-BE49-F238E27FC236}">
                <a16:creationId xmlns:a16="http://schemas.microsoft.com/office/drawing/2014/main" id="{2A782B8C-AD68-46EA-B645-AD0CA0919C0B}"/>
              </a:ext>
            </a:extLst>
          </p:cNvPr>
          <p:cNvSpPr/>
          <p:nvPr/>
        </p:nvSpPr>
        <p:spPr>
          <a:xfrm>
            <a:off x="2861247" y="146182"/>
            <a:ext cx="984738" cy="970670"/>
          </a:xfrm>
          <a:prstGeom prst="flowChartConnector">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Diagrama de flujo: conector 4">
            <a:extLst>
              <a:ext uri="{FF2B5EF4-FFF2-40B4-BE49-F238E27FC236}">
                <a16:creationId xmlns:a16="http://schemas.microsoft.com/office/drawing/2014/main" id="{5C365099-FB2C-495A-AA91-3C8E6F1DBB0B}"/>
              </a:ext>
            </a:extLst>
          </p:cNvPr>
          <p:cNvSpPr/>
          <p:nvPr/>
        </p:nvSpPr>
        <p:spPr>
          <a:xfrm>
            <a:off x="3532011" y="146182"/>
            <a:ext cx="984738" cy="970670"/>
          </a:xfrm>
          <a:prstGeom prst="flowChartConnector">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Diagrama de flujo: conector 7">
            <a:extLst>
              <a:ext uri="{FF2B5EF4-FFF2-40B4-BE49-F238E27FC236}">
                <a16:creationId xmlns:a16="http://schemas.microsoft.com/office/drawing/2014/main" id="{815813F7-4EFF-40F5-92F8-0F646E0CE26A}"/>
              </a:ext>
            </a:extLst>
          </p:cNvPr>
          <p:cNvSpPr/>
          <p:nvPr/>
        </p:nvSpPr>
        <p:spPr>
          <a:xfrm>
            <a:off x="4202775" y="146182"/>
            <a:ext cx="984738" cy="970670"/>
          </a:xfrm>
          <a:prstGeom prst="flowChartConnector">
            <a:avLst/>
          </a:prstGeom>
          <a:solidFill>
            <a:srgbClr val="FFCC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Diagrama de flujo: conector 3">
            <a:extLst>
              <a:ext uri="{FF2B5EF4-FFF2-40B4-BE49-F238E27FC236}">
                <a16:creationId xmlns:a16="http://schemas.microsoft.com/office/drawing/2014/main" id="{D1894D51-F0ED-4B3E-A095-3DFEA070809B}"/>
              </a:ext>
            </a:extLst>
          </p:cNvPr>
          <p:cNvSpPr/>
          <p:nvPr/>
        </p:nvSpPr>
        <p:spPr>
          <a:xfrm>
            <a:off x="4873539" y="146182"/>
            <a:ext cx="984738" cy="970670"/>
          </a:xfrm>
          <a:prstGeom prst="flowChartConnector">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Diagrama de flujo: conector 12">
            <a:extLst>
              <a:ext uri="{FF2B5EF4-FFF2-40B4-BE49-F238E27FC236}">
                <a16:creationId xmlns:a16="http://schemas.microsoft.com/office/drawing/2014/main" id="{4376A471-73EA-474D-8C38-457A228E208C}"/>
              </a:ext>
            </a:extLst>
          </p:cNvPr>
          <p:cNvSpPr/>
          <p:nvPr/>
        </p:nvSpPr>
        <p:spPr>
          <a:xfrm>
            <a:off x="5544303" y="146182"/>
            <a:ext cx="984738" cy="970670"/>
          </a:xfrm>
          <a:prstGeom prst="flowChartConnector">
            <a:avLst/>
          </a:prstGeom>
          <a:solidFill>
            <a:srgbClr val="FF7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CC99FF"/>
              </a:solidFill>
            </a:endParaRPr>
          </a:p>
        </p:txBody>
      </p:sp>
      <p:sp>
        <p:nvSpPr>
          <p:cNvPr id="12" name="Diagrama de flujo: conector 11">
            <a:extLst>
              <a:ext uri="{FF2B5EF4-FFF2-40B4-BE49-F238E27FC236}">
                <a16:creationId xmlns:a16="http://schemas.microsoft.com/office/drawing/2014/main" id="{9EFD0F92-BCE5-49C7-97D7-52F633B2C091}"/>
              </a:ext>
            </a:extLst>
          </p:cNvPr>
          <p:cNvSpPr/>
          <p:nvPr/>
        </p:nvSpPr>
        <p:spPr>
          <a:xfrm>
            <a:off x="6215067" y="146182"/>
            <a:ext cx="984738" cy="970670"/>
          </a:xfrm>
          <a:prstGeom prst="flowChartConnector">
            <a:avLst/>
          </a:prstGeom>
          <a:solidFill>
            <a:srgbClr val="FFA7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CC99FF"/>
              </a:solidFill>
            </a:endParaRPr>
          </a:p>
        </p:txBody>
      </p:sp>
      <p:sp>
        <p:nvSpPr>
          <p:cNvPr id="11" name="Diagrama de flujo: conector 10">
            <a:extLst>
              <a:ext uri="{FF2B5EF4-FFF2-40B4-BE49-F238E27FC236}">
                <a16:creationId xmlns:a16="http://schemas.microsoft.com/office/drawing/2014/main" id="{808332BF-487B-4B3F-BDA3-776E840E4D4A}"/>
              </a:ext>
            </a:extLst>
          </p:cNvPr>
          <p:cNvSpPr/>
          <p:nvPr/>
        </p:nvSpPr>
        <p:spPr>
          <a:xfrm>
            <a:off x="6885831" y="146182"/>
            <a:ext cx="984738" cy="970670"/>
          </a:xfrm>
          <a:prstGeom prst="flowChartConnector">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CC99FF"/>
              </a:solidFill>
            </a:endParaRPr>
          </a:p>
        </p:txBody>
      </p:sp>
      <p:sp>
        <p:nvSpPr>
          <p:cNvPr id="10" name="Diagrama de flujo: conector 9">
            <a:extLst>
              <a:ext uri="{FF2B5EF4-FFF2-40B4-BE49-F238E27FC236}">
                <a16:creationId xmlns:a16="http://schemas.microsoft.com/office/drawing/2014/main" id="{12CD2395-D169-4864-8849-619EC42D2034}"/>
              </a:ext>
            </a:extLst>
          </p:cNvPr>
          <p:cNvSpPr/>
          <p:nvPr/>
        </p:nvSpPr>
        <p:spPr>
          <a:xfrm>
            <a:off x="7556595" y="163104"/>
            <a:ext cx="984738" cy="970670"/>
          </a:xfrm>
          <a:prstGeom prst="flowChartConnector">
            <a:avLst/>
          </a:prstGeom>
          <a:solidFill>
            <a:srgbClr val="EBB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CC99FF"/>
              </a:solidFill>
            </a:endParaRPr>
          </a:p>
        </p:txBody>
      </p:sp>
      <p:sp>
        <p:nvSpPr>
          <p:cNvPr id="9" name="Diagrama de flujo: conector 8">
            <a:extLst>
              <a:ext uri="{FF2B5EF4-FFF2-40B4-BE49-F238E27FC236}">
                <a16:creationId xmlns:a16="http://schemas.microsoft.com/office/drawing/2014/main" id="{5A887105-8606-4D9C-9545-52636D9175E6}"/>
              </a:ext>
            </a:extLst>
          </p:cNvPr>
          <p:cNvSpPr/>
          <p:nvPr/>
        </p:nvSpPr>
        <p:spPr>
          <a:xfrm>
            <a:off x="8227359" y="146182"/>
            <a:ext cx="984738" cy="970670"/>
          </a:xfrm>
          <a:prstGeom prst="flowChartConnector">
            <a:avLst/>
          </a:prstGeom>
          <a:solidFill>
            <a:srgbClr val="CC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CC99FF"/>
              </a:solidFill>
            </a:endParaRPr>
          </a:p>
        </p:txBody>
      </p:sp>
      <p:sp>
        <p:nvSpPr>
          <p:cNvPr id="15" name="Diagrama de flujo: conector 14">
            <a:extLst>
              <a:ext uri="{FF2B5EF4-FFF2-40B4-BE49-F238E27FC236}">
                <a16:creationId xmlns:a16="http://schemas.microsoft.com/office/drawing/2014/main" id="{61186693-04F8-47F5-9273-304F1848C3F3}"/>
              </a:ext>
            </a:extLst>
          </p:cNvPr>
          <p:cNvSpPr/>
          <p:nvPr/>
        </p:nvSpPr>
        <p:spPr>
          <a:xfrm>
            <a:off x="8898123" y="146182"/>
            <a:ext cx="984738" cy="970670"/>
          </a:xfrm>
          <a:prstGeom prst="flowChartConnector">
            <a:avLst/>
          </a:prstGeom>
          <a:solidFill>
            <a:srgbClr val="97B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CC99FF"/>
              </a:solidFill>
            </a:endParaRPr>
          </a:p>
        </p:txBody>
      </p:sp>
      <p:sp>
        <p:nvSpPr>
          <p:cNvPr id="16" name="CuadroTexto 15">
            <a:extLst>
              <a:ext uri="{FF2B5EF4-FFF2-40B4-BE49-F238E27FC236}">
                <a16:creationId xmlns:a16="http://schemas.microsoft.com/office/drawing/2014/main" id="{4294F605-4257-4DAE-AB43-B77CEA8F3A25}"/>
              </a:ext>
            </a:extLst>
          </p:cNvPr>
          <p:cNvSpPr txBox="1"/>
          <p:nvPr/>
        </p:nvSpPr>
        <p:spPr>
          <a:xfrm>
            <a:off x="2309139" y="376054"/>
            <a:ext cx="7573721" cy="646331"/>
          </a:xfrm>
          <a:prstGeom prst="rect">
            <a:avLst/>
          </a:prstGeom>
          <a:noFill/>
        </p:spPr>
        <p:txBody>
          <a:bodyPr wrap="square" rtlCol="0">
            <a:spAutoFit/>
          </a:bodyPr>
          <a:lstStyle/>
          <a:p>
            <a:pPr algn="ctr"/>
            <a:r>
              <a:rPr lang="es-MX" sz="3600" dirty="0">
                <a:latin typeface="Modern Love Grunge" panose="020B0604020202020204" pitchFamily="82" charset="0"/>
              </a:rPr>
              <a:t>N  i  ñ  e  z     T  e  m  p  r  a  n  a </a:t>
            </a:r>
          </a:p>
        </p:txBody>
      </p:sp>
      <p:sp>
        <p:nvSpPr>
          <p:cNvPr id="17" name="CuadroTexto 16">
            <a:extLst>
              <a:ext uri="{FF2B5EF4-FFF2-40B4-BE49-F238E27FC236}">
                <a16:creationId xmlns:a16="http://schemas.microsoft.com/office/drawing/2014/main" id="{22EA7147-532C-4999-991C-5AE724852AC7}"/>
              </a:ext>
            </a:extLst>
          </p:cNvPr>
          <p:cNvSpPr txBox="1"/>
          <p:nvPr/>
        </p:nvSpPr>
        <p:spPr>
          <a:xfrm>
            <a:off x="4803099" y="1116852"/>
            <a:ext cx="2467146" cy="369332"/>
          </a:xfrm>
          <a:prstGeom prst="rect">
            <a:avLst/>
          </a:prstGeom>
          <a:noFill/>
        </p:spPr>
        <p:txBody>
          <a:bodyPr wrap="square" rtlCol="0">
            <a:spAutoFit/>
          </a:bodyPr>
          <a:lstStyle/>
          <a:p>
            <a:pPr algn="ctr"/>
            <a:r>
              <a:rPr lang="es-MX" dirty="0">
                <a:solidFill>
                  <a:srgbClr val="000099"/>
                </a:solidFill>
                <a:latin typeface="Modern Love" panose="04090805081005020601" pitchFamily="82" charset="0"/>
              </a:rPr>
              <a:t>Etapa 3</a:t>
            </a:r>
          </a:p>
        </p:txBody>
      </p:sp>
      <p:sp>
        <p:nvSpPr>
          <p:cNvPr id="18" name="CuadroTexto 17">
            <a:extLst>
              <a:ext uri="{FF2B5EF4-FFF2-40B4-BE49-F238E27FC236}">
                <a16:creationId xmlns:a16="http://schemas.microsoft.com/office/drawing/2014/main" id="{C9753A83-3B31-48AB-A7D2-0DD34B7C92E1}"/>
              </a:ext>
            </a:extLst>
          </p:cNvPr>
          <p:cNvSpPr txBox="1"/>
          <p:nvPr/>
        </p:nvSpPr>
        <p:spPr>
          <a:xfrm>
            <a:off x="609600" y="1668069"/>
            <a:ext cx="4193499" cy="892552"/>
          </a:xfrm>
          <a:prstGeom prst="rect">
            <a:avLst/>
          </a:prstGeom>
          <a:solidFill>
            <a:srgbClr val="E29BFF"/>
          </a:solidFill>
        </p:spPr>
        <p:txBody>
          <a:bodyPr wrap="square" rtlCol="0">
            <a:spAutoFit/>
          </a:bodyPr>
          <a:lstStyle/>
          <a:p>
            <a:pPr algn="ctr"/>
            <a:r>
              <a:rPr lang="es-MX" sz="2400" dirty="0">
                <a:latin typeface="Modern Love Caps" panose="04070805081001020A01" pitchFamily="82" charset="0"/>
              </a:rPr>
              <a:t>Desarrollo</a:t>
            </a:r>
          </a:p>
          <a:p>
            <a:pPr algn="ctr"/>
            <a:r>
              <a:rPr lang="es-MX" sz="2800" dirty="0"/>
              <a:t> </a:t>
            </a:r>
          </a:p>
        </p:txBody>
      </p:sp>
      <p:sp>
        <p:nvSpPr>
          <p:cNvPr id="20" name="CuadroTexto 19">
            <a:extLst>
              <a:ext uri="{FF2B5EF4-FFF2-40B4-BE49-F238E27FC236}">
                <a16:creationId xmlns:a16="http://schemas.microsoft.com/office/drawing/2014/main" id="{01EAE7A7-B7D1-4ECD-BD60-15A5CEC32E8D}"/>
              </a:ext>
            </a:extLst>
          </p:cNvPr>
          <p:cNvSpPr txBox="1"/>
          <p:nvPr/>
        </p:nvSpPr>
        <p:spPr>
          <a:xfrm>
            <a:off x="4873539" y="1668069"/>
            <a:ext cx="7064530" cy="892552"/>
          </a:xfrm>
          <a:prstGeom prst="rect">
            <a:avLst/>
          </a:prstGeom>
          <a:solidFill>
            <a:srgbClr val="E29BFF"/>
          </a:solidFill>
        </p:spPr>
        <p:txBody>
          <a:bodyPr wrap="square" rtlCol="0">
            <a:spAutoFit/>
          </a:bodyPr>
          <a:lstStyle/>
          <a:p>
            <a:pPr algn="ctr"/>
            <a:r>
              <a:rPr lang="es-MX" sz="2400" dirty="0">
                <a:latin typeface="Modern Love Caps" panose="04070805081001020A01" pitchFamily="82" charset="0"/>
              </a:rPr>
              <a:t>Características</a:t>
            </a:r>
          </a:p>
          <a:p>
            <a:pPr algn="ctr"/>
            <a:r>
              <a:rPr lang="es-MX" sz="2800" dirty="0"/>
              <a:t> </a:t>
            </a:r>
          </a:p>
        </p:txBody>
      </p:sp>
      <p:sp>
        <p:nvSpPr>
          <p:cNvPr id="21" name="CuadroTexto 20">
            <a:extLst>
              <a:ext uri="{FF2B5EF4-FFF2-40B4-BE49-F238E27FC236}">
                <a16:creationId xmlns:a16="http://schemas.microsoft.com/office/drawing/2014/main" id="{AA998FF8-F3C4-4AC6-ADD1-C8633D9E0888}"/>
              </a:ext>
            </a:extLst>
          </p:cNvPr>
          <p:cNvSpPr txBox="1"/>
          <p:nvPr/>
        </p:nvSpPr>
        <p:spPr>
          <a:xfrm>
            <a:off x="579621" y="2634739"/>
            <a:ext cx="4193499" cy="3947234"/>
          </a:xfrm>
          <a:prstGeom prst="rect">
            <a:avLst/>
          </a:prstGeom>
          <a:solidFill>
            <a:srgbClr val="FFCCFF"/>
          </a:solidFill>
        </p:spPr>
        <p:txBody>
          <a:bodyPr wrap="square" rtlCol="0">
            <a:spAutoFit/>
          </a:bodyPr>
          <a:lstStyle/>
          <a:p>
            <a:pPr algn="ctr"/>
            <a:endParaRPr lang="es-MX" sz="2400" dirty="0">
              <a:latin typeface="Georgia Pro Light" panose="02040302050405020303" pitchFamily="18" charset="0"/>
            </a:endParaRPr>
          </a:p>
          <a:p>
            <a:pPr algn="ctr"/>
            <a:endParaRPr lang="es-MX" sz="2400" dirty="0">
              <a:latin typeface="Georgia Pro Light" panose="02040302050405020303" pitchFamily="18" charset="0"/>
            </a:endParaRPr>
          </a:p>
          <a:p>
            <a:pPr algn="ctr"/>
            <a:endParaRPr lang="es-MX" sz="2400" dirty="0">
              <a:latin typeface="Georgia Pro Light" panose="02040302050405020303" pitchFamily="18" charset="0"/>
            </a:endParaRPr>
          </a:p>
          <a:p>
            <a:pPr algn="ctr"/>
            <a:endParaRPr lang="es-MX" sz="2400" dirty="0">
              <a:latin typeface="Georgia Pro Light" panose="02040302050405020303" pitchFamily="18" charset="0"/>
            </a:endParaRPr>
          </a:p>
          <a:p>
            <a:pPr algn="ctr"/>
            <a:r>
              <a:rPr lang="es-MX" sz="2400" dirty="0">
                <a:latin typeface="Georgia Pro Light" panose="02040302050405020303" pitchFamily="18" charset="0"/>
              </a:rPr>
              <a:t>Físico </a:t>
            </a:r>
          </a:p>
          <a:p>
            <a:pPr algn="ctr"/>
            <a:endParaRPr lang="es-MX" sz="2400" dirty="0">
              <a:latin typeface="Georgia Pro Light" panose="02040302050405020303" pitchFamily="18" charset="0"/>
            </a:endParaRPr>
          </a:p>
          <a:p>
            <a:pPr algn="ctr"/>
            <a:endParaRPr lang="es-MX" sz="2400" dirty="0">
              <a:latin typeface="Georgia Pro Light" panose="02040302050405020303" pitchFamily="18" charset="0"/>
            </a:endParaRPr>
          </a:p>
          <a:p>
            <a:pPr algn="ctr"/>
            <a:endParaRPr lang="es-MX" sz="1050" dirty="0">
              <a:latin typeface="Georgia Pro Light" panose="02040302050405020303" pitchFamily="18" charset="0"/>
            </a:endParaRPr>
          </a:p>
          <a:p>
            <a:pPr algn="ctr"/>
            <a:endParaRPr lang="es-MX" sz="2400" dirty="0">
              <a:latin typeface="Georgia Pro Light" panose="02040302050405020303" pitchFamily="18" charset="0"/>
            </a:endParaRPr>
          </a:p>
          <a:p>
            <a:pPr algn="ctr"/>
            <a:endParaRPr lang="es-MX" sz="2000" dirty="0">
              <a:latin typeface="Georgia Pro Light" panose="02040302050405020303" pitchFamily="18" charset="0"/>
            </a:endParaRPr>
          </a:p>
          <a:p>
            <a:pPr algn="ctr"/>
            <a:r>
              <a:rPr lang="es-MX" sz="2800" dirty="0">
                <a:latin typeface="Georgia Pro Light" panose="02040302050405020303" pitchFamily="18" charset="0"/>
              </a:rPr>
              <a:t> </a:t>
            </a:r>
          </a:p>
        </p:txBody>
      </p:sp>
      <p:sp>
        <p:nvSpPr>
          <p:cNvPr id="23" name="CuadroTexto 22">
            <a:extLst>
              <a:ext uri="{FF2B5EF4-FFF2-40B4-BE49-F238E27FC236}">
                <a16:creationId xmlns:a16="http://schemas.microsoft.com/office/drawing/2014/main" id="{F1425250-A1F1-4538-8AFB-2727AF92A16D}"/>
              </a:ext>
            </a:extLst>
          </p:cNvPr>
          <p:cNvSpPr txBox="1"/>
          <p:nvPr/>
        </p:nvSpPr>
        <p:spPr>
          <a:xfrm>
            <a:off x="4873539" y="2665561"/>
            <a:ext cx="7064530" cy="3970318"/>
          </a:xfrm>
          <a:prstGeom prst="rect">
            <a:avLst/>
          </a:prstGeom>
          <a:solidFill>
            <a:srgbClr val="FFCCFF"/>
          </a:solidFill>
        </p:spPr>
        <p:txBody>
          <a:bodyPr wrap="square" rtlCol="0">
            <a:spAutoFit/>
          </a:bodyPr>
          <a:lstStyle/>
          <a:p>
            <a:pPr algn="just"/>
            <a:r>
              <a:rPr lang="es-MX" sz="1200" dirty="0">
                <a:latin typeface="Georgia Pro Light" panose="02040302050405020303" pitchFamily="18" charset="0"/>
              </a:rPr>
              <a:t>Durante los primeros años de vida es necesario que los niños duerman mucho (entre 16 y más horas)  Durante la edad de preescolar los niños deben de dormir menos tiempo, sin embargo los niños con niñez temprana tienden a tener sus propios ritmos al dormir bien definidos. Durante los 3 y 6 a los de edad los niños adquieres habilidades como, brincar, correr, lanzar, etc. Así como también aprenden a atarse las agujetas, dibujar, etc. Durante esta etapa los niños deciden si ser derechos o zurdos .Durante los 3 y 6 años de vida del infante el tiempo se va muy rápido debido a que el pequeño está en un cambio constante e innovador.</a:t>
            </a:r>
          </a:p>
          <a:p>
            <a:pPr algn="just"/>
            <a:r>
              <a:rPr lang="es-MX" sz="1200" dirty="0">
                <a:latin typeface="Georgia Pro Light" panose="02040302050405020303" pitchFamily="18" charset="0"/>
              </a:rPr>
              <a:t>Su crecimiento no solo consta en la estatura que aumenta gradualmente y depende de la genética y otros factores que influyen cómo por ejemplo la alimentación. Está influye demasiado en el crecimiento ya que los niños que la mayoría de las ocasiones los niños que se alimentan sanamente llevan un mejor y más sano crecimiento no solo por fuera si no también en sus órganos. Conforme los niños crecen sus órganos no solo crecen si no que se van reforzando para lograr aumentar su resistencia.</a:t>
            </a:r>
          </a:p>
          <a:p>
            <a:pPr algn="just"/>
            <a:r>
              <a:rPr lang="es-MX" sz="1200" dirty="0">
                <a:latin typeface="Georgia Pro Light" panose="02040302050405020303" pitchFamily="18" charset="0"/>
              </a:rPr>
              <a:t>La mayoría de los niños suelen tener problemas al dormir, sin embargo existen medidas o formas de ayudar a que los niños duerman mejor por ejemplo: es importante establecer una rutina en la que el niño sepa que es hora de dormir y tenga claro este horario, evitando el juego para dormir, es importante darle confianza para que el duerma tranquilo y esto se puede hacer dejando una luz pequeña prendida junto a el y es muy importante no despertarlo.</a:t>
            </a:r>
          </a:p>
          <a:p>
            <a:pPr algn="just"/>
            <a:r>
              <a:rPr lang="es-MX" sz="1200" dirty="0">
                <a:latin typeface="Georgia Pro Light" panose="02040302050405020303" pitchFamily="18" charset="0"/>
              </a:rPr>
              <a:t>El desarrollo de su cerebro es algo vital en su vida ya que este es el que manda todas las órdenes a el resto de su cuerpo.</a:t>
            </a:r>
          </a:p>
          <a:p>
            <a:pPr algn="just"/>
            <a:r>
              <a:rPr lang="es-MX" sz="1200" dirty="0">
                <a:latin typeface="Georgia Pro Light" panose="02040302050405020303" pitchFamily="18" charset="0"/>
              </a:rPr>
              <a:t>Al igual que lo dicho anteriormente es importante darle al niño el apoyo y demostrarle que está en un ambiente seguro, así como también es importante inculcarle los valores de llevar una buena alimentación</a:t>
            </a:r>
          </a:p>
        </p:txBody>
      </p:sp>
      <p:pic>
        <p:nvPicPr>
          <p:cNvPr id="25" name="Imagen 24" descr="Imagen que contiene Icono&#10;&#10;Descripción generada automáticamente">
            <a:extLst>
              <a:ext uri="{FF2B5EF4-FFF2-40B4-BE49-F238E27FC236}">
                <a16:creationId xmlns:a16="http://schemas.microsoft.com/office/drawing/2014/main" id="{DBABDCF2-6FA0-4BA8-99AA-C44BC3BD4E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68887" y="73381"/>
            <a:ext cx="1627878" cy="1627878"/>
          </a:xfrm>
          <a:prstGeom prst="rect">
            <a:avLst/>
          </a:prstGeom>
        </p:spPr>
      </p:pic>
      <p:pic>
        <p:nvPicPr>
          <p:cNvPr id="4098" name="Picture 2" descr="Dormir, diverso, ángulo png | PNGEgg">
            <a:extLst>
              <a:ext uri="{FF2B5EF4-FFF2-40B4-BE49-F238E27FC236}">
                <a16:creationId xmlns:a16="http://schemas.microsoft.com/office/drawing/2014/main" id="{6CF43292-5582-4869-B875-07C3B940B609}"/>
              </a:ext>
            </a:extLst>
          </p:cNvPr>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6512" b="94651" l="10000" r="90000">
                        <a14:foregroundMark x1="49556" y1="6512" x2="49556" y2="6512"/>
                        <a14:foregroundMark x1="58667" y1="74884" x2="58667" y2="74884"/>
                        <a14:foregroundMark x1="38000" y1="90000" x2="52000" y2="73023"/>
                        <a14:foregroundMark x1="52000" y1="73023" x2="58889" y2="69535"/>
                        <a14:foregroundMark x1="58889" y1="69535" x2="70889" y2="82558"/>
                        <a14:foregroundMark x1="70889" y1="82558" x2="76667" y2="82558"/>
                        <a14:foregroundMark x1="76667" y1="82558" x2="81444" y2="91163"/>
                        <a14:foregroundMark x1="81444" y1="91163" x2="81556" y2="91628"/>
                        <a14:foregroundMark x1="72778" y1="94651" x2="42889" y2="91163"/>
                        <a14:foregroundMark x1="79333" y1="74651" x2="70778" y2="74651"/>
                        <a14:foregroundMark x1="22778" y1="26977" x2="22778" y2="26977"/>
                        <a14:foregroundMark x1="28556" y1="19535" x2="28556" y2="19535"/>
                        <a14:foregroundMark x1="34778" y1="13023" x2="34778" y2="13023"/>
                      </a14:backgroundRemoval>
                    </a14:imgEffect>
                  </a14:imgLayer>
                </a14:imgProps>
              </a:ext>
              <a:ext uri="{28A0092B-C50C-407E-A947-70E740481C1C}">
                <a14:useLocalDpi xmlns:a14="http://schemas.microsoft.com/office/drawing/2010/main" val="0"/>
              </a:ext>
            </a:extLst>
          </a:blip>
          <a:srcRect l="12266" r="11897"/>
          <a:stretch/>
        </p:blipFill>
        <p:spPr bwMode="auto">
          <a:xfrm>
            <a:off x="1394968" y="4832861"/>
            <a:ext cx="2617567" cy="16490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6203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2000"/>
                                        <p:tgtEl>
                                          <p:spTgt spid="4098"/>
                                        </p:tgtEl>
                                      </p:cBhvr>
                                    </p:animEffect>
                                    <p:anim calcmode="lin" valueType="num">
                                      <p:cBhvr>
                                        <p:cTn id="8" dur="2000" fill="hold"/>
                                        <p:tgtEl>
                                          <p:spTgt spid="4098"/>
                                        </p:tgtEl>
                                        <p:attrNameLst>
                                          <p:attrName>ppt_w</p:attrName>
                                        </p:attrNameLst>
                                      </p:cBhvr>
                                      <p:tavLst>
                                        <p:tav tm="0" fmla="#ppt_w*sin(2.5*pi*$)">
                                          <p:val>
                                            <p:fltVal val="0"/>
                                          </p:val>
                                        </p:tav>
                                        <p:tav tm="100000">
                                          <p:val>
                                            <p:fltVal val="1"/>
                                          </p:val>
                                        </p:tav>
                                      </p:tavLst>
                                    </p:anim>
                                    <p:anim calcmode="lin" valueType="num">
                                      <p:cBhvr>
                                        <p:cTn id="9" dur="2000" fill="hold"/>
                                        <p:tgtEl>
                                          <p:spTgt spid="409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C5"/>
        </a:solid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ED9A3D56-D96F-48E4-BB96-60A7FFCED1C5}"/>
              </a:ext>
            </a:extLst>
          </p:cNvPr>
          <p:cNvSpPr txBox="1"/>
          <p:nvPr/>
        </p:nvSpPr>
        <p:spPr>
          <a:xfrm>
            <a:off x="468924" y="303503"/>
            <a:ext cx="4180004" cy="892552"/>
          </a:xfrm>
          <a:prstGeom prst="rect">
            <a:avLst/>
          </a:prstGeom>
          <a:solidFill>
            <a:srgbClr val="E29BFF"/>
          </a:solidFill>
        </p:spPr>
        <p:txBody>
          <a:bodyPr wrap="square" rtlCol="0">
            <a:spAutoFit/>
          </a:bodyPr>
          <a:lstStyle/>
          <a:p>
            <a:pPr algn="ctr"/>
            <a:r>
              <a:rPr lang="es-MX" sz="2400" dirty="0">
                <a:latin typeface="Modern Love Caps" panose="04070805081001020A01" pitchFamily="82" charset="0"/>
              </a:rPr>
              <a:t>Desarrollo</a:t>
            </a:r>
          </a:p>
          <a:p>
            <a:pPr algn="ctr"/>
            <a:r>
              <a:rPr lang="es-MX" sz="2800" dirty="0"/>
              <a:t> </a:t>
            </a:r>
          </a:p>
        </p:txBody>
      </p:sp>
      <p:sp>
        <p:nvSpPr>
          <p:cNvPr id="5" name="CuadroTexto 4">
            <a:extLst>
              <a:ext uri="{FF2B5EF4-FFF2-40B4-BE49-F238E27FC236}">
                <a16:creationId xmlns:a16="http://schemas.microsoft.com/office/drawing/2014/main" id="{BC3FD849-5108-42B3-B08F-E3F1C3B5A737}"/>
              </a:ext>
            </a:extLst>
          </p:cNvPr>
          <p:cNvSpPr txBox="1"/>
          <p:nvPr/>
        </p:nvSpPr>
        <p:spPr>
          <a:xfrm>
            <a:off x="4732862" y="303503"/>
            <a:ext cx="7041796" cy="892552"/>
          </a:xfrm>
          <a:prstGeom prst="rect">
            <a:avLst/>
          </a:prstGeom>
          <a:solidFill>
            <a:srgbClr val="E29BFF"/>
          </a:solidFill>
        </p:spPr>
        <p:txBody>
          <a:bodyPr wrap="square" rtlCol="0">
            <a:spAutoFit/>
          </a:bodyPr>
          <a:lstStyle/>
          <a:p>
            <a:pPr algn="ctr"/>
            <a:r>
              <a:rPr lang="es-MX" sz="2400" dirty="0">
                <a:latin typeface="Modern Love Caps" panose="04070805081001020A01" pitchFamily="82" charset="0"/>
              </a:rPr>
              <a:t>Características</a:t>
            </a:r>
          </a:p>
          <a:p>
            <a:pPr algn="ctr"/>
            <a:r>
              <a:rPr lang="es-MX" sz="2800" dirty="0"/>
              <a:t> </a:t>
            </a:r>
          </a:p>
        </p:txBody>
      </p:sp>
      <p:sp>
        <p:nvSpPr>
          <p:cNvPr id="6" name="CuadroTexto 5">
            <a:extLst>
              <a:ext uri="{FF2B5EF4-FFF2-40B4-BE49-F238E27FC236}">
                <a16:creationId xmlns:a16="http://schemas.microsoft.com/office/drawing/2014/main" id="{C57007F0-9CC1-48B6-8F08-9EA609A807FD}"/>
              </a:ext>
            </a:extLst>
          </p:cNvPr>
          <p:cNvSpPr txBox="1"/>
          <p:nvPr/>
        </p:nvSpPr>
        <p:spPr>
          <a:xfrm>
            <a:off x="470760" y="1300996"/>
            <a:ext cx="4180004" cy="5032147"/>
          </a:xfrm>
          <a:prstGeom prst="rect">
            <a:avLst/>
          </a:prstGeom>
          <a:solidFill>
            <a:srgbClr val="CCECFF"/>
          </a:solidFill>
        </p:spPr>
        <p:txBody>
          <a:bodyPr wrap="square" rtlCol="0">
            <a:spAutoFit/>
          </a:bodyPr>
          <a:lstStyle/>
          <a:p>
            <a:pPr algn="ctr"/>
            <a:endParaRPr lang="es-MX" sz="2400" dirty="0">
              <a:latin typeface="Georgia Pro Light" panose="02040302050405020303" pitchFamily="18" charset="0"/>
            </a:endParaRPr>
          </a:p>
          <a:p>
            <a:pPr algn="ctr"/>
            <a:endParaRPr lang="es-MX" sz="2400" dirty="0">
              <a:latin typeface="Georgia Pro Light" panose="02040302050405020303" pitchFamily="18" charset="0"/>
            </a:endParaRPr>
          </a:p>
          <a:p>
            <a:pPr algn="ctr"/>
            <a:endParaRPr lang="es-MX" sz="2400" dirty="0">
              <a:latin typeface="Georgia Pro Light" panose="02040302050405020303" pitchFamily="18" charset="0"/>
            </a:endParaRPr>
          </a:p>
          <a:p>
            <a:pPr algn="ctr"/>
            <a:endParaRPr lang="es-MX" sz="1400" dirty="0">
              <a:latin typeface="Georgia Pro Light" panose="02040302050405020303" pitchFamily="18" charset="0"/>
            </a:endParaRPr>
          </a:p>
          <a:p>
            <a:pPr algn="ctr"/>
            <a:r>
              <a:rPr lang="es-MX" sz="2400" dirty="0">
                <a:latin typeface="Georgia Pro Light" panose="02040302050405020303" pitchFamily="18" charset="0"/>
              </a:rPr>
              <a:t>Cognitivo </a:t>
            </a:r>
          </a:p>
          <a:p>
            <a:pPr algn="ctr"/>
            <a:endParaRPr lang="es-MX" sz="2400" dirty="0">
              <a:latin typeface="Georgia Pro Light" panose="02040302050405020303" pitchFamily="18" charset="0"/>
            </a:endParaRPr>
          </a:p>
          <a:p>
            <a:pPr algn="ctr"/>
            <a:endParaRPr lang="es-MX" sz="2800" dirty="0">
              <a:latin typeface="Georgia Pro Light" panose="02040302050405020303" pitchFamily="18" charset="0"/>
            </a:endParaRPr>
          </a:p>
          <a:p>
            <a:pPr algn="ctr"/>
            <a:endParaRPr lang="es-MX" sz="1100" dirty="0">
              <a:latin typeface="Georgia Pro Light" panose="02040302050405020303" pitchFamily="18" charset="0"/>
            </a:endParaRPr>
          </a:p>
          <a:p>
            <a:pPr algn="ctr"/>
            <a:r>
              <a:rPr lang="es-MX" sz="2400" dirty="0">
                <a:latin typeface="Georgia Pro Light" panose="02040302050405020303" pitchFamily="18" charset="0"/>
              </a:rPr>
              <a:t> </a:t>
            </a:r>
          </a:p>
          <a:p>
            <a:pPr algn="ctr"/>
            <a:endParaRPr lang="es-MX" sz="2400" dirty="0">
              <a:latin typeface="Georgia Pro Light" panose="02040302050405020303" pitchFamily="18" charset="0"/>
            </a:endParaRPr>
          </a:p>
          <a:p>
            <a:pPr algn="ctr"/>
            <a:endParaRPr lang="es-MX" sz="2400" dirty="0">
              <a:latin typeface="Georgia Pro Light" panose="02040302050405020303" pitchFamily="18" charset="0"/>
            </a:endParaRPr>
          </a:p>
          <a:p>
            <a:pPr algn="ctr"/>
            <a:endParaRPr lang="es-MX" sz="2400" dirty="0">
              <a:latin typeface="Georgia Pro Light" panose="02040302050405020303" pitchFamily="18" charset="0"/>
            </a:endParaRPr>
          </a:p>
          <a:p>
            <a:pPr algn="ctr"/>
            <a:endParaRPr lang="es-MX" sz="2400" dirty="0">
              <a:latin typeface="Georgia Pro Light" panose="02040302050405020303" pitchFamily="18" charset="0"/>
            </a:endParaRPr>
          </a:p>
          <a:p>
            <a:pPr algn="ctr"/>
            <a:r>
              <a:rPr lang="es-MX" sz="2800" dirty="0">
                <a:latin typeface="Georgia Pro Light" panose="02040302050405020303" pitchFamily="18" charset="0"/>
              </a:rPr>
              <a:t> </a:t>
            </a:r>
          </a:p>
        </p:txBody>
      </p:sp>
      <p:sp>
        <p:nvSpPr>
          <p:cNvPr id="7" name="CuadroTexto 6">
            <a:extLst>
              <a:ext uri="{FF2B5EF4-FFF2-40B4-BE49-F238E27FC236}">
                <a16:creationId xmlns:a16="http://schemas.microsoft.com/office/drawing/2014/main" id="{2794D7B5-72C2-420A-B59F-05E71E3079EA}"/>
              </a:ext>
            </a:extLst>
          </p:cNvPr>
          <p:cNvSpPr txBox="1"/>
          <p:nvPr/>
        </p:nvSpPr>
        <p:spPr>
          <a:xfrm>
            <a:off x="4732862" y="1300995"/>
            <a:ext cx="7041796" cy="5078313"/>
          </a:xfrm>
          <a:prstGeom prst="rect">
            <a:avLst/>
          </a:prstGeom>
          <a:solidFill>
            <a:srgbClr val="CCECFF"/>
          </a:solidFill>
        </p:spPr>
        <p:txBody>
          <a:bodyPr wrap="square" rtlCol="0">
            <a:spAutoFit/>
          </a:bodyPr>
          <a:lstStyle/>
          <a:p>
            <a:pPr algn="just"/>
            <a:r>
              <a:rPr lang="es-MX" sz="1200" dirty="0">
                <a:latin typeface="Georgia Pro Light" panose="02040302050405020303" pitchFamily="18" charset="0"/>
              </a:rPr>
              <a:t>Durante esta etapa, aparece la función simbólica que es el uso de símbolos para representar objetos específicos. “¡Quiero un helado!” grita un niño a los cuatro años mientras camina con dificultad procedente del caliente y polvoriento patio del jardín infantil. No ha visto nada que despierte este deseo, ningún refrigerador abierto ni un anuncio de televisión, ya no necesita esta clase de claves sensoriales para pensar en algo. Recuerda el helado (su representación mental incluye la sensación de frescura y sabor agradable) y lo busca con un propósito. Esta ausencia de claves sensoriales o motrices caracteriza el principal desarrollo de esta etapa, la función simbólica: la capacidad de utilizar símbolos para representar cosas. Desde que el ser humano nace, se origina un desarrollo cognitivo que se estimula de manera paulatina y constante. Es el proceso mediante el cual aprendemos a utilizar la memoria, el lenguaje, la percepción, la resolución de problemas o la planificación. Este procedimiento —que se da durante varias etapas, entre las que se incluye la etapa preoperacional—, se prolonga hasta la adolescencia e implica funciones sofisticadas y únicas en cada persona y se crea a través del aprendizaje y la experiencia (el entorno y sociedad donde vivimos es determinante).Uno de los grandes teóricos sobre este aspecto es el psicólogo suizo Jean Piaget, que enunció una exhaustiva teoría sobre la naturaleza y el desarrollo de la inteligencia humana. La teoría se ocupa de la naturaleza del conocimiento y de cómo los humanos gradualmente lo adquieren, lo construyen y lo utilizan. Características de la etapa preoperacional. Sumado al lenguaje, el niño va adquiriendo una serie de características que están sentando las bases de cómo adquirirá el conocimiento en años posteriores. </a:t>
            </a:r>
            <a:r>
              <a:rPr lang="es-MX" sz="1200" b="1" dirty="0">
                <a:latin typeface="Georgia Pro Light" panose="02040302050405020303" pitchFamily="18" charset="0"/>
              </a:rPr>
              <a:t>-Centralización</a:t>
            </a:r>
            <a:r>
              <a:rPr lang="es-MX" sz="1200" dirty="0">
                <a:latin typeface="Georgia Pro Light" panose="02040302050405020303" pitchFamily="18" charset="0"/>
              </a:rPr>
              <a:t>. Los niños se concentran solo en un objeto o en una situación a la vez y presentan dificultades para centrar sus pensamientos en problemas de carácter social. </a:t>
            </a:r>
            <a:r>
              <a:rPr lang="es-MX" sz="1200" b="1" dirty="0">
                <a:latin typeface="Georgia Pro Light" panose="02040302050405020303" pitchFamily="18" charset="0"/>
              </a:rPr>
              <a:t>–Artificialismo</a:t>
            </a:r>
            <a:r>
              <a:rPr lang="es-MX" sz="1200" dirty="0">
                <a:latin typeface="Georgia Pro Light" panose="02040302050405020303" pitchFamily="18" charset="0"/>
              </a:rPr>
              <a:t>. Los pequeños creen que todas las cosas que ven en la naturaleza como, por ejemplo, las nubes o los árboles, son creadas por el hombre. </a:t>
            </a:r>
            <a:r>
              <a:rPr lang="es-MX" sz="1200" b="1" dirty="0">
                <a:latin typeface="Georgia Pro Light" panose="02040302050405020303" pitchFamily="18" charset="0"/>
              </a:rPr>
              <a:t>–Animismo. </a:t>
            </a:r>
            <a:r>
              <a:rPr lang="es-MX" sz="1200" dirty="0">
                <a:latin typeface="Georgia Pro Light" panose="02040302050405020303" pitchFamily="18" charset="0"/>
              </a:rPr>
              <a:t>Creencia de que los objetos inanimados, como juguetes u objetos cotidianos de una casa, poseen sentimientos e intenciones humanas.– </a:t>
            </a:r>
            <a:r>
              <a:rPr lang="es-MX" sz="1200" b="1" dirty="0">
                <a:latin typeface="Georgia Pro Light" panose="02040302050405020303" pitchFamily="18" charset="0"/>
              </a:rPr>
              <a:t>Egocentrismo</a:t>
            </a:r>
            <a:r>
              <a:rPr lang="es-MX" sz="1200" dirty="0">
                <a:latin typeface="Georgia Pro Light" panose="02040302050405020303" pitchFamily="18" charset="0"/>
              </a:rPr>
              <a:t>. No se trata de egoísmo sino de ser incapaces de ver una situación desde el punto de vista de otra persona.</a:t>
            </a:r>
          </a:p>
          <a:p>
            <a:pPr algn="just"/>
            <a:r>
              <a:rPr lang="es-MX" sz="1200" dirty="0">
                <a:latin typeface="Georgia Pro Light" panose="02040302050405020303" pitchFamily="18" charset="0"/>
              </a:rPr>
              <a:t>–</a:t>
            </a:r>
            <a:r>
              <a:rPr lang="es-MX" sz="1200" b="1" dirty="0">
                <a:latin typeface="Georgia Pro Light" panose="02040302050405020303" pitchFamily="18" charset="0"/>
              </a:rPr>
              <a:t>Irreversibilidad</a:t>
            </a:r>
            <a:r>
              <a:rPr lang="es-MX" sz="1200" dirty="0">
                <a:latin typeface="Georgia Pro Light" panose="02040302050405020303" pitchFamily="18" charset="0"/>
              </a:rPr>
              <a:t>. Esta es la incapacidad de invertir la direccionalidad de una secuencia de eventos a su punto de partida. –</a:t>
            </a:r>
            <a:r>
              <a:rPr lang="es-MX" sz="1200" u="sng" dirty="0">
                <a:latin typeface="Georgia Pro Light" panose="02040302050405020303" pitchFamily="18" charset="0"/>
              </a:rPr>
              <a:t>Juego</a:t>
            </a:r>
            <a:r>
              <a:rPr lang="es-MX" sz="1200" dirty="0">
                <a:latin typeface="Georgia Pro Light" panose="02040302050405020303" pitchFamily="18" charset="0"/>
              </a:rPr>
              <a:t>. Al empezar este período es habitual que jueguen en paralelo sin interactuar —junto a otros niños, pero no con ellos.– </a:t>
            </a:r>
            <a:r>
              <a:rPr lang="es-MX" sz="1200" u="sng" dirty="0">
                <a:latin typeface="Georgia Pro Light" panose="02040302050405020303" pitchFamily="18" charset="0"/>
              </a:rPr>
              <a:t>Juego simbólico</a:t>
            </a:r>
            <a:r>
              <a:rPr lang="es-MX" sz="1200" dirty="0">
                <a:latin typeface="Georgia Pro Light" panose="02040302050405020303" pitchFamily="18" charset="0"/>
              </a:rPr>
              <a:t>. En esta etapa preoperacional a los niños les gusta asumir otros roles e, incluso, se inventan amigos imaginarios.</a:t>
            </a:r>
          </a:p>
        </p:txBody>
      </p:sp>
      <p:pic>
        <p:nvPicPr>
          <p:cNvPr id="2052" name="Picture 4" descr="Helado, Conos De Helado, De Dibujos Animados imagen png - imagen  transparente descarga gratuita">
            <a:extLst>
              <a:ext uri="{FF2B5EF4-FFF2-40B4-BE49-F238E27FC236}">
                <a16:creationId xmlns:a16="http://schemas.microsoft.com/office/drawing/2014/main" id="{EB0F3844-DAED-4143-AC82-9213ADAA9475}"/>
              </a:ext>
            </a:extLst>
          </p:cNvPr>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6923" b="90000" l="10000" r="90000">
                        <a14:foregroundMark x1="45333" y1="10000" x2="45333" y2="10000"/>
                        <a14:foregroundMark x1="46556" y1="6923" x2="46556" y2="6923"/>
                        <a14:foregroundMark x1="52333" y1="46346" x2="52333" y2="46346"/>
                        <a14:foregroundMark x1="50889" y1="53846" x2="50889" y2="53846"/>
                        <a14:foregroundMark x1="56444" y1="46923" x2="52333" y2="58462"/>
                        <a14:foregroundMark x1="52333" y1="58462" x2="51556" y2="68462"/>
                        <a14:foregroundMark x1="46111" y1="45962" x2="47000" y2="63846"/>
                        <a14:foregroundMark x1="47000" y1="63846" x2="47222" y2="63462"/>
                        <a14:foregroundMark x1="39333" y1="45192" x2="42222" y2="54423"/>
                        <a14:foregroundMark x1="42222" y1="54423" x2="42556" y2="59231"/>
                      </a14:backgroundRemoval>
                    </a14:imgEffect>
                  </a14:imgLayer>
                </a14:imgProps>
              </a:ext>
              <a:ext uri="{28A0092B-C50C-407E-A947-70E740481C1C}">
                <a14:useLocalDpi xmlns:a14="http://schemas.microsoft.com/office/drawing/2010/main" val="0"/>
              </a:ext>
            </a:extLst>
          </a:blip>
          <a:srcRect l="31449" r="35469"/>
          <a:stretch/>
        </p:blipFill>
        <p:spPr bwMode="auto">
          <a:xfrm rot="1354045">
            <a:off x="3187424" y="2096808"/>
            <a:ext cx="1191694" cy="2081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7739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052"/>
                                        </p:tgtEl>
                                        <p:attrNameLst>
                                          <p:attrName>style.visibility</p:attrName>
                                        </p:attrNameLst>
                                      </p:cBhvr>
                                      <p:to>
                                        <p:strVal val="visible"/>
                                      </p:to>
                                    </p:set>
                                    <p:anim calcmode="lin" valueType="num">
                                      <p:cBhvr>
                                        <p:cTn id="7" dur="1000" fill="hold"/>
                                        <p:tgtEl>
                                          <p:spTgt spid="2052"/>
                                        </p:tgtEl>
                                        <p:attrNameLst>
                                          <p:attrName>ppt_w</p:attrName>
                                        </p:attrNameLst>
                                      </p:cBhvr>
                                      <p:tavLst>
                                        <p:tav tm="0">
                                          <p:val>
                                            <p:fltVal val="0"/>
                                          </p:val>
                                        </p:tav>
                                        <p:tav tm="100000">
                                          <p:val>
                                            <p:strVal val="#ppt_w"/>
                                          </p:val>
                                        </p:tav>
                                      </p:tavLst>
                                    </p:anim>
                                    <p:anim calcmode="lin" valueType="num">
                                      <p:cBhvr>
                                        <p:cTn id="8" dur="1000" fill="hold"/>
                                        <p:tgtEl>
                                          <p:spTgt spid="2052"/>
                                        </p:tgtEl>
                                        <p:attrNameLst>
                                          <p:attrName>ppt_h</p:attrName>
                                        </p:attrNameLst>
                                      </p:cBhvr>
                                      <p:tavLst>
                                        <p:tav tm="0">
                                          <p:val>
                                            <p:fltVal val="0"/>
                                          </p:val>
                                        </p:tav>
                                        <p:tav tm="100000">
                                          <p:val>
                                            <p:strVal val="#ppt_h"/>
                                          </p:val>
                                        </p:tav>
                                      </p:tavLst>
                                    </p:anim>
                                    <p:anim calcmode="lin" valueType="num">
                                      <p:cBhvr>
                                        <p:cTn id="9" dur="1000" fill="hold"/>
                                        <p:tgtEl>
                                          <p:spTgt spid="2052"/>
                                        </p:tgtEl>
                                        <p:attrNameLst>
                                          <p:attrName>style.rotation</p:attrName>
                                        </p:attrNameLst>
                                      </p:cBhvr>
                                      <p:tavLst>
                                        <p:tav tm="0">
                                          <p:val>
                                            <p:fltVal val="90"/>
                                          </p:val>
                                        </p:tav>
                                        <p:tav tm="100000">
                                          <p:val>
                                            <p:fltVal val="0"/>
                                          </p:val>
                                        </p:tav>
                                      </p:tavLst>
                                    </p:anim>
                                    <p:animEffect transition="in" filter="fade">
                                      <p:cBhvr>
                                        <p:cTn id="10" dur="10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C5"/>
        </a:solid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373EFF20-241E-4A57-96ED-817370530960}"/>
              </a:ext>
            </a:extLst>
          </p:cNvPr>
          <p:cNvSpPr txBox="1"/>
          <p:nvPr/>
        </p:nvSpPr>
        <p:spPr>
          <a:xfrm>
            <a:off x="426720" y="289435"/>
            <a:ext cx="4193499" cy="892552"/>
          </a:xfrm>
          <a:prstGeom prst="rect">
            <a:avLst/>
          </a:prstGeom>
          <a:solidFill>
            <a:srgbClr val="E29BFF"/>
          </a:solidFill>
        </p:spPr>
        <p:txBody>
          <a:bodyPr wrap="square" rtlCol="0">
            <a:spAutoFit/>
          </a:bodyPr>
          <a:lstStyle/>
          <a:p>
            <a:pPr algn="ctr"/>
            <a:r>
              <a:rPr lang="es-MX" sz="2400" dirty="0">
                <a:latin typeface="Modern Love Caps" panose="04070805081001020A01" pitchFamily="82" charset="0"/>
              </a:rPr>
              <a:t>Desarrollo</a:t>
            </a:r>
          </a:p>
          <a:p>
            <a:pPr algn="ctr"/>
            <a:r>
              <a:rPr lang="es-MX" sz="2800" dirty="0"/>
              <a:t> </a:t>
            </a:r>
          </a:p>
        </p:txBody>
      </p:sp>
      <p:sp>
        <p:nvSpPr>
          <p:cNvPr id="5" name="CuadroTexto 4">
            <a:extLst>
              <a:ext uri="{FF2B5EF4-FFF2-40B4-BE49-F238E27FC236}">
                <a16:creationId xmlns:a16="http://schemas.microsoft.com/office/drawing/2014/main" id="{EC1DAF73-09A9-4ACB-A772-D936648A50FA}"/>
              </a:ext>
            </a:extLst>
          </p:cNvPr>
          <p:cNvSpPr txBox="1"/>
          <p:nvPr/>
        </p:nvSpPr>
        <p:spPr>
          <a:xfrm>
            <a:off x="4690659" y="289435"/>
            <a:ext cx="7064530" cy="892552"/>
          </a:xfrm>
          <a:prstGeom prst="rect">
            <a:avLst/>
          </a:prstGeom>
          <a:solidFill>
            <a:srgbClr val="E29BFF"/>
          </a:solidFill>
        </p:spPr>
        <p:txBody>
          <a:bodyPr wrap="square" rtlCol="0">
            <a:spAutoFit/>
          </a:bodyPr>
          <a:lstStyle/>
          <a:p>
            <a:pPr algn="ctr"/>
            <a:r>
              <a:rPr lang="es-MX" sz="2400" dirty="0">
                <a:latin typeface="Modern Love Caps" panose="04070805081001020A01" pitchFamily="82" charset="0"/>
              </a:rPr>
              <a:t>Características</a:t>
            </a:r>
          </a:p>
          <a:p>
            <a:pPr algn="ctr"/>
            <a:r>
              <a:rPr lang="es-MX" sz="2800" dirty="0"/>
              <a:t> </a:t>
            </a:r>
          </a:p>
        </p:txBody>
      </p:sp>
      <p:sp>
        <p:nvSpPr>
          <p:cNvPr id="6" name="CuadroTexto 5">
            <a:extLst>
              <a:ext uri="{FF2B5EF4-FFF2-40B4-BE49-F238E27FC236}">
                <a16:creationId xmlns:a16="http://schemas.microsoft.com/office/drawing/2014/main" id="{F9BB24B8-61BE-48F4-A1B7-C21E20C90C8C}"/>
              </a:ext>
            </a:extLst>
          </p:cNvPr>
          <p:cNvSpPr txBox="1"/>
          <p:nvPr/>
        </p:nvSpPr>
        <p:spPr>
          <a:xfrm>
            <a:off x="428556" y="1286928"/>
            <a:ext cx="4193499" cy="4239622"/>
          </a:xfrm>
          <a:prstGeom prst="rect">
            <a:avLst/>
          </a:prstGeom>
          <a:solidFill>
            <a:srgbClr val="BFFF9F"/>
          </a:solidFill>
        </p:spPr>
        <p:txBody>
          <a:bodyPr wrap="square" rtlCol="0">
            <a:spAutoFit/>
          </a:bodyPr>
          <a:lstStyle/>
          <a:p>
            <a:pPr algn="ctr"/>
            <a:endParaRPr lang="es-MX" sz="900" dirty="0">
              <a:latin typeface="Georgia Pro Light" panose="02040302050405020303" pitchFamily="18" charset="0"/>
            </a:endParaRPr>
          </a:p>
          <a:p>
            <a:pPr algn="ctr"/>
            <a:endParaRPr lang="es-MX" sz="1200" dirty="0">
              <a:latin typeface="Georgia Pro Light" panose="02040302050405020303" pitchFamily="18" charset="0"/>
            </a:endParaRPr>
          </a:p>
          <a:p>
            <a:pPr algn="ctr"/>
            <a:endParaRPr lang="es-MX" sz="1050" dirty="0">
              <a:latin typeface="Georgia Pro Light" panose="02040302050405020303" pitchFamily="18" charset="0"/>
            </a:endParaRPr>
          </a:p>
          <a:p>
            <a:pPr algn="ctr"/>
            <a:endParaRPr lang="es-MX" sz="2800" dirty="0">
              <a:latin typeface="Georgia Pro Light" panose="02040302050405020303" pitchFamily="18" charset="0"/>
            </a:endParaRPr>
          </a:p>
          <a:p>
            <a:pPr algn="ctr"/>
            <a:endParaRPr lang="es-MX" sz="2400" dirty="0">
              <a:latin typeface="Georgia Pro Light" panose="02040302050405020303" pitchFamily="18" charset="0"/>
            </a:endParaRPr>
          </a:p>
          <a:p>
            <a:pPr algn="ctr"/>
            <a:endParaRPr lang="es-MX" sz="2000" dirty="0">
              <a:latin typeface="Georgia Pro Light" panose="02040302050405020303" pitchFamily="18" charset="0"/>
            </a:endParaRPr>
          </a:p>
          <a:p>
            <a:pPr algn="ctr"/>
            <a:endParaRPr lang="es-MX" sz="2400" dirty="0">
              <a:latin typeface="Georgia Pro Light" panose="02040302050405020303" pitchFamily="18" charset="0"/>
            </a:endParaRPr>
          </a:p>
          <a:p>
            <a:pPr algn="ctr"/>
            <a:r>
              <a:rPr lang="es-MX" sz="2400" dirty="0">
                <a:latin typeface="Georgia Pro Light" panose="02040302050405020303" pitchFamily="18" charset="0"/>
              </a:rPr>
              <a:t>Psico social  </a:t>
            </a:r>
          </a:p>
          <a:p>
            <a:pPr algn="ctr"/>
            <a:endParaRPr lang="es-MX" sz="2400" dirty="0">
              <a:latin typeface="Georgia Pro Light" panose="02040302050405020303" pitchFamily="18" charset="0"/>
            </a:endParaRPr>
          </a:p>
          <a:p>
            <a:pPr algn="ctr"/>
            <a:endParaRPr lang="es-MX" sz="2400" dirty="0">
              <a:latin typeface="Georgia Pro Light" panose="02040302050405020303" pitchFamily="18" charset="0"/>
            </a:endParaRPr>
          </a:p>
          <a:p>
            <a:pPr algn="ctr"/>
            <a:endParaRPr lang="es-MX" dirty="0">
              <a:latin typeface="Georgia Pro Light" panose="02040302050405020303" pitchFamily="18" charset="0"/>
            </a:endParaRPr>
          </a:p>
          <a:p>
            <a:pPr algn="ctr"/>
            <a:endParaRPr lang="es-MX" sz="2400" dirty="0">
              <a:latin typeface="Georgia Pro Light" panose="02040302050405020303" pitchFamily="18" charset="0"/>
            </a:endParaRPr>
          </a:p>
          <a:p>
            <a:pPr algn="ctr"/>
            <a:r>
              <a:rPr lang="es-MX" sz="2800" dirty="0">
                <a:latin typeface="Georgia Pro Light" panose="02040302050405020303" pitchFamily="18" charset="0"/>
              </a:rPr>
              <a:t> </a:t>
            </a:r>
          </a:p>
        </p:txBody>
      </p:sp>
      <p:sp>
        <p:nvSpPr>
          <p:cNvPr id="7" name="CuadroTexto 6">
            <a:extLst>
              <a:ext uri="{FF2B5EF4-FFF2-40B4-BE49-F238E27FC236}">
                <a16:creationId xmlns:a16="http://schemas.microsoft.com/office/drawing/2014/main" id="{17CE185A-4F0B-44A6-9661-D77986B568AC}"/>
              </a:ext>
            </a:extLst>
          </p:cNvPr>
          <p:cNvSpPr txBox="1"/>
          <p:nvPr/>
        </p:nvSpPr>
        <p:spPr>
          <a:xfrm>
            <a:off x="4690659" y="1286927"/>
            <a:ext cx="7064530" cy="4216539"/>
          </a:xfrm>
          <a:prstGeom prst="rect">
            <a:avLst/>
          </a:prstGeom>
          <a:solidFill>
            <a:srgbClr val="BFFF9F"/>
          </a:solidFill>
        </p:spPr>
        <p:txBody>
          <a:bodyPr wrap="square" rtlCol="0">
            <a:spAutoFit/>
          </a:bodyPr>
          <a:lstStyle/>
          <a:p>
            <a:pPr algn="just"/>
            <a:r>
              <a:rPr lang="es-MX" sz="1400" dirty="0">
                <a:latin typeface="Georgia Pro Light" panose="02040302050405020303" pitchFamily="18" charset="0"/>
              </a:rPr>
              <a:t>El desarrollo psicosocial es la relación existente entre el desarrollo emocional y el social. Si el desarrollo psicosocial se ve perjudicado, afectará al desarrollo cognitivo. Los actores primordiales en el desarrollo psicológico, emocional y social son: </a:t>
            </a:r>
            <a:r>
              <a:rPr lang="es-MX" sz="1400" u="sng" dirty="0">
                <a:latin typeface="Georgia Pro Light" panose="02040302050405020303" pitchFamily="18" charset="0"/>
              </a:rPr>
              <a:t>-El ámbito -La familia-Compañeros de clase</a:t>
            </a:r>
            <a:r>
              <a:rPr lang="es-MX" sz="1400" dirty="0">
                <a:latin typeface="Georgia Pro Light" panose="02040302050405020303" pitchFamily="18" charset="0"/>
              </a:rPr>
              <a:t>, preescolar Erikson menciona que desde los 3 hasta los 5 años el niño está en la etapa de Iniciativa vs culpa  cuando desarrolla su imaginación, es enérgico y se mueve libremente. </a:t>
            </a:r>
          </a:p>
          <a:p>
            <a:pPr algn="just"/>
            <a:r>
              <a:rPr lang="es-MX" sz="1400" dirty="0">
                <a:latin typeface="Georgia Pro Light" panose="02040302050405020303" pitchFamily="18" charset="0"/>
              </a:rPr>
              <a:t>Su lenguaje y su área cognitiva se perfeccionan ya que hace preguntas constantemente y comprende sus respuestas. </a:t>
            </a:r>
          </a:p>
          <a:p>
            <a:pPr algn="just"/>
            <a:r>
              <a:rPr lang="es-MX" sz="1400" dirty="0">
                <a:latin typeface="Georgia Pro Light" panose="02040302050405020303" pitchFamily="18" charset="0"/>
              </a:rPr>
              <a:t>A esta edad expanden su imaginación. Es "una construcción cognoscitiva" un sistema de representaciones descriptivas y evolutivas acerca del yo. El sentido del yo también tiene un aspecto social: los niños incorporan a su auto imagen su comprensión cada vez mayor de cómo lo ven los demás.  La autoestima es la parte evolutiva del concepto, el juicio que hacen los niños de su valor general. Se basa en la capacidad cognoscitiva de los niños. Todo lo mencionado anteriormente permite que los niños fomenten la iniciativa para tomar decisiones y dirigir juegos a otras personas etc.</a:t>
            </a:r>
          </a:p>
          <a:p>
            <a:pPr algn="just"/>
            <a:r>
              <a:rPr lang="es-MX" sz="1400" dirty="0">
                <a:latin typeface="Georgia Pro Light" panose="02040302050405020303" pitchFamily="18" charset="0"/>
              </a:rPr>
              <a:t> A esta edad comienzan a planear actividades, inventan y organizan juegos junto a otras, empiezan el juego fantasioso, dramático e imaginativo, donde los niños involucran a personas o situaciones imaginarias. Los niños que juega imaginativamente con frecuencia suelen cooperar más con otros niños y ser más alegres.</a:t>
            </a:r>
            <a:r>
              <a:rPr lang="es-MX" sz="1600" dirty="0">
                <a:latin typeface="Georgia Pro Light" panose="02040302050405020303" pitchFamily="18" charset="0"/>
              </a:rPr>
              <a:t> </a:t>
            </a:r>
          </a:p>
        </p:txBody>
      </p:sp>
      <p:pic>
        <p:nvPicPr>
          <p:cNvPr id="3074" name="Picture 2" descr="Familia De Dibujos Animados Con Mascarillas, Clipart Familiar,  Comportamiento, Chico PNG y Vector para Descargar Gratis | Pngtree">
            <a:extLst>
              <a:ext uri="{FF2B5EF4-FFF2-40B4-BE49-F238E27FC236}">
                <a16:creationId xmlns:a16="http://schemas.microsoft.com/office/drawing/2014/main" id="{2D15AE95-E0BC-4420-8938-E09677849B3E}"/>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10000" b="90000" l="5625" r="94844">
                        <a14:foregroundMark x1="16250" y1="37656" x2="20625" y2="38281"/>
                        <a14:foregroundMark x1="20938" y1="40000" x2="14063" y2="36406"/>
                        <a14:foregroundMark x1="21250" y1="47188" x2="21250" y2="54375"/>
                        <a14:foregroundMark x1="17656" y1="48594" x2="18750" y2="57031"/>
                        <a14:foregroundMark x1="16094" y1="49219" x2="15625" y2="56094"/>
                        <a14:foregroundMark x1="14531" y1="51094" x2="14531" y2="51094"/>
                        <a14:foregroundMark x1="21094" y1="40313" x2="16094" y2="42031"/>
                        <a14:foregroundMark x1="15937" y1="41719" x2="9375" y2="47344"/>
                        <a14:foregroundMark x1="9375" y1="47344" x2="9375" y2="47656"/>
                        <a14:foregroundMark x1="20156" y1="38906" x2="15000" y2="38906"/>
                        <a14:foregroundMark x1="22813" y1="38594" x2="22813" y2="38750"/>
                        <a14:foregroundMark x1="5625" y1="51406" x2="5625" y2="51406"/>
                        <a14:foregroundMark x1="42031" y1="49219" x2="38438" y2="50938"/>
                        <a14:foregroundMark x1="63438" y1="48281" x2="62344" y2="53594"/>
                        <a14:foregroundMark x1="62344" y1="57031" x2="62656" y2="60000"/>
                        <a14:foregroundMark x1="61250" y1="48594" x2="59531" y2="50313"/>
                        <a14:foregroundMark x1="84844" y1="36406" x2="78438" y2="37188"/>
                        <a14:foregroundMark x1="90000" y1="35313" x2="90000" y2="36719"/>
                        <a14:foregroundMark x1="94063" y1="50469" x2="94063" y2="50469"/>
                        <a14:foregroundMark x1="94844" y1="50469" x2="94844" y2="50469"/>
                        <a14:foregroundMark x1="78750" y1="43281" x2="78750" y2="43281"/>
                        <a14:foregroundMark x1="77188" y1="45000" x2="77188" y2="45000"/>
                        <a14:foregroundMark x1="90000" y1="46563" x2="90000" y2="46563"/>
                        <a14:foregroundMark x1="88906" y1="45781" x2="88906" y2="45781"/>
                        <a14:foregroundMark x1="87813" y1="44375" x2="87813" y2="44375"/>
                        <a14:foregroundMark x1="61250" y1="62813" x2="64375" y2="62813"/>
                        <a14:foregroundMark x1="42969" y1="41719" x2="42969" y2="41094"/>
                        <a14:foregroundMark x1="36563" y1="42031" x2="34844" y2="42031"/>
                        <a14:foregroundMark x1="45000" y1="71719" x2="45000" y2="71719"/>
                        <a14:foregroundMark x1="37656" y1="70781" x2="37656" y2="70781"/>
                        <a14:foregroundMark x1="29844" y1="49688" x2="29844" y2="49688"/>
                        <a14:foregroundMark x1="34063" y1="52812" x2="34063" y2="52812"/>
                        <a14:foregroundMark x1="37344" y1="52656" x2="37344" y2="52656"/>
                        <a14:foregroundMark x1="28281" y1="48750" x2="28281" y2="48750"/>
                        <a14:foregroundMark x1="28438" y1="48281" x2="28438" y2="48281"/>
                        <a14:foregroundMark x1="51094" y1="54688" x2="51094" y2="54688"/>
                        <a14:foregroundMark x1="47969" y1="55000" x2="47969" y2="55000"/>
                      </a14:backgroundRemoval>
                    </a14:imgEffect>
                  </a14:imgLayer>
                </a14:imgProps>
              </a:ext>
              <a:ext uri="{28A0092B-C50C-407E-A947-70E740481C1C}">
                <a14:useLocalDpi xmlns:a14="http://schemas.microsoft.com/office/drawing/2010/main" val="0"/>
              </a:ext>
            </a:extLst>
          </a:blip>
          <a:srcRect/>
          <a:stretch>
            <a:fillRect/>
          </a:stretch>
        </p:blipFill>
        <p:spPr bwMode="auto">
          <a:xfrm>
            <a:off x="1092045" y="3119284"/>
            <a:ext cx="2852158" cy="28521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8097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xit" presetSubtype="1" fill="hold" nodeType="clickEffect">
                                  <p:stCondLst>
                                    <p:cond delay="0"/>
                                  </p:stCondLst>
                                  <p:childTnLst>
                                    <p:animEffect transition="out" filter="wheel(1)">
                                      <p:cBhvr>
                                        <p:cTn id="6" dur="2000"/>
                                        <p:tgtEl>
                                          <p:spTgt spid="3074"/>
                                        </p:tgtEl>
                                      </p:cBhvr>
                                    </p:animEffect>
                                    <p:set>
                                      <p:cBhvr>
                                        <p:cTn id="7" dur="1" fill="hold">
                                          <p:stCondLst>
                                            <p:cond delay="1999"/>
                                          </p:stCondLst>
                                        </p:cTn>
                                        <p:tgtEl>
                                          <p:spTgt spid="307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TotalTime>
  <Words>1277</Words>
  <Application>Microsoft Office PowerPoint</Application>
  <PresentationFormat>Panorámica</PresentationFormat>
  <Paragraphs>86</Paragraphs>
  <Slides>4</Slides>
  <Notes>0</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4</vt:i4>
      </vt:variant>
    </vt:vector>
  </HeadingPairs>
  <TitlesOfParts>
    <vt:vector size="15" baseType="lpstr">
      <vt:lpstr>Arial</vt:lpstr>
      <vt:lpstr>Arial Rounded MT Bold</vt:lpstr>
      <vt:lpstr>Calibri</vt:lpstr>
      <vt:lpstr>Calibri Light</vt:lpstr>
      <vt:lpstr>Comic Sans MS</vt:lpstr>
      <vt:lpstr>Cooper Black</vt:lpstr>
      <vt:lpstr>Georgia Pro Light</vt:lpstr>
      <vt:lpstr>Modern Love</vt:lpstr>
      <vt:lpstr>Modern Love Caps</vt:lpstr>
      <vt:lpstr>Modern Love Grunge</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Frida Picazo</dc:creator>
  <cp:lastModifiedBy>Frida Picazo</cp:lastModifiedBy>
  <cp:revision>1</cp:revision>
  <dcterms:created xsi:type="dcterms:W3CDTF">2021-11-13T00:36:01Z</dcterms:created>
  <dcterms:modified xsi:type="dcterms:W3CDTF">2021-11-13T04:47:39Z</dcterms:modified>
</cp:coreProperties>
</file>