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2" r:id="rId4"/>
  </p:sldMasterIdLst>
  <p:notesMasterIdLst>
    <p:notesMasterId r:id="rId17"/>
  </p:notesMasterIdLst>
  <p:handoutMasterIdLst>
    <p:handoutMasterId r:id="rId18"/>
  </p:handoutMasterIdLst>
  <p:sldIdLst>
    <p:sldId id="264" r:id="rId5"/>
    <p:sldId id="256" r:id="rId6"/>
    <p:sldId id="257" r:id="rId7"/>
    <p:sldId id="263" r:id="rId8"/>
    <p:sldId id="261" r:id="rId9"/>
    <p:sldId id="262" r:id="rId10"/>
    <p:sldId id="258" r:id="rId11"/>
    <p:sldId id="259" r:id="rId12"/>
    <p:sldId id="266" r:id="rId13"/>
    <p:sldId id="267" r:id="rId14"/>
    <p:sldId id="268" r:id="rId15"/>
    <p:sldId id="269" r:id="rId16"/>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C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9" d="100"/>
          <a:sy n="89" d="100"/>
        </p:scale>
        <p:origin x="37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D595646-5E00-4AAC-B6EF-2214EBE8DC34}" type="datetime1">
              <a:rPr lang="es-ES" smtClean="0"/>
              <a:t>03/01/2022</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EF054BB-8F28-4346-8754-0E5644500E18}" type="slidenum">
              <a:rPr lang="es-ES" smtClean="0"/>
              <a:t>‹Nº›</a:t>
            </a:fld>
            <a:endParaRPr lang="es-ES"/>
          </a:p>
        </p:txBody>
      </p:sp>
    </p:spTree>
    <p:extLst>
      <p:ext uri="{BB962C8B-B14F-4D97-AF65-F5344CB8AC3E}">
        <p14:creationId xmlns:p14="http://schemas.microsoft.com/office/powerpoint/2010/main" val="6222309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93B9285-C1C2-4C6F-BA02-7D4F93FD11DA}" type="datetime1">
              <a:rPr lang="es-ES" noProof="0" smtClean="0"/>
              <a:t>03/01/2022</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170A596-7141-45E9-836C-E467146705EF}" type="slidenum">
              <a:rPr lang="es-ES" noProof="0" smtClean="0"/>
              <a:t>‹Nº›</a:t>
            </a:fld>
            <a:endParaRPr lang="es-ES" noProof="0"/>
          </a:p>
        </p:txBody>
      </p:sp>
    </p:spTree>
    <p:extLst>
      <p:ext uri="{BB962C8B-B14F-4D97-AF65-F5344CB8AC3E}">
        <p14:creationId xmlns:p14="http://schemas.microsoft.com/office/powerpoint/2010/main" val="7395994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pPr rtl="0"/>
            <a:fld id="{DE22EF08-C215-4E05-8FDC-6ED45CE03DE2}"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t>‹Nº›</a:t>
            </a:fld>
            <a:endParaRPr lang="es-ES" noProof="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367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AA913525-0E5A-4FC8-9DDC-86F3C93C8117}"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3966359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3C9BBD4A-62FB-4808-ABFC-5C111B326BAB}"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1516582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rtl="0"/>
            <a:fld id="{79E7F34A-1ECC-4100-8FA5-D4B60A3F20F5}"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pPr rtl="0"/>
              <a:t>‹Nº›</a:t>
            </a:fld>
            <a:endParaRPr lang="es-ES" noProof="0"/>
          </a:p>
        </p:txBody>
      </p:sp>
    </p:spTree>
    <p:extLst>
      <p:ext uri="{BB962C8B-B14F-4D97-AF65-F5344CB8AC3E}">
        <p14:creationId xmlns:p14="http://schemas.microsoft.com/office/powerpoint/2010/main" val="324173853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pPr rtl="0"/>
            <a:fld id="{3E56F9E9-F1A2-4E19-87D2-4DCB71AECEAE}" type="datetime1">
              <a:rPr lang="es-ES" noProof="0" smtClean="0"/>
              <a:t>03/01/2022</a:t>
            </a:fld>
            <a:endParaRPr lang="es-ES" noProof="0"/>
          </a:p>
        </p:txBody>
      </p:sp>
      <p:sp>
        <p:nvSpPr>
          <p:cNvPr id="5" name="Footer Placeholder 4"/>
          <p:cNvSpPr>
            <a:spLocks noGrp="1"/>
          </p:cNvSpPr>
          <p:nvPr>
            <p:ph type="ftr" sz="quarter" idx="11"/>
          </p:nvPr>
        </p:nvSpPr>
        <p:spPr/>
        <p:txBody>
          <a:bodyPr/>
          <a:lstStyle/>
          <a:p>
            <a:pPr rtl="0"/>
            <a:endParaRPr lang="es-ES" noProof="0"/>
          </a:p>
        </p:txBody>
      </p:sp>
      <p:sp>
        <p:nvSpPr>
          <p:cNvPr id="6" name="Slide Number Placeholder 5"/>
          <p:cNvSpPr>
            <a:spLocks noGrp="1"/>
          </p:cNvSpPr>
          <p:nvPr>
            <p:ph type="sldNum" sz="quarter" idx="12"/>
          </p:nvPr>
        </p:nvSpPr>
        <p:spPr/>
        <p:txBody>
          <a:bodyPr/>
          <a:lstStyle/>
          <a:p>
            <a:pPr rtl="0"/>
            <a:fld id="{4FAB73BC-B049-4115-A692-8D63A059BFB8}" type="slidenum">
              <a:rPr lang="es-ES" noProof="0" smtClean="0"/>
              <a:pPr rtl="0"/>
              <a:t>‹Nº›</a:t>
            </a:fld>
            <a:endParaRPr lang="es-ES" noProof="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141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rtl="0"/>
            <a:fld id="{3C99F0C9-E655-4B95-ADEB-20027AB653F8}" type="datetime1">
              <a:rPr lang="es-ES" noProof="0" smtClean="0"/>
              <a:t>03/01/2022</a:t>
            </a:fld>
            <a:endParaRPr lang="es-ES" noProof="0"/>
          </a:p>
        </p:txBody>
      </p:sp>
      <p:sp>
        <p:nvSpPr>
          <p:cNvPr id="6" name="Footer Placeholder 5"/>
          <p:cNvSpPr>
            <a:spLocks noGrp="1"/>
          </p:cNvSpPr>
          <p:nvPr>
            <p:ph type="ftr" sz="quarter" idx="11"/>
          </p:nvPr>
        </p:nvSpPr>
        <p:spPr/>
        <p:txBody>
          <a:bodyPr/>
          <a:lstStyle/>
          <a:p>
            <a:pPr rtl="0"/>
            <a:endParaRPr lang="es-ES" noProof="0"/>
          </a:p>
        </p:txBody>
      </p:sp>
      <p:sp>
        <p:nvSpPr>
          <p:cNvPr id="7" name="Slide Number Placeholder 6"/>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138667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rtl="0"/>
            <a:fld id="{38A1FFC8-D631-497B-A23D-98BFA5D663E4}" type="datetime1">
              <a:rPr lang="es-ES" noProof="0" smtClean="0"/>
              <a:t>03/01/2022</a:t>
            </a:fld>
            <a:endParaRPr lang="es-ES" noProof="0"/>
          </a:p>
        </p:txBody>
      </p:sp>
      <p:sp>
        <p:nvSpPr>
          <p:cNvPr id="8" name="Footer Placeholder 7"/>
          <p:cNvSpPr>
            <a:spLocks noGrp="1"/>
          </p:cNvSpPr>
          <p:nvPr>
            <p:ph type="ftr" sz="quarter" idx="11"/>
          </p:nvPr>
        </p:nvSpPr>
        <p:spPr/>
        <p:txBody>
          <a:bodyPr/>
          <a:lstStyle/>
          <a:p>
            <a:pPr rtl="0"/>
            <a:endParaRPr lang="es-ES" noProof="0"/>
          </a:p>
        </p:txBody>
      </p:sp>
      <p:sp>
        <p:nvSpPr>
          <p:cNvPr id="9" name="Slide Number Placeholder 8"/>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410997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rtl="0"/>
            <a:fld id="{59773693-C382-401F-B777-F9A98043FD94}" type="datetime1">
              <a:rPr lang="es-ES" noProof="0" smtClean="0"/>
              <a:t>03/01/2022</a:t>
            </a:fld>
            <a:endParaRPr lang="es-ES" noProof="0"/>
          </a:p>
        </p:txBody>
      </p:sp>
      <p:sp>
        <p:nvSpPr>
          <p:cNvPr id="4" name="Footer Placeholder 3"/>
          <p:cNvSpPr>
            <a:spLocks noGrp="1"/>
          </p:cNvSpPr>
          <p:nvPr>
            <p:ph type="ftr" sz="quarter" idx="11"/>
          </p:nvPr>
        </p:nvSpPr>
        <p:spPr/>
        <p:txBody>
          <a:bodyPr/>
          <a:lstStyle/>
          <a:p>
            <a:pPr rtl="0"/>
            <a:endParaRPr lang="es-ES" noProof="0"/>
          </a:p>
        </p:txBody>
      </p:sp>
      <p:sp>
        <p:nvSpPr>
          <p:cNvPr id="5" name="Slide Number Placeholder 4"/>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368538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rtl="0"/>
            <a:fld id="{FCD80D90-D280-4DB6-B878-F63803F9C6DC}" type="datetime1">
              <a:rPr lang="es-ES" noProof="0" smtClean="0"/>
              <a:t>03/01/2022</a:t>
            </a:fld>
            <a:endParaRPr lang="es-ES" noProof="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es-ES" noProof="0"/>
          </a:p>
        </p:txBody>
      </p:sp>
      <p:sp>
        <p:nvSpPr>
          <p:cNvPr id="9" name="Slide Number Placeholder 8"/>
          <p:cNvSpPr>
            <a:spLocks noGrp="1"/>
          </p:cNvSpPr>
          <p:nvPr>
            <p:ph type="sldNum" sz="quarter" idx="12"/>
          </p:nvPr>
        </p:nvSpPr>
        <p:spPr/>
        <p:txBody>
          <a:body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3840173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rtl="0"/>
            <a:fld id="{FD5D0626-99A7-4B00-BC06-8A4F660DB66D}" type="datetime1">
              <a:rPr lang="es-ES" noProof="0" smtClean="0"/>
              <a:t>03/01/2022</a:t>
            </a:fld>
            <a:endParaRPr lang="es-ES" noProof="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es-ES" noProof="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rtl="0"/>
            <a:fld id="{4FAB73BC-B049-4115-A692-8D63A059BFB8}" type="slidenum">
              <a:rPr lang="es-ES" noProof="0" smtClean="0"/>
              <a:t>‹Nº›</a:t>
            </a:fld>
            <a:endParaRPr lang="es-ES" noProof="0"/>
          </a:p>
        </p:txBody>
      </p:sp>
    </p:spTree>
    <p:extLst>
      <p:ext uri="{BB962C8B-B14F-4D97-AF65-F5344CB8AC3E}">
        <p14:creationId xmlns:p14="http://schemas.microsoft.com/office/powerpoint/2010/main" val="488655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pPr rtl="0"/>
            <a:fld id="{79E7F34A-1ECC-4100-8FA5-D4B60A3F20F5}" type="datetime1">
              <a:rPr lang="es-ES" noProof="0" smtClean="0"/>
              <a:t>03/01/2022</a:t>
            </a:fld>
            <a:endParaRPr lang="es-ES" noProof="0"/>
          </a:p>
        </p:txBody>
      </p:sp>
      <p:sp>
        <p:nvSpPr>
          <p:cNvPr id="6" name="Footer Placeholder 5"/>
          <p:cNvSpPr>
            <a:spLocks noGrp="1"/>
          </p:cNvSpPr>
          <p:nvPr>
            <p:ph type="ftr" sz="quarter" idx="11"/>
          </p:nvPr>
        </p:nvSpPr>
        <p:spPr/>
        <p:txBody>
          <a:bodyPr/>
          <a:lstStyle/>
          <a:p>
            <a:pPr rtl="0"/>
            <a:endParaRPr lang="es-ES" noProof="0"/>
          </a:p>
        </p:txBody>
      </p:sp>
      <p:sp>
        <p:nvSpPr>
          <p:cNvPr id="7" name="Slide Number Placeholder 6"/>
          <p:cNvSpPr>
            <a:spLocks noGrp="1"/>
          </p:cNvSpPr>
          <p:nvPr>
            <p:ph type="sldNum" sz="quarter" idx="12"/>
          </p:nvPr>
        </p:nvSpPr>
        <p:spPr/>
        <p:txBody>
          <a:bodyPr/>
          <a:lstStyle/>
          <a:p>
            <a:pPr rtl="0"/>
            <a:fld id="{4FAB73BC-B049-4115-A692-8D63A059BFB8}" type="slidenum">
              <a:rPr lang="es-ES" noProof="0" smtClean="0"/>
              <a:pPr rtl="0"/>
              <a:t>‹Nº›</a:t>
            </a:fld>
            <a:endParaRPr lang="es-ES" noProof="0"/>
          </a:p>
        </p:txBody>
      </p:sp>
    </p:spTree>
    <p:extLst>
      <p:ext uri="{BB962C8B-B14F-4D97-AF65-F5344CB8AC3E}">
        <p14:creationId xmlns:p14="http://schemas.microsoft.com/office/powerpoint/2010/main" val="340714614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rtl="0"/>
            <a:fld id="{79E7F34A-1ECC-4100-8FA5-D4B60A3F20F5}" type="datetime1">
              <a:rPr lang="es-ES" noProof="0" smtClean="0"/>
              <a:t>03/01/2022</a:t>
            </a:fld>
            <a:endParaRPr lang="es-ES" noProof="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es-ES" noProof="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rtl="0"/>
            <a:fld id="{4FAB73BC-B049-4115-A692-8D63A059BFB8}" type="slidenum">
              <a:rPr lang="es-ES" noProof="0" smtClean="0"/>
              <a:pPr rtl="0"/>
              <a:t>‹Nº›</a:t>
            </a:fld>
            <a:endParaRPr lang="es-ES" noProof="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3733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613894" y="208711"/>
            <a:ext cx="11243255" cy="6309420"/>
          </a:xfrm>
          <a:prstGeom prst="rect">
            <a:avLst/>
          </a:prstGeom>
        </p:spPr>
        <p:txBody>
          <a:bodyPr wrap="square">
            <a:spAutoFit/>
          </a:bodyPr>
          <a:lstStyle/>
          <a:p>
            <a:pPr algn="ctr"/>
            <a:r>
              <a:rPr lang="es-MX" sz="4000" b="1" dirty="0"/>
              <a:t>Escuela Normal de </a:t>
            </a:r>
            <a:br>
              <a:rPr lang="es-MX" sz="4000" b="1" dirty="0"/>
            </a:br>
            <a:r>
              <a:rPr lang="es-MX" sz="4000" b="1" dirty="0"/>
              <a:t>Educación Preescolar </a:t>
            </a:r>
          </a:p>
          <a:p>
            <a:pPr algn="ctr"/>
            <a:endParaRPr lang="es-MX" b="1" dirty="0" smtClean="0"/>
          </a:p>
          <a:p>
            <a:pPr algn="ctr"/>
            <a:r>
              <a:rPr lang="es-MX" b="1" dirty="0"/>
              <a:t>Lenguaje y </a:t>
            </a:r>
            <a:r>
              <a:rPr lang="es-MX" b="1" dirty="0" smtClean="0"/>
              <a:t>comunicación</a:t>
            </a:r>
          </a:p>
          <a:p>
            <a:pPr algn="ctr"/>
            <a:r>
              <a:rPr lang="es-MX" b="1" dirty="0"/>
              <a:t>Docente: </a:t>
            </a:r>
            <a:r>
              <a:rPr lang="es-MX" dirty="0"/>
              <a:t>Silvia Banda Servín </a:t>
            </a:r>
            <a:endParaRPr lang="es-MX" dirty="0" smtClean="0"/>
          </a:p>
          <a:p>
            <a:pPr algn="ctr"/>
            <a:r>
              <a:rPr lang="es-MX" b="1" dirty="0"/>
              <a:t>Unidad de Aprendizaje III:</a:t>
            </a:r>
          </a:p>
          <a:p>
            <a:pPr algn="ctr"/>
            <a:r>
              <a:rPr lang="es-MX" dirty="0"/>
              <a:t>Los marcos de referencia y las decisiones didácticas de los docentes. </a:t>
            </a:r>
            <a:endParaRPr lang="es-MX" dirty="0" smtClean="0"/>
          </a:p>
          <a:p>
            <a:pPr algn="ctr"/>
            <a:r>
              <a:rPr lang="es-MX" b="1" dirty="0"/>
              <a:t>Actividad:</a:t>
            </a:r>
            <a:r>
              <a:rPr lang="es-MX" dirty="0"/>
              <a:t> </a:t>
            </a:r>
            <a:r>
              <a:rPr lang="es-MX" dirty="0" smtClean="0"/>
              <a:t>Cuadro </a:t>
            </a:r>
            <a:r>
              <a:rPr lang="es-MX" dirty="0"/>
              <a:t>analítico de las orientaciones didácticas del programa de preescolar en </a:t>
            </a:r>
            <a:r>
              <a:rPr lang="es-MX" dirty="0" smtClean="0"/>
              <a:t/>
            </a:r>
            <a:br>
              <a:rPr lang="es-MX" dirty="0" smtClean="0"/>
            </a:br>
            <a:r>
              <a:rPr lang="es-MX" dirty="0" smtClean="0"/>
              <a:t>el campo </a:t>
            </a:r>
            <a:r>
              <a:rPr lang="es-MX" dirty="0"/>
              <a:t>formativo de lenguaje y </a:t>
            </a:r>
            <a:r>
              <a:rPr lang="es-MX" dirty="0" smtClean="0"/>
              <a:t>comunicación</a:t>
            </a:r>
          </a:p>
          <a:p>
            <a:pPr algn="ctr"/>
            <a:r>
              <a:rPr lang="es-MX" b="1" dirty="0"/>
              <a:t>Competencia de la Unidad:</a:t>
            </a:r>
          </a:p>
          <a:p>
            <a:pPr algn="ctr"/>
            <a:r>
              <a:rPr lang="es-MX" b="1" dirty="0"/>
              <a:t>•	</a:t>
            </a:r>
            <a:r>
              <a:rPr lang="es-MX" dirty="0"/>
              <a:t>Establece relaciones entre los conceptos disciplinarios y los contenidos del plan y programas de estudio relacionados con la comunicación y el lenguaje en función de lo que deben aprender sus alumnos, asegurando la coherencia y continuidad entre los distintos grados y niveles educativos.</a:t>
            </a:r>
          </a:p>
          <a:p>
            <a:pPr algn="ctr"/>
            <a:r>
              <a:rPr lang="es-MX" dirty="0"/>
              <a:t>•	Emplea los medios tecnológicos y las fuentes de información científicas disponibles para mantenerse actualizado con respecto al desarrollo lingüístico. cognitivo de los alumnos</a:t>
            </a:r>
            <a:r>
              <a:rPr lang="es-MX" dirty="0" smtClean="0"/>
              <a:t>.</a:t>
            </a:r>
          </a:p>
          <a:p>
            <a:pPr algn="ctr"/>
            <a:r>
              <a:rPr lang="es-MX" b="1" dirty="0"/>
              <a:t>Alumno: </a:t>
            </a:r>
            <a:r>
              <a:rPr lang="es-MX" dirty="0"/>
              <a:t>Peña Farías Ana Paola </a:t>
            </a:r>
            <a:r>
              <a:rPr lang="es-MX" b="1" dirty="0"/>
              <a:t>NL:</a:t>
            </a:r>
            <a:r>
              <a:rPr lang="es-MX" dirty="0"/>
              <a:t> 17</a:t>
            </a:r>
            <a:r>
              <a:rPr lang="es-MX" b="1" dirty="0"/>
              <a:t> - </a:t>
            </a:r>
            <a:r>
              <a:rPr lang="es-MX" dirty="0"/>
              <a:t>Pérez López Marisol </a:t>
            </a:r>
            <a:r>
              <a:rPr lang="es-MX" b="1" dirty="0"/>
              <a:t>NL: </a:t>
            </a:r>
            <a:r>
              <a:rPr lang="es-MX" dirty="0"/>
              <a:t>18 </a:t>
            </a:r>
            <a:endParaRPr lang="es-MX" b="1" dirty="0"/>
          </a:p>
          <a:p>
            <a:pPr algn="ctr"/>
            <a:r>
              <a:rPr lang="es-MX" b="1" dirty="0"/>
              <a:t>Primer</a:t>
            </a:r>
            <a:r>
              <a:rPr lang="es-MX" dirty="0"/>
              <a:t> semestre Sección </a:t>
            </a:r>
            <a:r>
              <a:rPr lang="es-MX" b="1" dirty="0"/>
              <a:t>“C” </a:t>
            </a:r>
            <a:endParaRPr lang="es-MX" b="1" dirty="0" smtClean="0"/>
          </a:p>
          <a:p>
            <a:pPr algn="ctr"/>
            <a:r>
              <a:rPr lang="es-MX" b="1" dirty="0"/>
              <a:t> Ciclo Escolar 2021-2022 </a:t>
            </a:r>
            <a:endParaRPr lang="es-MX" b="1" dirty="0" smtClean="0"/>
          </a:p>
          <a:p>
            <a:pPr algn="ctr"/>
            <a:r>
              <a:rPr lang="es-MX" b="1" dirty="0" smtClean="0"/>
              <a:t>03 de Enero </a:t>
            </a:r>
            <a:r>
              <a:rPr lang="es-MX" b="1" dirty="0"/>
              <a:t>de </a:t>
            </a:r>
            <a:r>
              <a:rPr lang="es-MX" b="1" dirty="0" smtClean="0"/>
              <a:t>2022</a:t>
            </a:r>
            <a:endParaRPr lang="es-MX" b="1" dirty="0"/>
          </a:p>
          <a:p>
            <a:pPr algn="ctr"/>
            <a:r>
              <a:rPr lang="es-MX" b="1" dirty="0"/>
              <a:t> Saltillo, Coahuila</a:t>
            </a: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6059" y="208711"/>
            <a:ext cx="2452687" cy="1823793"/>
          </a:xfrm>
          <a:prstGeom prst="rect">
            <a:avLst/>
          </a:prstGeom>
        </p:spPr>
      </p:pic>
    </p:spTree>
    <p:extLst>
      <p:ext uri="{BB962C8B-B14F-4D97-AF65-F5344CB8AC3E}">
        <p14:creationId xmlns:p14="http://schemas.microsoft.com/office/powerpoint/2010/main" val="2529260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87432" y="286602"/>
            <a:ext cx="10058400" cy="1450757"/>
          </a:xfrm>
        </p:spPr>
        <p:txBody>
          <a:bodyPr/>
          <a:lstStyle/>
          <a:p>
            <a:pPr algn="ctr"/>
            <a:r>
              <a:rPr lang="es-MX" dirty="0" smtClean="0"/>
              <a:t>DESARROLLO</a:t>
            </a:r>
            <a:endParaRPr lang="es-MX" dirty="0"/>
          </a:p>
        </p:txBody>
      </p:sp>
      <p:sp>
        <p:nvSpPr>
          <p:cNvPr id="3" name="Marcador de contenido 2"/>
          <p:cNvSpPr>
            <a:spLocks noGrp="1"/>
          </p:cNvSpPr>
          <p:nvPr>
            <p:ph idx="1"/>
          </p:nvPr>
        </p:nvSpPr>
        <p:spPr>
          <a:xfrm>
            <a:off x="1071522" y="2141948"/>
            <a:ext cx="10058400" cy="4023360"/>
          </a:xfrm>
        </p:spPr>
        <p:txBody>
          <a:bodyPr>
            <a:normAutofit/>
          </a:bodyPr>
          <a:lstStyle/>
          <a:p>
            <a:pPr algn="ctr"/>
            <a:r>
              <a:rPr lang="es-MX" dirty="0" smtClean="0"/>
              <a:t>Se logra identificar que el aprendizaje de los niños se refuerza con la convivencia de otras personas, ya sea implementando el juego para lograr mayor atención, esto se puede confirmar porque los niños prefieren actividades didácticas y es mejor al momento de convivir con más niños, y no solo es por la convivencia, sino que, se obtienen distintas opiniones sobre los temas; así como lo comenta Castedo, que una recomendación para la enseñanza de la lectura y escritura es que los niños juzguen los trabajos entre ellos dando mejoras o confirmando que el texto está bien redactado. </a:t>
            </a:r>
          </a:p>
          <a:p>
            <a:pPr algn="ctr"/>
            <a:r>
              <a:rPr lang="es-MX" dirty="0" smtClean="0"/>
              <a:t>Otra estrategia para favorecer el aprendizaje es teniendo una enseñanza que se logre recordar, la mente es selectiva, entonces solo recordaremos algo que nos gustó o divirtió, por lo tanto a los niños hay que presentarles actividades divertidas para que así al recordar la actividad puedan recordar el procedimiento del contenido. </a:t>
            </a:r>
          </a:p>
          <a:p>
            <a:pPr algn="ctr"/>
            <a:endParaRPr lang="es-MX" dirty="0" smtClean="0"/>
          </a:p>
          <a:p>
            <a:pPr algn="ctr"/>
            <a:endParaRPr lang="es-MX" dirty="0"/>
          </a:p>
        </p:txBody>
      </p:sp>
    </p:spTree>
    <p:extLst>
      <p:ext uri="{BB962C8B-B14F-4D97-AF65-F5344CB8AC3E}">
        <p14:creationId xmlns:p14="http://schemas.microsoft.com/office/powerpoint/2010/main" val="2525208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75762" y="1346941"/>
            <a:ext cx="10715223" cy="3970318"/>
          </a:xfrm>
          <a:prstGeom prst="rect">
            <a:avLst/>
          </a:prstGeom>
        </p:spPr>
        <p:txBody>
          <a:bodyPr wrap="square">
            <a:spAutoFit/>
          </a:bodyPr>
          <a:lstStyle/>
          <a:p>
            <a:pPr algn="ctr"/>
            <a:r>
              <a:rPr lang="es-MX" dirty="0"/>
              <a:t>Hacia los docentes, Lerner recomienda la innovación y la capacitación, para que no nos quedemos con las maneras de enseñanza antiguas y continuar con lo actual, donde consideraríamos la tecnología. </a:t>
            </a:r>
          </a:p>
          <a:p>
            <a:pPr algn="ctr"/>
            <a:endParaRPr lang="es-MX" dirty="0"/>
          </a:p>
          <a:p>
            <a:pPr algn="ctr"/>
            <a:r>
              <a:rPr lang="es-MX" dirty="0" smtClean="0"/>
              <a:t>En base a las teorías del aprendizaje observadas identificamos que las orientaciones se amoldan a los aprendizajes de los niños, es decir, el proceso de aprendizaje de las personas no es la misma, no avanzan igual, no interpretan la información del a misma manera y por lo tanto es necesario tomar apuntes del avance de los niños para identificar los problemas que presenten en el proceso de aprendizaje.</a:t>
            </a:r>
          </a:p>
          <a:p>
            <a:pPr algn="ctr"/>
            <a:endParaRPr lang="es-MX" dirty="0"/>
          </a:p>
          <a:p>
            <a:pPr algn="ctr"/>
            <a:r>
              <a:rPr lang="es-MX" dirty="0" smtClean="0"/>
              <a:t>Las teorías presentadas explican como se puede desarrollar el aprendizaje, ya sea por medio del medio ambiente o su entorno tomando en cuenta que el niño solo es receptor, aprendizaje por medio de la biología y fisiología del niño,  mediante aprendizajes previos y en el proceso adquieren más aprendizajes, aprendizajes guiadas por el inconsciente, por medio de la personalidad y por medio de la interacción con objetos y el niño conduce su conocimiento. </a:t>
            </a:r>
          </a:p>
          <a:p>
            <a:pPr algn="ctr"/>
            <a:endParaRPr lang="es-MX" dirty="0"/>
          </a:p>
        </p:txBody>
      </p:sp>
    </p:spTree>
    <p:extLst>
      <p:ext uri="{BB962C8B-B14F-4D97-AF65-F5344CB8AC3E}">
        <p14:creationId xmlns:p14="http://schemas.microsoft.com/office/powerpoint/2010/main" val="1673203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CONCLUSIÓN </a:t>
            </a:r>
            <a:endParaRPr lang="es-MX" dirty="0"/>
          </a:p>
        </p:txBody>
      </p:sp>
      <p:sp>
        <p:nvSpPr>
          <p:cNvPr id="3" name="Marcador de contenido 2"/>
          <p:cNvSpPr>
            <a:spLocks noGrp="1"/>
          </p:cNvSpPr>
          <p:nvPr>
            <p:ph idx="1"/>
          </p:nvPr>
        </p:nvSpPr>
        <p:spPr>
          <a:xfrm>
            <a:off x="1723193" y="2335131"/>
            <a:ext cx="8806574" cy="1477015"/>
          </a:xfrm>
        </p:spPr>
        <p:txBody>
          <a:bodyPr/>
          <a:lstStyle/>
          <a:p>
            <a:pPr algn="ctr"/>
            <a:r>
              <a:rPr lang="es-MX" dirty="0" smtClean="0"/>
              <a:t>Podemos concluir que como futuras docentes debemos considerar todas estas orientaciones para tener un mejor desempeño en nuestro trabajo, para poder ver las áreas de oportunidad de los niños y el como podemos mejorar; tomar en cuenta las recomendaciones de los autores y opiniones o expresiones de los niños para potencializar su crecimiento. </a:t>
            </a:r>
            <a:endParaRPr lang="es-MX" dirty="0"/>
          </a:p>
        </p:txBody>
      </p:sp>
    </p:spTree>
    <p:extLst>
      <p:ext uri="{BB962C8B-B14F-4D97-AF65-F5344CB8AC3E}">
        <p14:creationId xmlns:p14="http://schemas.microsoft.com/office/powerpoint/2010/main" val="193140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Orientaciones Didácticas Generales </a:t>
            </a:r>
          </a:p>
        </p:txBody>
      </p:sp>
      <p:sp>
        <p:nvSpPr>
          <p:cNvPr id="3" name="Subtítulo 2"/>
          <p:cNvSpPr>
            <a:spLocks noGrp="1"/>
          </p:cNvSpPr>
          <p:nvPr>
            <p:ph type="subTitle" idx="1"/>
          </p:nvPr>
        </p:nvSpPr>
        <p:spPr/>
        <p:txBody>
          <a:bodyPr>
            <a:normAutofit fontScale="47500" lnSpcReduction="20000"/>
          </a:bodyPr>
          <a:lstStyle/>
          <a:p>
            <a:r>
              <a:rPr lang="es-MX" dirty="0"/>
              <a:t> aprendizajes clave </a:t>
            </a:r>
          </a:p>
          <a:p>
            <a:r>
              <a:rPr lang="es-MX" dirty="0"/>
              <a:t>Educación preescolar</a:t>
            </a:r>
          </a:p>
          <a:p>
            <a:r>
              <a:rPr lang="es-MX" dirty="0"/>
              <a:t>Plan y programas de estudio, orientaciones didácticas y sugerencias de evaluación</a:t>
            </a:r>
          </a:p>
          <a:p>
            <a:r>
              <a:rPr lang="es-MX" dirty="0"/>
              <a:t>Integrantes: Pérez López Marisol – Peña Farías Ana paola</a:t>
            </a:r>
          </a:p>
        </p:txBody>
      </p:sp>
    </p:spTree>
    <p:extLst>
      <p:ext uri="{BB962C8B-B14F-4D97-AF65-F5344CB8AC3E}">
        <p14:creationId xmlns:p14="http://schemas.microsoft.com/office/powerpoint/2010/main" val="362591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482503654"/>
              </p:ext>
            </p:extLst>
          </p:nvPr>
        </p:nvGraphicFramePr>
        <p:xfrm>
          <a:off x="180306" y="154546"/>
          <a:ext cx="11870027" cy="6512237"/>
        </p:xfrm>
        <a:graphic>
          <a:graphicData uri="http://schemas.openxmlformats.org/drawingml/2006/table">
            <a:tbl>
              <a:tblPr firstRow="1" bandRow="1">
                <a:tableStyleId>{5C22544A-7EE6-4342-B048-85BDC9FD1C3A}</a:tableStyleId>
              </a:tblPr>
              <a:tblGrid>
                <a:gridCol w="2775491">
                  <a:extLst>
                    <a:ext uri="{9D8B030D-6E8A-4147-A177-3AD203B41FA5}">
                      <a16:colId xmlns:a16="http://schemas.microsoft.com/office/drawing/2014/main" xmlns="" val="559209804"/>
                    </a:ext>
                  </a:extLst>
                </a:gridCol>
                <a:gridCol w="2681230">
                  <a:extLst>
                    <a:ext uri="{9D8B030D-6E8A-4147-A177-3AD203B41FA5}">
                      <a16:colId xmlns:a16="http://schemas.microsoft.com/office/drawing/2014/main" xmlns="" val="4238223238"/>
                    </a:ext>
                  </a:extLst>
                </a:gridCol>
                <a:gridCol w="3592429">
                  <a:extLst>
                    <a:ext uri="{9D8B030D-6E8A-4147-A177-3AD203B41FA5}">
                      <a16:colId xmlns:a16="http://schemas.microsoft.com/office/drawing/2014/main" xmlns="" val="2471614475"/>
                    </a:ext>
                  </a:extLst>
                </a:gridCol>
                <a:gridCol w="2820877">
                  <a:extLst>
                    <a:ext uri="{9D8B030D-6E8A-4147-A177-3AD203B41FA5}">
                      <a16:colId xmlns:a16="http://schemas.microsoft.com/office/drawing/2014/main" xmlns="" val="3058067745"/>
                    </a:ext>
                  </a:extLst>
                </a:gridCol>
              </a:tblGrid>
              <a:tr h="446717">
                <a:tc gridSpan="4">
                  <a:txBody>
                    <a:bodyPr/>
                    <a:lstStyle/>
                    <a:p>
                      <a:pPr algn="ctr"/>
                      <a:r>
                        <a:rPr lang="es-MX" b="1" dirty="0">
                          <a:solidFill>
                            <a:schemeClr val="tx1">
                              <a:lumMod val="95000"/>
                              <a:lumOff val="5000"/>
                            </a:schemeClr>
                          </a:solidFill>
                        </a:rPr>
                        <a:t>ORIENTACIONES</a:t>
                      </a:r>
                      <a:r>
                        <a:rPr lang="es-MX" b="1" baseline="0" dirty="0">
                          <a:solidFill>
                            <a:schemeClr val="tx1">
                              <a:lumMod val="95000"/>
                              <a:lumOff val="5000"/>
                            </a:schemeClr>
                          </a:solidFill>
                        </a:rPr>
                        <a:t> DIDÁCTICAS </a:t>
                      </a:r>
                      <a:endParaRPr lang="es-MX" b="1" dirty="0">
                        <a:solidFill>
                          <a:schemeClr val="tx1">
                            <a:lumMod val="95000"/>
                            <a:lumOff val="5000"/>
                          </a:schemeClr>
                        </a:solidFill>
                      </a:endParaRPr>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xmlns="" val="2525473156"/>
                  </a:ext>
                </a:extLst>
              </a:tr>
              <a:tr h="620521">
                <a:tc>
                  <a:txBody>
                    <a:bodyPr/>
                    <a:lstStyle/>
                    <a:p>
                      <a:pPr algn="ctr"/>
                      <a:r>
                        <a:rPr lang="es-MX" sz="1200" dirty="0">
                          <a:solidFill>
                            <a:schemeClr val="tx1">
                              <a:lumMod val="95000"/>
                              <a:lumOff val="5000"/>
                            </a:schemeClr>
                          </a:solidFill>
                        </a:rPr>
                        <a:t>ELEMENTOS ORIENTADORES</a:t>
                      </a:r>
                    </a:p>
                  </a:txBody>
                  <a:tcPr/>
                </a:tc>
                <a:tc>
                  <a:txBody>
                    <a:bodyPr/>
                    <a:lstStyle/>
                    <a:p>
                      <a:pPr algn="ctr"/>
                      <a:r>
                        <a:rPr lang="es-MX" sz="1200" dirty="0">
                          <a:solidFill>
                            <a:schemeClr val="tx1">
                              <a:lumMod val="95000"/>
                              <a:lumOff val="5000"/>
                            </a:schemeClr>
                          </a:solidFill>
                        </a:rPr>
                        <a:t>CONCEPTO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a:solidFill>
                            <a:schemeClr val="tx1">
                              <a:lumMod val="95000"/>
                              <a:lumOff val="5000"/>
                            </a:schemeClr>
                          </a:solidFill>
                        </a:rPr>
                        <a:t>¿QUÉ</a:t>
                      </a:r>
                      <a:r>
                        <a:rPr lang="es-MX" sz="1200" baseline="0" dirty="0">
                          <a:solidFill>
                            <a:schemeClr val="tx1">
                              <a:lumMod val="95000"/>
                              <a:lumOff val="5000"/>
                            </a:schemeClr>
                          </a:solidFill>
                        </a:rPr>
                        <a:t> SE RECOMIENDA?</a:t>
                      </a:r>
                      <a:endParaRPr lang="es-MX" sz="1200" dirty="0">
                        <a:solidFill>
                          <a:schemeClr val="tx1">
                            <a:lumMod val="95000"/>
                            <a:lumOff val="5000"/>
                          </a:schemeClr>
                        </a:solidFill>
                      </a:endParaRPr>
                    </a:p>
                    <a:p>
                      <a:pPr algn="ctr"/>
                      <a:endParaRPr lang="es-MX" sz="1200" dirty="0">
                        <a:solidFill>
                          <a:schemeClr val="tx1">
                            <a:lumMod val="95000"/>
                            <a:lumOff val="5000"/>
                          </a:schemeClr>
                        </a:solidFill>
                      </a:endParaRPr>
                    </a:p>
                  </a:txBody>
                  <a:tcPr/>
                </a:tc>
                <a:tc>
                  <a:txBody>
                    <a:bodyPr/>
                    <a:lstStyle/>
                    <a:p>
                      <a:pPr algn="ctr"/>
                      <a:r>
                        <a:rPr lang="es-MX" sz="1200" dirty="0">
                          <a:solidFill>
                            <a:schemeClr val="tx1">
                              <a:lumMod val="95000"/>
                              <a:lumOff val="5000"/>
                            </a:schemeClr>
                          </a:solidFill>
                        </a:rPr>
                        <a:t>DISCIPLINAS Y / O NOCIÓN TEÓRICAS</a:t>
                      </a:r>
                      <a:r>
                        <a:rPr lang="es-MX" sz="1200" baseline="0" dirty="0">
                          <a:solidFill>
                            <a:schemeClr val="tx1">
                              <a:lumMod val="95000"/>
                              <a:lumOff val="5000"/>
                            </a:schemeClr>
                          </a:solidFill>
                        </a:rPr>
                        <a:t> </a:t>
                      </a:r>
                      <a:r>
                        <a:rPr lang="es-MX" sz="1200" dirty="0">
                          <a:solidFill>
                            <a:schemeClr val="tx1">
                              <a:lumMod val="95000"/>
                              <a:lumOff val="5000"/>
                            </a:schemeClr>
                          </a:solidFill>
                        </a:rPr>
                        <a:t>QUE PUEDEN FUNDAMENTAR ESTA ORIENTACIÓN</a:t>
                      </a:r>
                    </a:p>
                  </a:txBody>
                  <a:tcPr/>
                </a:tc>
                <a:extLst>
                  <a:ext uri="{0D108BD9-81ED-4DB2-BD59-A6C34878D82A}">
                    <a16:rowId xmlns:a16="http://schemas.microsoft.com/office/drawing/2014/main" xmlns="" val="2196617188"/>
                  </a:ext>
                </a:extLst>
              </a:tr>
              <a:tr h="2609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a:latin typeface="Aparajita" panose="020B0604020202020204" pitchFamily="34" charset="0"/>
                          <a:cs typeface="Aparajita" panose="020B0604020202020204" pitchFamily="34" charset="0"/>
                        </a:rPr>
                        <a:t>-MODALIDADES</a:t>
                      </a:r>
                      <a:r>
                        <a:rPr lang="es-MX" sz="1200" baseline="0" dirty="0">
                          <a:latin typeface="Aparajita" panose="020B0604020202020204" pitchFamily="34" charset="0"/>
                          <a:cs typeface="Aparajita" panose="020B0604020202020204" pitchFamily="34" charset="0"/>
                        </a:rPr>
                        <a:t> DE TRABAJO: </a:t>
                      </a:r>
                      <a:r>
                        <a:rPr lang="es-MX" sz="1200" baseline="0" dirty="0" smtClean="0">
                          <a:latin typeface="Aparajita" panose="020B0604020202020204" pitchFamily="34" charset="0"/>
                          <a:cs typeface="Aparajita" panose="020B0604020202020204" pitchFamily="34" charset="0"/>
                        </a:rPr>
                        <a:t>PROYECTOS</a:t>
                      </a:r>
                    </a:p>
                    <a:p>
                      <a:pPr marL="342900" indent="-342900">
                        <a:buAutoNum type="alphaUcParenR"/>
                      </a:pPr>
                      <a:endParaRPr lang="es-MX" sz="1200" baseline="0" dirty="0" smtClean="0">
                        <a:latin typeface="Aparajita" panose="020B0604020202020204" pitchFamily="34" charset="0"/>
                        <a:cs typeface="Aparajita" panose="020B0604020202020204" pitchFamily="34" charset="0"/>
                      </a:endParaRPr>
                    </a:p>
                    <a:p>
                      <a:pPr marL="342900" indent="-342900">
                        <a:buAutoNum type="alphaUcParenR"/>
                      </a:pPr>
                      <a:r>
                        <a:rPr lang="es-MX" sz="1200" baseline="0" dirty="0" smtClean="0">
                          <a:latin typeface="Aparajita" panose="020B0604020202020204" pitchFamily="34" charset="0"/>
                          <a:cs typeface="Aparajita" panose="020B0604020202020204" pitchFamily="34" charset="0"/>
                        </a:rPr>
                        <a:t>M</a:t>
                      </a:r>
                      <a:r>
                        <a:rPr lang="es-MX" sz="1200" baseline="0" dirty="0">
                          <a:latin typeface="Aparajita" panose="020B0604020202020204" pitchFamily="34" charset="0"/>
                          <a:cs typeface="Aparajita" panose="020B0604020202020204" pitchFamily="34" charset="0"/>
                        </a:rPr>
                        <a:t>. </a:t>
                      </a:r>
                      <a:r>
                        <a:rPr lang="es-MX" sz="1200" baseline="0" dirty="0" smtClean="0">
                          <a:latin typeface="Aparajita" panose="020B0604020202020204" pitchFamily="34" charset="0"/>
                          <a:cs typeface="Aparajita" panose="020B0604020202020204" pitchFamily="34" charset="0"/>
                        </a:rPr>
                        <a:t>CASTEDO</a:t>
                      </a:r>
                      <a:endParaRPr lang="es-MX" sz="1200" baseline="0" dirty="0">
                        <a:latin typeface="Aparajita" panose="020B0604020202020204" pitchFamily="34" charset="0"/>
                        <a:cs typeface="Aparajita" panose="020B0604020202020204" pitchFamily="34" charset="0"/>
                      </a:endParaRPr>
                    </a:p>
                  </a:txBody>
                  <a:tcPr/>
                </a:tc>
                <a:tc>
                  <a:txBody>
                    <a:bodyPr/>
                    <a:lstStyle/>
                    <a:p>
                      <a:pPr algn="l"/>
                      <a:r>
                        <a:rPr lang="es-MX" sz="1400" dirty="0" smtClean="0"/>
                        <a:t>Un proyecto es una macro situación de enseñanza en el cual el docente organiza y plantea situaciones que permitieron a los niños acercarse a un tipo textual para saber las características constinutivas ( saber decir acerca del texto y saber hacer ese tipo de texto). es un proceso de elaboración colectivo de los niños con su docente para construir certezas compartidas que permitirán a todos comprender el texto y comprenderse mejor entre ellos para realizar distintas actividades.</a:t>
                      </a:r>
                    </a:p>
                    <a:p>
                      <a:pPr algn="l"/>
                      <a:endParaRPr lang="es-MX" sz="1400" dirty="0" smtClean="0"/>
                    </a:p>
                    <a:p>
                      <a:pPr algn="l"/>
                      <a:endParaRPr lang="es-MX" sz="1400" dirty="0"/>
                    </a:p>
                  </a:txBody>
                  <a:tcPr/>
                </a:tc>
                <a:tc>
                  <a:txBody>
                    <a:bodyPr/>
                    <a:lstStyle/>
                    <a:p>
                      <a:r>
                        <a:rPr lang="es-MX" sz="1400" b="1" dirty="0" smtClean="0"/>
                        <a:t>Primera fase: </a:t>
                      </a:r>
                    </a:p>
                    <a:p>
                      <a:r>
                        <a:rPr lang="es-MX" sz="1400" b="0" dirty="0" smtClean="0"/>
                        <a:t>Ab</a:t>
                      </a:r>
                      <a:r>
                        <a:rPr lang="es-MX" sz="1400" dirty="0" smtClean="0"/>
                        <a:t>orda el texto producir donde:  </a:t>
                      </a:r>
                    </a:p>
                    <a:p>
                      <a:r>
                        <a:rPr lang="es-MX" sz="1400" dirty="0" smtClean="0"/>
                        <a:t>*Se plantean situaciones en las cuales los niños leen, escuchan, dictan, escriben, critican y corrigen el texto.</a:t>
                      </a:r>
                    </a:p>
                    <a:p>
                      <a:r>
                        <a:rPr lang="es-MX" sz="1400" dirty="0" smtClean="0"/>
                        <a:t>*Incluye el estudio de realidades referenciales donde los niños leen materiales.</a:t>
                      </a:r>
                    </a:p>
                    <a:p>
                      <a:r>
                        <a:rPr lang="es-MX" sz="1400" dirty="0" smtClean="0"/>
                        <a:t>*Realizan experiencias, cuadros, mapas conceptuales, toman notas, hacen visitas, etc., hasta tener claro el contenido.</a:t>
                      </a:r>
                      <a:r>
                        <a:rPr lang="es-MX" sz="1400" baseline="0" dirty="0" smtClean="0"/>
                        <a:t> </a:t>
                      </a:r>
                    </a:p>
                    <a:p>
                      <a:r>
                        <a:rPr lang="es-MX" sz="1400" baseline="0" dirty="0" smtClean="0"/>
                        <a:t>*Relacionan el saber “qué escribir” con el saber “cómo escribir”.</a:t>
                      </a:r>
                    </a:p>
                    <a:p>
                      <a:r>
                        <a:rPr lang="es-MX" sz="1400" baseline="0" dirty="0" smtClean="0"/>
                        <a:t>*Logran escribir y corregir discutiendo con los otros y confrontando modelos.</a:t>
                      </a:r>
                    </a:p>
                    <a:p>
                      <a:r>
                        <a:rPr lang="es-MX" sz="1400" b="1" baseline="0" dirty="0" smtClean="0"/>
                        <a:t>Fase intermedia: Situación ad-hoc.</a:t>
                      </a:r>
                      <a:r>
                        <a:rPr lang="es-MX" sz="1400" baseline="0" dirty="0" smtClean="0"/>
                        <a:t> </a:t>
                      </a:r>
                    </a:p>
                    <a:p>
                      <a:r>
                        <a:rPr lang="es-MX" sz="1400" baseline="0" dirty="0" smtClean="0"/>
                        <a:t>Se identifican los contenidos a trabajar, en la cual :</a:t>
                      </a:r>
                    </a:p>
                    <a:p>
                      <a:r>
                        <a:rPr lang="es-MX" sz="1400" baseline="0" dirty="0" smtClean="0"/>
                        <a:t>*plantea el problema</a:t>
                      </a:r>
                    </a:p>
                    <a:p>
                      <a:r>
                        <a:rPr lang="es-MX" sz="1400" baseline="0" dirty="0" smtClean="0"/>
                        <a:t>*buscan una solución en equipos </a:t>
                      </a:r>
                    </a:p>
                    <a:p>
                      <a:r>
                        <a:rPr lang="es-MX" sz="1400" baseline="0" dirty="0" smtClean="0"/>
                        <a:t>*confrontación para una solución colectiva.</a:t>
                      </a:r>
                    </a:p>
                    <a:p>
                      <a:r>
                        <a:rPr lang="es-MX" sz="1400" b="1" dirty="0" smtClean="0"/>
                        <a:t>Segunda fase: </a:t>
                      </a:r>
                    </a:p>
                    <a:p>
                      <a:r>
                        <a:rPr lang="es-MX" sz="1400" b="0" dirty="0" smtClean="0"/>
                        <a:t>L</a:t>
                      </a:r>
                      <a:r>
                        <a:rPr lang="es-MX" sz="1400" dirty="0" smtClean="0"/>
                        <a:t>os niños: </a:t>
                      </a:r>
                    </a:p>
                    <a:p>
                      <a:r>
                        <a:rPr lang="es-MX" sz="1400" dirty="0" smtClean="0"/>
                        <a:t>*realizan situaciones de críticas y correcciones entre pares </a:t>
                      </a:r>
                      <a:r>
                        <a:rPr lang="es-MX" sz="1400" baseline="0" dirty="0" smtClean="0"/>
                        <a:t>para así intercambiar criticas y autores obteniendo reflexiones.</a:t>
                      </a:r>
                      <a:endParaRPr lang="es-MX"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b="0" dirty="0" smtClean="0">
                          <a:solidFill>
                            <a:schemeClr val="tx1"/>
                          </a:solidFill>
                        </a:rPr>
                        <a:t>Lev Vygotsky</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b="0" baseline="0" dirty="0" smtClean="0">
                          <a:solidFill>
                            <a:schemeClr val="tx1"/>
                          </a:solidFill>
                        </a:rPr>
                        <a:t>Teoría socio-constructivismo: Se caracteriza por describir el aprendizaje como un proceso en donde la interacción social es clave para la obtención del conocimiento. </a:t>
                      </a:r>
                      <a:endParaRPr lang="es-MX" sz="1400" b="0" baseline="0" dirty="0" smtClean="0">
                        <a:solidFill>
                          <a:schemeClr val="tx1"/>
                        </a:solidFill>
                      </a:endParaRPr>
                    </a:p>
                    <a:p>
                      <a:endParaRPr lang="es-MX" sz="1400" dirty="0" smtClean="0"/>
                    </a:p>
                    <a:p>
                      <a:endParaRPr lang="es-MX" sz="1400" dirty="0"/>
                    </a:p>
                  </a:txBody>
                  <a:tcPr/>
                </a:tc>
                <a:extLst>
                  <a:ext uri="{0D108BD9-81ED-4DB2-BD59-A6C34878D82A}">
                    <a16:rowId xmlns:a16="http://schemas.microsoft.com/office/drawing/2014/main" xmlns="" val="1594079112"/>
                  </a:ext>
                </a:extLst>
              </a:tr>
            </a:tbl>
          </a:graphicData>
        </a:graphic>
      </p:graphicFrame>
    </p:spTree>
    <p:extLst>
      <p:ext uri="{BB962C8B-B14F-4D97-AF65-F5344CB8AC3E}">
        <p14:creationId xmlns:p14="http://schemas.microsoft.com/office/powerpoint/2010/main" val="2793336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19557574"/>
              </p:ext>
            </p:extLst>
          </p:nvPr>
        </p:nvGraphicFramePr>
        <p:xfrm>
          <a:off x="143926" y="287919"/>
          <a:ext cx="11870027" cy="3078480"/>
        </p:xfrm>
        <a:graphic>
          <a:graphicData uri="http://schemas.openxmlformats.org/drawingml/2006/table">
            <a:tbl>
              <a:tblPr firstRow="1" bandRow="1">
                <a:tableStyleId>{5C22544A-7EE6-4342-B048-85BDC9FD1C3A}</a:tableStyleId>
              </a:tblPr>
              <a:tblGrid>
                <a:gridCol w="2775491"/>
                <a:gridCol w="2681230"/>
                <a:gridCol w="3592429"/>
                <a:gridCol w="2820877"/>
              </a:tblGrid>
              <a:tr h="2609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0" dirty="0">
                          <a:solidFill>
                            <a:schemeClr val="tx1"/>
                          </a:solidFill>
                          <a:latin typeface="Aparajita" panose="020B0604020202020204" pitchFamily="34" charset="0"/>
                          <a:cs typeface="Aparajita" panose="020B0604020202020204" pitchFamily="34" charset="0"/>
                        </a:rPr>
                        <a:t>-MODALIDADES</a:t>
                      </a:r>
                      <a:r>
                        <a:rPr lang="es-MX" sz="1200" b="0" baseline="0" dirty="0">
                          <a:solidFill>
                            <a:schemeClr val="tx1"/>
                          </a:solidFill>
                          <a:latin typeface="Aparajita" panose="020B0604020202020204" pitchFamily="34" charset="0"/>
                          <a:cs typeface="Aparajita" panose="020B0604020202020204" pitchFamily="34" charset="0"/>
                        </a:rPr>
                        <a:t> DE TRABAJO: </a:t>
                      </a:r>
                      <a:r>
                        <a:rPr lang="es-MX" sz="1200" b="0" baseline="0" dirty="0" smtClean="0">
                          <a:solidFill>
                            <a:schemeClr val="tx1"/>
                          </a:solidFill>
                          <a:latin typeface="Aparajita" panose="020B0604020202020204" pitchFamily="34" charset="0"/>
                          <a:cs typeface="Aparajita" panose="020B0604020202020204" pitchFamily="34" charset="0"/>
                        </a:rPr>
                        <a:t>PROYECTOS</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1200" b="0" baseline="0" dirty="0" smtClean="0">
                        <a:solidFill>
                          <a:schemeClr val="tx1"/>
                        </a:solidFill>
                        <a:latin typeface="Aparajita" panose="020B0604020202020204" pitchFamily="34" charset="0"/>
                        <a:cs typeface="Aparajita"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200" b="0" baseline="0" dirty="0" smtClean="0">
                          <a:solidFill>
                            <a:schemeClr val="tx1"/>
                          </a:solidFill>
                          <a:latin typeface="Aparajita" panose="020B0604020202020204" pitchFamily="34" charset="0"/>
                          <a:cs typeface="Aparajita" panose="020B0604020202020204" pitchFamily="34" charset="0"/>
                        </a:rPr>
                        <a:t>B) D</a:t>
                      </a:r>
                      <a:r>
                        <a:rPr lang="es-MX" sz="1200" b="0" baseline="0" dirty="0">
                          <a:solidFill>
                            <a:schemeClr val="tx1"/>
                          </a:solidFill>
                          <a:latin typeface="Aparajita" panose="020B0604020202020204" pitchFamily="34" charset="0"/>
                          <a:cs typeface="Aparajita" panose="020B0604020202020204" pitchFamily="34" charset="0"/>
                        </a:rPr>
                        <a:t>. LERNER</a:t>
                      </a:r>
                      <a:endParaRPr lang="es-MX" sz="1200" b="0" dirty="0">
                        <a:solidFill>
                          <a:schemeClr val="tx1"/>
                        </a:solidFill>
                        <a:latin typeface="Aparajita" panose="020B0604020202020204" pitchFamily="34" charset="0"/>
                        <a:cs typeface="Aparajita" panose="020B0604020202020204" pitchFamily="34" charset="0"/>
                      </a:endParaRPr>
                    </a:p>
                  </a:txBody>
                  <a:tcPr>
                    <a:solidFill>
                      <a:schemeClr val="accent1">
                        <a:lumMod val="40000"/>
                        <a:lumOff val="60000"/>
                      </a:schemeClr>
                    </a:solidFill>
                  </a:tcPr>
                </a:tc>
                <a:tc>
                  <a:txBody>
                    <a:bodyPr/>
                    <a:lstStyle/>
                    <a:p>
                      <a:pPr algn="l"/>
                      <a:r>
                        <a:rPr lang="es-MX" sz="1400" b="0" dirty="0" smtClean="0">
                          <a:solidFill>
                            <a:schemeClr val="tx1"/>
                          </a:solidFill>
                        </a:rPr>
                        <a:t>El concepto del</a:t>
                      </a:r>
                      <a:r>
                        <a:rPr lang="es-MX" sz="1400" b="0" baseline="0" dirty="0" smtClean="0">
                          <a:solidFill>
                            <a:schemeClr val="tx1"/>
                          </a:solidFill>
                        </a:rPr>
                        <a:t> contrato didáctico es donde se analizan las interacciones entre maestros y alumnos, donde cada uno tiene sus responsabilidades respecto a los contenidos que se trabajan entre tejiendo y arraigando en la institución escolar. </a:t>
                      </a:r>
                      <a:endParaRPr lang="es-MX" sz="1400" b="0" dirty="0">
                        <a:solidFill>
                          <a:schemeClr val="tx1"/>
                        </a:solidFill>
                      </a:endParaRPr>
                    </a:p>
                  </a:txBody>
                  <a:tcPr>
                    <a:solidFill>
                      <a:schemeClr val="accent1">
                        <a:lumMod val="40000"/>
                        <a:lumOff val="60000"/>
                      </a:schemeClr>
                    </a:solidFill>
                  </a:tcPr>
                </a:tc>
                <a:tc>
                  <a:txBody>
                    <a:bodyPr/>
                    <a:lstStyle/>
                    <a:p>
                      <a:pPr marL="285750" indent="-285750">
                        <a:buFontTx/>
                        <a:buChar char="-"/>
                      </a:pPr>
                      <a:r>
                        <a:rPr lang="es-MX" sz="1400" b="0" baseline="0" dirty="0" smtClean="0">
                          <a:solidFill>
                            <a:schemeClr val="tx1"/>
                          </a:solidFill>
                        </a:rPr>
                        <a:t>Capacitación: se sugiere introducir modificaciones, la organización institucional y desarrollar investigación en el campo de la didáctica de la lectura y escritura, establecer objetivos para evitar el fracaso y elevar el nivel de la alfabetización. Asumir una concepción constructivista de la enseñanza y el aprendizaje.  </a:t>
                      </a:r>
                    </a:p>
                    <a:p>
                      <a:pPr marL="285750" indent="-285750">
                        <a:buFontTx/>
                        <a:buChar char="-"/>
                      </a:pPr>
                      <a:r>
                        <a:rPr lang="es-MX" sz="1400" b="0" baseline="0" dirty="0" smtClean="0">
                          <a:solidFill>
                            <a:schemeClr val="tx1"/>
                          </a:solidFill>
                        </a:rPr>
                        <a:t>Innovación:  elaborar diversidad de proyectos institucionales, uso de tecnología para crear situaciones didácticas, evaluación permanente de la tarea desarrollada.</a:t>
                      </a:r>
                      <a:endParaRPr lang="es-MX" sz="1400" b="0" dirty="0">
                        <a:solidFill>
                          <a:schemeClr val="tx1"/>
                        </a:solidFill>
                      </a:endParaRPr>
                    </a:p>
                  </a:txBody>
                  <a:tcPr>
                    <a:solidFill>
                      <a:schemeClr val="accent1">
                        <a:lumMod val="40000"/>
                        <a:lumOff val="60000"/>
                      </a:schemeClr>
                    </a:solidFill>
                  </a:tcPr>
                </a:tc>
                <a:tc>
                  <a:txBody>
                    <a:bodyPr/>
                    <a:lstStyle/>
                    <a:p>
                      <a:r>
                        <a:rPr lang="es-MX" sz="1400" b="0" dirty="0" smtClean="0">
                          <a:solidFill>
                            <a:schemeClr val="tx1"/>
                          </a:solidFill>
                        </a:rPr>
                        <a:t>Jean Piaget </a:t>
                      </a:r>
                    </a:p>
                    <a:p>
                      <a:r>
                        <a:rPr lang="es-MX" sz="1400" b="0" dirty="0" smtClean="0">
                          <a:solidFill>
                            <a:schemeClr val="tx1"/>
                          </a:solidFill>
                        </a:rPr>
                        <a:t>Constructivismo: Se toma en cuenta los aprendizajes previos, como proceso con el cual se adquieren nuevas habilidades, conocimientos o destrezas, el sujeto es el propio constructor de su conocimiento.</a:t>
                      </a:r>
                    </a:p>
                    <a:p>
                      <a:endParaRPr lang="es-MX" sz="1400" b="0" dirty="0" smtClean="0">
                        <a:solidFill>
                          <a:schemeClr val="tx1"/>
                        </a:solidFill>
                      </a:endParaRP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50854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055693558"/>
              </p:ext>
            </p:extLst>
          </p:nvPr>
        </p:nvGraphicFramePr>
        <p:xfrm>
          <a:off x="156805" y="120494"/>
          <a:ext cx="11870027" cy="6126480"/>
        </p:xfrm>
        <a:graphic>
          <a:graphicData uri="http://schemas.openxmlformats.org/drawingml/2006/table">
            <a:tbl>
              <a:tblPr firstRow="1" bandRow="1">
                <a:tableStyleId>{5C22544A-7EE6-4342-B048-85BDC9FD1C3A}</a:tableStyleId>
              </a:tblPr>
              <a:tblGrid>
                <a:gridCol w="2775491"/>
                <a:gridCol w="2668404"/>
                <a:gridCol w="3829050"/>
                <a:gridCol w="2597082"/>
              </a:tblGrid>
              <a:tr h="446717">
                <a:tc>
                  <a:txBody>
                    <a:bodyPr/>
                    <a:lstStyle/>
                    <a:p>
                      <a:pPr marL="285750" indent="-285750">
                        <a:buFontTx/>
                        <a:buChar char="-"/>
                      </a:pPr>
                      <a:r>
                        <a:rPr lang="es-MX" sz="1200" b="0" dirty="0">
                          <a:solidFill>
                            <a:schemeClr val="tx1"/>
                          </a:solidFill>
                          <a:latin typeface="Aparajita" panose="020B0604020202020204" pitchFamily="34" charset="0"/>
                          <a:cs typeface="Aparajita" panose="020B0604020202020204" pitchFamily="34" charset="0"/>
                        </a:rPr>
                        <a:t>SITUACIÓN DIDÁCTICA</a:t>
                      </a:r>
                    </a:p>
                    <a:p>
                      <a:pPr marL="0" indent="0">
                        <a:buFontTx/>
                        <a:buNone/>
                      </a:pPr>
                      <a:r>
                        <a:rPr lang="es-MX" sz="1200" b="0" dirty="0">
                          <a:solidFill>
                            <a:schemeClr val="tx1"/>
                          </a:solidFill>
                          <a:latin typeface="Aparajita" panose="020B0604020202020204" pitchFamily="34" charset="0"/>
                          <a:cs typeface="Aparajita" panose="020B0604020202020204" pitchFamily="34" charset="0"/>
                        </a:rPr>
                        <a:t>A)</a:t>
                      </a:r>
                      <a:r>
                        <a:rPr lang="es-MX" sz="1200" b="0" baseline="0" dirty="0">
                          <a:solidFill>
                            <a:schemeClr val="tx1"/>
                          </a:solidFill>
                          <a:latin typeface="Aparajita" panose="020B0604020202020204" pitchFamily="34" charset="0"/>
                          <a:cs typeface="Aparajita" panose="020B0604020202020204" pitchFamily="34" charset="0"/>
                        </a:rPr>
                        <a:t> PROGRAMA</a:t>
                      </a:r>
                      <a:endParaRPr lang="es-MX" sz="1200" b="0" dirty="0">
                        <a:solidFill>
                          <a:schemeClr val="tx1"/>
                        </a:solidFill>
                        <a:latin typeface="Aparajita" panose="020B0604020202020204" pitchFamily="34" charset="0"/>
                        <a:cs typeface="Aparajita" panose="020B0604020202020204" pitchFamily="34"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b="0" dirty="0" smtClean="0">
                          <a:solidFill>
                            <a:schemeClr val="tx1"/>
                          </a:solidFill>
                        </a:rPr>
                        <a:t> Resumen de una problemática o situaciones que ocurren en las escuelas o centros educativos. Incluyen datos hipotéticos. Sugieren un análisis razonado que presente soluciones y estrategias prácticas. Son utilizadas para demostrar dominio de los fundamentos teóricos de la Educación</a:t>
                      </a:r>
                      <a:r>
                        <a:rPr lang="es-MX" sz="1200" b="0" dirty="0" smtClean="0">
                          <a:solidFill>
                            <a:schemeClr val="tx1"/>
                          </a:solidFill>
                        </a:rPr>
                        <a:t>.</a:t>
                      </a:r>
                    </a:p>
                  </a:txBody>
                  <a:tcPr>
                    <a:solidFill>
                      <a:schemeClr val="accent1">
                        <a:lumMod val="40000"/>
                        <a:lumOff val="60000"/>
                      </a:schemeClr>
                    </a:solidFill>
                  </a:tcPr>
                </a:tc>
                <a:tc>
                  <a:txBody>
                    <a:bodyPr/>
                    <a:lstStyle/>
                    <a:p>
                      <a:r>
                        <a:rPr lang="es-MX" sz="1200" b="0" dirty="0" smtClean="0">
                          <a:solidFill>
                            <a:schemeClr val="tx1"/>
                          </a:solidFill>
                        </a:rPr>
                        <a:t>1. Plantear problemas ( para generar la necesidad de coordinar o resignificar conocimientos anteriores).</a:t>
                      </a:r>
                    </a:p>
                    <a:p>
                      <a:r>
                        <a:rPr lang="es-MX" sz="1200" b="0" dirty="0" smtClean="0">
                          <a:solidFill>
                            <a:schemeClr val="tx1"/>
                          </a:solidFill>
                        </a:rPr>
                        <a:t>2. Organizar proyectos de producción de textos reales en contextos reales (para que el docente tenga posibilidad de enseñar y el niño de aprender). </a:t>
                      </a:r>
                    </a:p>
                    <a:p>
                      <a:r>
                        <a:rPr lang="es-MX" sz="1200" b="0" dirty="0" smtClean="0">
                          <a:solidFill>
                            <a:schemeClr val="tx1"/>
                          </a:solidFill>
                        </a:rPr>
                        <a:t>3. Seleccionar la mayor variedad posible para que el docente tenga oportunidad de enseñar la mayor cantidad de contenidos. </a:t>
                      </a:r>
                    </a:p>
                    <a:p>
                      <a:r>
                        <a:rPr lang="es-MX" sz="1200" b="0" dirty="0" smtClean="0">
                          <a:solidFill>
                            <a:schemeClr val="tx1"/>
                          </a:solidFill>
                        </a:rPr>
                        <a:t>4. Generar situaciones pedagógicas que contemplan la posibilidad de aproximaciones sucesivas a los contenidos lingüísticos (resignificarlos o reescribirlos).</a:t>
                      </a:r>
                    </a:p>
                    <a:p>
                      <a:r>
                        <a:rPr lang="es-MX" sz="1200" b="0" dirty="0" smtClean="0">
                          <a:solidFill>
                            <a:schemeClr val="tx1"/>
                          </a:solidFill>
                        </a:rPr>
                        <a:t>5. Generar situaciones pedagógicas donde resulte necesario que los niños expliciten sus competencias lingüísticas y comunicativas.</a:t>
                      </a:r>
                    </a:p>
                    <a:p>
                      <a:endParaRPr lang="es-MX" sz="1200" b="0" dirty="0">
                        <a:solidFill>
                          <a:schemeClr val="tx1"/>
                        </a:solidFill>
                      </a:endParaRPr>
                    </a:p>
                  </a:txBody>
                  <a:tcPr>
                    <a:solidFill>
                      <a:schemeClr val="accent1">
                        <a:lumMod val="40000"/>
                        <a:lumOff val="60000"/>
                      </a:schemeClr>
                    </a:solidFill>
                  </a:tcPr>
                </a:tc>
                <a:tc>
                  <a:txBody>
                    <a:bodyPr/>
                    <a:lstStyle/>
                    <a:p>
                      <a:r>
                        <a:rPr lang="es-MX" sz="1400" b="0" dirty="0" smtClean="0">
                          <a:solidFill>
                            <a:schemeClr val="tx1"/>
                          </a:solidFill>
                        </a:rPr>
                        <a:t>Jean Piaget </a:t>
                      </a:r>
                    </a:p>
                    <a:p>
                      <a:r>
                        <a:rPr lang="es-MX" sz="1400" b="0" dirty="0" smtClean="0">
                          <a:solidFill>
                            <a:schemeClr val="tx1"/>
                          </a:solidFill>
                        </a:rPr>
                        <a:t>Constructivismo: Se toma en cuenta los aprendizajes previos, como proceso con el cual se adquieren nuevas habilidades, conocimientos o destrezas, el sujeto es el propio constructor de su conocimiento.</a:t>
                      </a:r>
                    </a:p>
                    <a:p>
                      <a:endParaRPr lang="es-MX" sz="1400" b="0" dirty="0" smtClean="0">
                        <a:solidFill>
                          <a:schemeClr val="tx1"/>
                        </a:solidFill>
                      </a:endParaRPr>
                    </a:p>
                    <a:p>
                      <a:endParaRPr lang="es-MX" sz="1400" b="0" dirty="0">
                        <a:solidFill>
                          <a:schemeClr val="tx1"/>
                        </a:solidFill>
                      </a:endParaRPr>
                    </a:p>
                  </a:txBody>
                  <a:tcPr>
                    <a:solidFill>
                      <a:schemeClr val="accent1">
                        <a:lumMod val="40000"/>
                        <a:lumOff val="60000"/>
                      </a:schemeClr>
                    </a:solidFill>
                  </a:tcPr>
                </a:tc>
              </a:tr>
              <a:tr h="446717">
                <a:tc>
                  <a:txBody>
                    <a:bodyPr/>
                    <a:lstStyle/>
                    <a:p>
                      <a:r>
                        <a:rPr lang="es-MX" sz="1200" b="0" dirty="0">
                          <a:solidFill>
                            <a:schemeClr val="tx1"/>
                          </a:solidFill>
                          <a:latin typeface="Aparajita" panose="020B0604020202020204" pitchFamily="34" charset="0"/>
                          <a:cs typeface="Aparajita" panose="020B0604020202020204" pitchFamily="34" charset="0"/>
                        </a:rPr>
                        <a:t>ESTRATEGIAS PARA FAVORECER APRENDIZAJES</a:t>
                      </a:r>
                    </a:p>
                  </a:txBody>
                  <a:tcPr>
                    <a:solidFill>
                      <a:schemeClr val="accent1">
                        <a:lumMod val="20000"/>
                        <a:lumOff val="80000"/>
                      </a:schemeClr>
                    </a:solidFill>
                  </a:tcPr>
                </a:tc>
                <a:tc>
                  <a:txBody>
                    <a:bodyPr/>
                    <a:lstStyle/>
                    <a:p>
                      <a:r>
                        <a:rPr lang="es-MX" sz="1400" b="0" dirty="0">
                          <a:solidFill>
                            <a:schemeClr val="tx1"/>
                          </a:solidFill>
                        </a:rPr>
                        <a:t>Proceso que facilita la interpretación y asimilación</a:t>
                      </a:r>
                      <a:r>
                        <a:rPr lang="es-MX" sz="1400" b="0" baseline="0" dirty="0">
                          <a:solidFill>
                            <a:schemeClr val="tx1"/>
                          </a:solidFill>
                        </a:rPr>
                        <a:t> de la información que se proporciona.</a:t>
                      </a:r>
                      <a:endParaRPr lang="es-MX" sz="1400" b="0" dirty="0">
                        <a:solidFill>
                          <a:schemeClr val="tx1"/>
                        </a:solidFill>
                      </a:endParaRPr>
                    </a:p>
                  </a:txBody>
                  <a:tcPr>
                    <a:solidFill>
                      <a:schemeClr val="accent1">
                        <a:lumMod val="20000"/>
                        <a:lumOff val="80000"/>
                      </a:schemeClr>
                    </a:solidFill>
                  </a:tcPr>
                </a:tc>
                <a:tc>
                  <a:txBody>
                    <a:bodyPr/>
                    <a:lstStyle/>
                    <a:p>
                      <a:r>
                        <a:rPr lang="es-MX" sz="1200" dirty="0" smtClean="0"/>
                        <a:t>El aprendizaje con otros: ofrece a los alumnos la posibilidad de socializar su conocimiento con sus pares, van aprendiendo a analizar situaciones, formular preguntas o hipótesis, emitir juicios, proponer soluciones, que son insumos importantes en el propio proceso de aprender; asimismo son oportunidades para desarrollar habilidades sociales que favorecen el trabajo colaborativo.</a:t>
                      </a:r>
                    </a:p>
                    <a:p>
                      <a:r>
                        <a:rPr lang="es-MX" sz="1200" b="0" dirty="0" smtClean="0">
                          <a:solidFill>
                            <a:schemeClr val="tx1"/>
                          </a:solidFill>
                        </a:rPr>
                        <a:t>El juego:</a:t>
                      </a:r>
                      <a:r>
                        <a:rPr lang="es-MX" sz="1200" b="0" baseline="0" dirty="0" smtClean="0">
                          <a:solidFill>
                            <a:schemeClr val="tx1"/>
                          </a:solidFill>
                        </a:rPr>
                        <a:t> </a:t>
                      </a:r>
                      <a:r>
                        <a:rPr lang="es-MX" sz="1200" dirty="0" smtClean="0"/>
                        <a:t>forma de interacción con objetos y con otras personas que propicia el desarrollo cognitivo y emocional en los niños </a:t>
                      </a:r>
                      <a:endParaRPr lang="es-MX" sz="1200" b="0" dirty="0" smtClean="0">
                        <a:solidFill>
                          <a:schemeClr val="tx1"/>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b="0" dirty="0" smtClean="0">
                          <a:solidFill>
                            <a:schemeClr val="tx1"/>
                          </a:solidFill>
                        </a:rPr>
                        <a:t>Lev Vygotsky</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b="0" baseline="0" dirty="0" smtClean="0">
                          <a:solidFill>
                            <a:schemeClr val="tx1"/>
                          </a:solidFill>
                        </a:rPr>
                        <a:t>Teoría socio-constructivismo: Se caracteriza por describir el aprendizaje como un proceso en donde la interacción social es clave para la obtención del conocimiento. </a:t>
                      </a:r>
                    </a:p>
                  </a:txBody>
                  <a:tcPr>
                    <a:solidFill>
                      <a:schemeClr val="accent1">
                        <a:lumMod val="20000"/>
                        <a:lumOff val="80000"/>
                      </a:schemeClr>
                    </a:solidFill>
                  </a:tcPr>
                </a:tc>
              </a:tr>
              <a:tr h="446717">
                <a:tc>
                  <a:txBody>
                    <a:bodyPr/>
                    <a:lstStyle/>
                    <a:p>
                      <a:r>
                        <a:rPr lang="es-MX" sz="1200" dirty="0">
                          <a:latin typeface="Aparajita" panose="020B0604020202020204" pitchFamily="34" charset="0"/>
                          <a:cs typeface="Aparajita" panose="020B0604020202020204" pitchFamily="34" charset="0"/>
                        </a:rPr>
                        <a:t>DECISIONES PEDAGÓGICAS</a:t>
                      </a:r>
                    </a:p>
                  </a:txBody>
                  <a:tcPr>
                    <a:solidFill>
                      <a:schemeClr val="accent1">
                        <a:lumMod val="40000"/>
                        <a:lumOff val="60000"/>
                      </a:schemeClr>
                    </a:solidFill>
                  </a:tcPr>
                </a:tc>
                <a:tc>
                  <a:txBody>
                    <a:bodyPr/>
                    <a:lstStyle/>
                    <a:p>
                      <a:r>
                        <a:rPr lang="es-MX" sz="1400" dirty="0"/>
                        <a:t>Diseño de situaciones didácticas para promover los</a:t>
                      </a:r>
                      <a:r>
                        <a:rPr lang="es-MX" sz="1400" baseline="0" dirty="0"/>
                        <a:t>  aprendizajes base a la experiencia. </a:t>
                      </a:r>
                      <a:endParaRPr lang="es-MX" sz="1400" dirty="0"/>
                    </a:p>
                  </a:txBody>
                  <a:tcPr>
                    <a:solidFill>
                      <a:schemeClr val="accent1">
                        <a:lumMod val="40000"/>
                        <a:lumOff val="60000"/>
                      </a:schemeClr>
                    </a:solidFill>
                  </a:tcPr>
                </a:tc>
                <a:tc>
                  <a:txBody>
                    <a:bodyPr/>
                    <a:lstStyle/>
                    <a:p>
                      <a:r>
                        <a:rPr lang="es-MX" sz="1400" dirty="0"/>
                        <a:t>Utilizarse cuando se necesita</a:t>
                      </a:r>
                      <a:r>
                        <a:rPr lang="es-MX" sz="1400" baseline="0" dirty="0"/>
                        <a:t> saber cómo organizar el grupo, promover la participación o cuando se necesita una prueba diagnostica. </a:t>
                      </a:r>
                      <a:endParaRPr lang="es-MX" sz="1400"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solidFill>
                            <a:schemeClr val="tx1"/>
                          </a:solidFill>
                        </a:rPr>
                        <a:t>David</a:t>
                      </a:r>
                      <a:r>
                        <a:rPr lang="es-MX" sz="1400" baseline="0" dirty="0" smtClean="0">
                          <a:solidFill>
                            <a:schemeClr val="tx1"/>
                          </a:solidFill>
                        </a:rPr>
                        <a:t> Ausubel</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baseline="0" dirty="0" smtClean="0">
                          <a:solidFill>
                            <a:schemeClr val="tx1"/>
                          </a:solidFill>
                        </a:rPr>
                        <a:t>Aprendizaje significativo: Propone que el ser humano relaciona los nuevos conocimientos con los que ya posee.</a:t>
                      </a:r>
                      <a:endParaRPr lang="es-MX" sz="1400" dirty="0" smtClean="0">
                        <a:solidFill>
                          <a:schemeClr val="tx1"/>
                        </a:solidFill>
                      </a:endParaRPr>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2836330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292043318"/>
              </p:ext>
            </p:extLst>
          </p:nvPr>
        </p:nvGraphicFramePr>
        <p:xfrm>
          <a:off x="154546" y="210645"/>
          <a:ext cx="11870027" cy="5662121"/>
        </p:xfrm>
        <a:graphic>
          <a:graphicData uri="http://schemas.openxmlformats.org/drawingml/2006/table">
            <a:tbl>
              <a:tblPr firstRow="1" bandRow="1">
                <a:tableStyleId>{5C22544A-7EE6-4342-B048-85BDC9FD1C3A}</a:tableStyleId>
              </a:tblPr>
              <a:tblGrid>
                <a:gridCol w="2775491"/>
                <a:gridCol w="2668404"/>
                <a:gridCol w="3829050"/>
                <a:gridCol w="2597082"/>
              </a:tblGrid>
              <a:tr h="446717">
                <a:tc>
                  <a:txBody>
                    <a:bodyPr/>
                    <a:lstStyle/>
                    <a:p>
                      <a:r>
                        <a:rPr lang="es-MX" sz="1200" b="0" dirty="0">
                          <a:solidFill>
                            <a:schemeClr val="tx1"/>
                          </a:solidFill>
                          <a:latin typeface="Aparajita" panose="020B0604020202020204" pitchFamily="34" charset="0"/>
                          <a:cs typeface="Aparajita" panose="020B0604020202020204" pitchFamily="34" charset="0"/>
                        </a:rPr>
                        <a:t>LA CONSIGNA</a:t>
                      </a:r>
                    </a:p>
                  </a:txBody>
                  <a:tcPr>
                    <a:solidFill>
                      <a:schemeClr val="accent1">
                        <a:lumMod val="20000"/>
                        <a:lumOff val="80000"/>
                      </a:schemeClr>
                    </a:solidFill>
                  </a:tcPr>
                </a:tc>
                <a:tc>
                  <a:txBody>
                    <a:bodyPr/>
                    <a:lstStyle/>
                    <a:p>
                      <a:r>
                        <a:rPr lang="es-MX" sz="1400" b="0" dirty="0">
                          <a:solidFill>
                            <a:schemeClr val="tx1"/>
                          </a:solidFill>
                        </a:rPr>
                        <a:t>Es la actividad que se propone a los niños</a:t>
                      </a:r>
                      <a:r>
                        <a:rPr lang="es-MX" sz="1400" b="0" baseline="0" dirty="0">
                          <a:solidFill>
                            <a:schemeClr val="tx1"/>
                          </a:solidFill>
                        </a:rPr>
                        <a:t> de distinto índole en función a los aprendizajes que se quieren proporcionar. </a:t>
                      </a:r>
                      <a:r>
                        <a:rPr lang="es-MX" sz="1400" b="0" baseline="0" dirty="0" smtClean="0">
                          <a:solidFill>
                            <a:schemeClr val="tx1"/>
                          </a:solidFill>
                        </a:rPr>
                        <a:t>Antes de plantearla se necesita anticipar a los niños sobre que estrategias utilizarían ellos en base a su conocimiento y hacerlo de manera clara ante todo el grupo para que sepan lo que resolverán y con qué lo harán.</a:t>
                      </a:r>
                      <a:endParaRPr lang="es-MX" sz="1400" b="0" dirty="0">
                        <a:solidFill>
                          <a:schemeClr val="tx1"/>
                        </a:solidFill>
                      </a:endParaRPr>
                    </a:p>
                  </a:txBody>
                  <a:tcPr>
                    <a:solidFill>
                      <a:schemeClr val="accent1">
                        <a:lumMod val="20000"/>
                        <a:lumOff val="80000"/>
                      </a:schemeClr>
                    </a:solidFill>
                  </a:tcPr>
                </a:tc>
                <a:tc>
                  <a:txBody>
                    <a:bodyPr/>
                    <a:lstStyle/>
                    <a:p>
                      <a:r>
                        <a:rPr lang="es-MX" sz="1400" b="0" dirty="0">
                          <a:solidFill>
                            <a:schemeClr val="tx1"/>
                          </a:solidFill>
                        </a:rPr>
                        <a:t>Desafiar el intelecto, la curiosidad y las experiencias</a:t>
                      </a:r>
                      <a:r>
                        <a:rPr lang="es-MX" sz="1400" b="0" baseline="0" dirty="0">
                          <a:solidFill>
                            <a:schemeClr val="tx1"/>
                          </a:solidFill>
                        </a:rPr>
                        <a:t> de los </a:t>
                      </a:r>
                      <a:r>
                        <a:rPr lang="es-MX" sz="1400" b="0" baseline="0" dirty="0" smtClean="0">
                          <a:solidFill>
                            <a:schemeClr val="tx1"/>
                          </a:solidFill>
                        </a:rPr>
                        <a:t>alumnos.</a:t>
                      </a:r>
                      <a:endParaRPr lang="es-MX" sz="1400" b="0" dirty="0">
                        <a:solidFill>
                          <a:schemeClr val="tx1"/>
                        </a:solidFill>
                      </a:endParaRPr>
                    </a:p>
                  </a:txBody>
                  <a:tcPr>
                    <a:solidFill>
                      <a:schemeClr val="accent1">
                        <a:lumMod val="20000"/>
                        <a:lumOff val="80000"/>
                      </a:schemeClr>
                    </a:solidFill>
                  </a:tcPr>
                </a:tc>
                <a:tc>
                  <a:txBody>
                    <a:bodyPr/>
                    <a:lstStyle/>
                    <a:p>
                      <a:r>
                        <a:rPr lang="es-MX" sz="1400" b="0" dirty="0" smtClean="0">
                          <a:solidFill>
                            <a:schemeClr val="tx1"/>
                          </a:solidFill>
                        </a:rPr>
                        <a:t>David Ausubel</a:t>
                      </a:r>
                    </a:p>
                    <a:p>
                      <a:r>
                        <a:rPr lang="es-MX" sz="1400" b="0" dirty="0" smtClean="0">
                          <a:solidFill>
                            <a:schemeClr val="tx1"/>
                          </a:solidFill>
                        </a:rPr>
                        <a:t>Aprendizaje significativo: Propone que el ser humano relaciona los nuevos conocimientos con los que ya posee.</a:t>
                      </a:r>
                    </a:p>
                    <a:p>
                      <a:endParaRPr lang="es-MX" sz="1400" b="0" dirty="0">
                        <a:solidFill>
                          <a:schemeClr val="tx1"/>
                        </a:solidFill>
                      </a:endParaRPr>
                    </a:p>
                  </a:txBody>
                  <a:tcPr>
                    <a:solidFill>
                      <a:schemeClr val="accent1">
                        <a:lumMod val="20000"/>
                        <a:lumOff val="80000"/>
                      </a:schemeClr>
                    </a:solidFill>
                  </a:tcPr>
                </a:tc>
              </a:tr>
              <a:tr h="446717">
                <a:tc>
                  <a:txBody>
                    <a:bodyPr/>
                    <a:lstStyle/>
                    <a:p>
                      <a:r>
                        <a:rPr lang="es-MX" sz="1200" dirty="0">
                          <a:latin typeface="Aparajita" panose="020B0604020202020204" pitchFamily="34" charset="0"/>
                          <a:cs typeface="Aparajita" panose="020B0604020202020204" pitchFamily="34" charset="0"/>
                        </a:rPr>
                        <a:t>INTERVENCIÓN DIDÁCTICA </a:t>
                      </a:r>
                    </a:p>
                  </a:txBody>
                  <a:tcPr>
                    <a:solidFill>
                      <a:schemeClr val="accent1">
                        <a:lumMod val="40000"/>
                        <a:lumOff val="60000"/>
                      </a:schemeClr>
                    </a:solidFill>
                  </a:tcPr>
                </a:tc>
                <a:tc>
                  <a:txBody>
                    <a:bodyPr/>
                    <a:lstStyle/>
                    <a:p>
                      <a:r>
                        <a:rPr lang="es-MX" sz="1400" dirty="0"/>
                        <a:t>El papel</a:t>
                      </a:r>
                      <a:r>
                        <a:rPr lang="es-MX" sz="1400" baseline="0" dirty="0"/>
                        <a:t> que representa el docente frente a los alumnos como un mediador. </a:t>
                      </a:r>
                      <a:endParaRPr lang="es-MX" sz="1400" dirty="0"/>
                    </a:p>
                  </a:txBody>
                  <a:tcPr>
                    <a:solidFill>
                      <a:schemeClr val="accent1">
                        <a:lumMod val="40000"/>
                        <a:lumOff val="60000"/>
                      </a:schemeClr>
                    </a:solidFill>
                  </a:tcPr>
                </a:tc>
                <a:tc>
                  <a:txBody>
                    <a:bodyPr/>
                    <a:lstStyle/>
                    <a:p>
                      <a:r>
                        <a:rPr lang="es-MX" sz="1400" dirty="0"/>
                        <a:t>Revisar que los alumnos estén trabajando en la consigna,</a:t>
                      </a:r>
                      <a:r>
                        <a:rPr lang="es-MX" sz="1400" baseline="0" dirty="0"/>
                        <a:t> prestar atención en como los alumnos utilizan sus conocimientos, detectar las dificultades que se les presenten y tomar nota sobre sobre como los niños utilizan las estrategias a su favor. </a:t>
                      </a:r>
                      <a:endParaRPr lang="es-MX" sz="1400" dirty="0"/>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solidFill>
                            <a:schemeClr val="tx1"/>
                          </a:solidFill>
                        </a:rPr>
                        <a:t>B.</a:t>
                      </a:r>
                      <a:r>
                        <a:rPr lang="es-MX" sz="1400" baseline="0" dirty="0" smtClean="0">
                          <a:solidFill>
                            <a:schemeClr val="tx1"/>
                          </a:solidFill>
                        </a:rPr>
                        <a:t> F. Skinner</a:t>
                      </a:r>
                      <a:endParaRPr lang="es-MX" sz="14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solidFill>
                            <a:schemeClr val="tx1"/>
                          </a:solidFill>
                        </a:rPr>
                        <a:t>Teoría conductista: El aprendizaje se da</a:t>
                      </a:r>
                      <a:r>
                        <a:rPr lang="es-MX" sz="1400" baseline="0" dirty="0" smtClean="0">
                          <a:solidFill>
                            <a:schemeClr val="tx1"/>
                          </a:solidFill>
                        </a:rPr>
                        <a:t> por medio de estímulos del medio ambiente y su entorno, y se aprende por medio de condicionamientos, y el alumno es únicamente receptor.</a:t>
                      </a:r>
                      <a:endParaRPr lang="es-MX" sz="1400" dirty="0" smtClean="0">
                        <a:solidFill>
                          <a:schemeClr val="tx1"/>
                        </a:solidFill>
                      </a:endParaRPr>
                    </a:p>
                  </a:txBody>
                  <a:tcPr>
                    <a:solidFill>
                      <a:schemeClr val="accent1">
                        <a:lumMod val="40000"/>
                        <a:lumOff val="60000"/>
                      </a:schemeClr>
                    </a:solidFill>
                  </a:tcPr>
                </a:tc>
              </a:tr>
              <a:tr h="1425401">
                <a:tc>
                  <a:txBody>
                    <a:bodyPr/>
                    <a:lstStyle/>
                    <a:p>
                      <a:r>
                        <a:rPr lang="es-MX" sz="1100" b="0" dirty="0">
                          <a:solidFill>
                            <a:schemeClr val="tx1"/>
                          </a:solidFill>
                          <a:latin typeface="Aparajita" panose="020B0604020202020204" pitchFamily="34" charset="0"/>
                          <a:cs typeface="Aparajita" panose="020B0604020202020204" pitchFamily="34" charset="0"/>
                        </a:rPr>
                        <a:t>PUESTA EN COMÚN DE RESULTADOS Y HALLAZGOS</a:t>
                      </a:r>
                    </a:p>
                  </a:txBody>
                  <a:tcPr>
                    <a:solidFill>
                      <a:schemeClr val="accent1">
                        <a:lumMod val="20000"/>
                        <a:lumOff val="80000"/>
                      </a:schemeClr>
                    </a:solidFill>
                  </a:tcPr>
                </a:tc>
                <a:tc>
                  <a:txBody>
                    <a:bodyPr/>
                    <a:lstStyle/>
                    <a:p>
                      <a:r>
                        <a:rPr lang="en-US" sz="1200" b="0" i="0" dirty="0">
                          <a:solidFill>
                            <a:srgbClr val="2C2C2C"/>
                          </a:solidFill>
                          <a:effectLst/>
                          <a:latin typeface="UICTFontTextStyleBody"/>
                        </a:rPr>
                        <a:t>A</a:t>
                      </a:r>
                      <a:r>
                        <a:rPr lang="en-US" sz="1200" b="0" i="0" dirty="0" smtClean="0">
                          <a:solidFill>
                            <a:srgbClr val="2C2C2C"/>
                          </a:solidFill>
                          <a:effectLst/>
                          <a:latin typeface="UICTFontTextStyleBody"/>
                        </a:rPr>
                        <a:t>ctividad </a:t>
                      </a:r>
                      <a:r>
                        <a:rPr lang="en-US" sz="1200" b="0" i="0" dirty="0">
                          <a:solidFill>
                            <a:srgbClr val="2C2C2C"/>
                          </a:solidFill>
                          <a:effectLst/>
                          <a:latin typeface="UICTFontTextStyleBody"/>
                        </a:rPr>
                        <a:t>grupal donde los niños expresen, </a:t>
                      </a:r>
                      <a:r>
                        <a:rPr lang="en-US" sz="1200" b="0" i="0" dirty="0" smtClean="0">
                          <a:solidFill>
                            <a:srgbClr val="2C2C2C"/>
                          </a:solidFill>
                          <a:effectLst/>
                          <a:latin typeface="UICTFontTextStyleBody"/>
                        </a:rPr>
                        <a:t>comentan </a:t>
                      </a:r>
                      <a:r>
                        <a:rPr lang="en-US" sz="1200" b="0" i="0" dirty="0">
                          <a:solidFill>
                            <a:srgbClr val="2C2C2C"/>
                          </a:solidFill>
                          <a:effectLst/>
                          <a:latin typeface="UICTFontTextStyleBody"/>
                        </a:rPr>
                        <a:t>y reflexionen sobre las formas de analizar o resolver la situación después de las soluciones que encontraron en la consigna.</a:t>
                      </a:r>
                      <a:endParaRPr lang="en-US" sz="1200" b="0" dirty="0">
                        <a:solidFill>
                          <a:srgbClr val="2C2C2C"/>
                        </a:solidFill>
                        <a:effectLst/>
                        <a:latin typeface=".AppleSystemUIFont"/>
                      </a:endParaRPr>
                    </a:p>
                  </a:txBody>
                  <a:tcPr>
                    <a:solidFill>
                      <a:schemeClr val="accent1">
                        <a:lumMod val="20000"/>
                        <a:lumOff val="80000"/>
                      </a:schemeClr>
                    </a:solidFill>
                  </a:tcPr>
                </a:tc>
                <a:tc>
                  <a:txBody>
                    <a:bodyPr/>
                    <a:lstStyle/>
                    <a:p>
                      <a:r>
                        <a:rPr lang="es-MX" sz="1400" b="0" dirty="0">
                          <a:solidFill>
                            <a:srgbClr val="2C2C2C"/>
                          </a:solidFill>
                        </a:rPr>
                        <a:t>Retomar las condiciones de organización del grupo establecido por la consigna, preverbal el ritmo de la clase, elegir estrategias correarás y exitosas y tomar en cuenta la importancia de la palabra de diferentes </a:t>
                      </a:r>
                      <a:r>
                        <a:rPr lang="es-MX" sz="1400" b="0" dirty="0" smtClean="0">
                          <a:solidFill>
                            <a:srgbClr val="2C2C2C"/>
                          </a:solidFill>
                        </a:rPr>
                        <a:t>niños.</a:t>
                      </a:r>
                      <a:endParaRPr lang="es-MX" sz="1400" b="0" dirty="0">
                        <a:solidFill>
                          <a:srgbClr val="2C2C2C"/>
                        </a:solidFill>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t>Albert Bandura</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t>Aprendizaje social: Se obtiene como consecuencia de procesos mentales y relación con el ambiente. </a:t>
                      </a:r>
                      <a:endParaRPr lang="es-MX" sz="1400" dirty="0" smtClean="0"/>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362267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031148761"/>
              </p:ext>
            </p:extLst>
          </p:nvPr>
        </p:nvGraphicFramePr>
        <p:xfrm>
          <a:off x="167426" y="233108"/>
          <a:ext cx="11818307" cy="5083767"/>
        </p:xfrm>
        <a:graphic>
          <a:graphicData uri="http://schemas.openxmlformats.org/drawingml/2006/table">
            <a:tbl>
              <a:tblPr firstRow="1" bandRow="1">
                <a:tableStyleId>{5C22544A-7EE6-4342-B048-85BDC9FD1C3A}</a:tableStyleId>
              </a:tblPr>
              <a:tblGrid>
                <a:gridCol w="2550016">
                  <a:extLst>
                    <a:ext uri="{9D8B030D-6E8A-4147-A177-3AD203B41FA5}">
                      <a16:colId xmlns:a16="http://schemas.microsoft.com/office/drawing/2014/main" xmlns="" val="20000"/>
                    </a:ext>
                  </a:extLst>
                </a:gridCol>
                <a:gridCol w="2882929">
                  <a:extLst>
                    <a:ext uri="{9D8B030D-6E8A-4147-A177-3AD203B41FA5}">
                      <a16:colId xmlns:a16="http://schemas.microsoft.com/office/drawing/2014/main" xmlns="" val="20001"/>
                    </a:ext>
                  </a:extLst>
                </a:gridCol>
                <a:gridCol w="3576776">
                  <a:extLst>
                    <a:ext uri="{9D8B030D-6E8A-4147-A177-3AD203B41FA5}">
                      <a16:colId xmlns:a16="http://schemas.microsoft.com/office/drawing/2014/main" xmlns="" val="20002"/>
                    </a:ext>
                  </a:extLst>
                </a:gridCol>
                <a:gridCol w="2808586">
                  <a:extLst>
                    <a:ext uri="{9D8B030D-6E8A-4147-A177-3AD203B41FA5}">
                      <a16:colId xmlns:a16="http://schemas.microsoft.com/office/drawing/2014/main" xmlns="" val="20003"/>
                    </a:ext>
                  </a:extLst>
                </a:gridCol>
              </a:tblGrid>
              <a:tr h="1192775">
                <a:tc>
                  <a:txBody>
                    <a:bodyPr/>
                    <a:lstStyle/>
                    <a:p>
                      <a:r>
                        <a:rPr lang="es-MX" sz="1100" b="0" dirty="0">
                          <a:solidFill>
                            <a:schemeClr val="tx1"/>
                          </a:solidFill>
                          <a:latin typeface="Aparajita" panose="020B0604020202020204" pitchFamily="34" charset="0"/>
                          <a:cs typeface="Aparajita" panose="020B0604020202020204" pitchFamily="34" charset="0"/>
                        </a:rPr>
                        <a:t>PLANIFICACIÓN</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0" dirty="0">
                          <a:solidFill>
                            <a:schemeClr val="tx1"/>
                          </a:solidFill>
                        </a:rPr>
                        <a:t>La planificación es un conjunto de supuestos fundamentados que la educadora considera pertinentes y viables para que niñas y niños avancen en su proceso de aprendizaje.</a:t>
                      </a:r>
                    </a:p>
                  </a:txBody>
                  <a:tcPr>
                    <a:solidFill>
                      <a:schemeClr val="accent1">
                        <a:lumMod val="40000"/>
                        <a:lumOff val="60000"/>
                      </a:schemeClr>
                    </a:solidFill>
                  </a:tcPr>
                </a:tc>
                <a:tc>
                  <a:txBody>
                    <a:bodyPr/>
                    <a:lstStyle/>
                    <a:p>
                      <a:r>
                        <a:rPr lang="es-MX" sz="1200" b="0" dirty="0" smtClean="0">
                          <a:solidFill>
                            <a:schemeClr val="tx1"/>
                          </a:solidFill>
                        </a:rPr>
                        <a:t>Planear o diseñar una situación didáctica no debe significar una organización rígida, cerrada; es imprescindible poner atención en lo que sucede mientras se desarrolla y en cómo avanzan los niños; con base en este análisis, cabe la</a:t>
                      </a:r>
                    </a:p>
                    <a:p>
                      <a:r>
                        <a:rPr lang="es-MX" sz="1200" b="0" dirty="0" smtClean="0">
                          <a:solidFill>
                            <a:schemeClr val="tx1"/>
                          </a:solidFill>
                        </a:rPr>
                        <a:t>posibilidad de hacer cambios, de incorporar actividades o materiales que no se</a:t>
                      </a:r>
                    </a:p>
                    <a:p>
                      <a:r>
                        <a:rPr lang="es-MX" sz="1200" b="0" dirty="0" smtClean="0">
                          <a:solidFill>
                            <a:schemeClr val="tx1"/>
                          </a:solidFill>
                        </a:rPr>
                        <a:t>habían previsto y de precisar el sentido.</a:t>
                      </a:r>
                      <a:endParaRPr lang="es-MX" sz="1200" b="0" dirty="0">
                        <a:solidFill>
                          <a:schemeClr val="tx1"/>
                        </a:solidFill>
                      </a:endParaRPr>
                    </a:p>
                  </a:txBody>
                  <a:tcPr>
                    <a:solidFill>
                      <a:schemeClr val="accent1">
                        <a:lumMod val="40000"/>
                        <a:lumOff val="60000"/>
                      </a:schemeClr>
                    </a:solidFill>
                  </a:tcPr>
                </a:tc>
                <a:tc>
                  <a:txBody>
                    <a:bodyPr/>
                    <a:lstStyle/>
                    <a:p>
                      <a:r>
                        <a:rPr lang="es-MX" sz="1400" b="0" dirty="0" smtClean="0">
                          <a:solidFill>
                            <a:schemeClr val="tx1"/>
                          </a:solidFill>
                        </a:rPr>
                        <a:t>Haward Gardner </a:t>
                      </a:r>
                    </a:p>
                    <a:p>
                      <a:r>
                        <a:rPr lang="es-MX" sz="1400" b="0" dirty="0" smtClean="0">
                          <a:solidFill>
                            <a:schemeClr val="tx1"/>
                          </a:solidFill>
                        </a:rPr>
                        <a:t>Inteligencias múltiples: Propone que todo ser humano posee 8 inteligencias por lo que no todos procesan la información ni aprenden de la misma manera.</a:t>
                      </a:r>
                    </a:p>
                    <a:p>
                      <a:endParaRPr lang="es-MX" sz="1400" b="0" dirty="0" smtClean="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xmlns="" val="10001"/>
                  </a:ext>
                </a:extLst>
              </a:tr>
              <a:tr h="19349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0" dirty="0">
                          <a:latin typeface="Aparajita" panose="020B0604020202020204" pitchFamily="34" charset="0"/>
                          <a:cs typeface="Aparajita" panose="020B0604020202020204" pitchFamily="34" charset="0"/>
                        </a:rPr>
                        <a:t>SUGERENCIAS PARA</a:t>
                      </a:r>
                      <a:r>
                        <a:rPr lang="es-MX" sz="1100" b="0" baseline="0" dirty="0">
                          <a:latin typeface="Aparajita" panose="020B0604020202020204" pitchFamily="34" charset="0"/>
                          <a:cs typeface="Aparajita" panose="020B0604020202020204" pitchFamily="34" charset="0"/>
                        </a:rPr>
                        <a:t> LA PLANIFICACIÓN DEL TRABAJO </a:t>
                      </a:r>
                      <a:endParaRPr lang="es-MX" sz="1100" b="0" dirty="0">
                        <a:latin typeface="Aparajita" panose="020B0604020202020204" pitchFamily="34" charset="0"/>
                        <a:cs typeface="Aparajita" panose="020B0604020202020204" pitchFamily="34"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0" dirty="0"/>
                        <a:t>La planificación es un proceso de organización individual, flexible y dinámica. El plan es una guía para el trabajo, siempre susceptible de modificaciones sobre la marcha, que puede ser mejorado constantemente con la información que se obtenga y el análisis que se haga como parte de la evaluación.</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b="0" dirty="0" smtClean="0"/>
                        <a:t>Es muy importante que lleve a cabo actividades para explorar qué saben y pueden hacer, identificar en qué se requiere avanzar y los aspectos en os que se requiere trabajo sistemático. </a:t>
                      </a:r>
                      <a:endParaRPr lang="es-MX" sz="1200" b="0"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t>Jean Piaget </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t>Constructivismo:</a:t>
                      </a:r>
                      <a:r>
                        <a:rPr lang="es-MX" sz="1400" baseline="0" dirty="0" smtClean="0"/>
                        <a:t> </a:t>
                      </a:r>
                      <a:r>
                        <a:rPr lang="es-MX" sz="1400" dirty="0" smtClean="0"/>
                        <a:t>Se toma en cuenta los aprendizajes previos</a:t>
                      </a:r>
                      <a:r>
                        <a:rPr lang="es-MX" sz="1400" baseline="0" dirty="0" smtClean="0"/>
                        <a:t>, como proceso con el cual se adquieren nuevas habilidades, conocimientos o destrezas, el sujeto es el propio constructor de su conocimiento.</a:t>
                      </a:r>
                      <a:endParaRPr lang="es-MX" sz="1400" dirty="0" smtClean="0"/>
                    </a:p>
                    <a:p>
                      <a:endParaRPr lang="es-MX" sz="1400" dirty="0"/>
                    </a:p>
                  </a:txBody>
                  <a:tcPr>
                    <a:solidFill>
                      <a:schemeClr val="accent1">
                        <a:lumMod val="20000"/>
                        <a:lumOff val="80000"/>
                      </a:schemeClr>
                    </a:solidFill>
                  </a:tcPr>
                </a:tc>
                <a:extLst>
                  <a:ext uri="{0D108BD9-81ED-4DB2-BD59-A6C34878D82A}">
                    <a16:rowId xmlns:a16="http://schemas.microsoft.com/office/drawing/2014/main" xmlns="" val="10002"/>
                  </a:ext>
                </a:extLst>
              </a:tr>
              <a:tr h="1563861">
                <a:tc>
                  <a:txBody>
                    <a:bodyPr/>
                    <a:lstStyle/>
                    <a:p>
                      <a:r>
                        <a:rPr lang="es-MX" sz="1100" dirty="0"/>
                        <a:t>EVALUACIÓN</a:t>
                      </a: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effectLst/>
                          <a:latin typeface="UICTFontTextStyleBody"/>
                        </a:rPr>
                        <a:t>P</a:t>
                      </a:r>
                      <a:r>
                        <a:rPr lang="en-US" sz="1200" b="0" i="0" dirty="0" smtClean="0">
                          <a:effectLst/>
                          <a:latin typeface="UICTFontTextStyleBody"/>
                        </a:rPr>
                        <a:t>roceso </a:t>
                      </a:r>
                      <a:r>
                        <a:rPr lang="en-US" sz="1200" b="0" i="0" dirty="0">
                          <a:effectLst/>
                          <a:latin typeface="UICTFontTextStyleBody"/>
                        </a:rPr>
                        <a:t>formativo para poder orientarlo en un sentido formativo para poder valorar sus aprendizajes, identificar las condiciones que influyen en su aprendizaje y mejoran el proceso docente y otros aspectos</a:t>
                      </a:r>
                      <a:endParaRPr lang="en-US" sz="1200" dirty="0">
                        <a:effectLst/>
                        <a:latin typeface=".AppleSystemUIFont"/>
                      </a:endParaRP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smtClean="0">
                          <a:effectLst/>
                          <a:latin typeface="UICTFontTextStyleBody"/>
                        </a:rPr>
                        <a:t>Para el docente se recomienda</a:t>
                      </a:r>
                      <a:r>
                        <a:rPr lang="en-US" sz="1200" b="0" i="0" baseline="0" dirty="0" smtClean="0">
                          <a:effectLst/>
                          <a:latin typeface="UICTFontTextStyleBody"/>
                        </a:rPr>
                        <a:t> que observen y registren las información de las actividades para ver el progreso de cada uno de los alumnus considerando que tienen distinto avance.</a:t>
                      </a:r>
                      <a:endParaRPr lang="en-US" sz="1200" dirty="0">
                        <a:effectLst/>
                        <a:latin typeface=".AppleSystemUIFont"/>
                      </a:endParaRPr>
                    </a:p>
                    <a:p>
                      <a:endParaRPr lang="es-MX" sz="1200" dirty="0"/>
                    </a:p>
                  </a:txBody>
                  <a:tcPr>
                    <a:solidFill>
                      <a:schemeClr val="accent1">
                        <a:lumMod val="40000"/>
                        <a:lumOff val="60000"/>
                      </a:schemeClr>
                    </a:solidFill>
                  </a:tcPr>
                </a:tc>
                <a:tc>
                  <a:txBody>
                    <a:bodyPr/>
                    <a:lstStyle/>
                    <a:p>
                      <a:r>
                        <a:rPr lang="es-MX" sz="1400" b="0" dirty="0" smtClean="0">
                          <a:solidFill>
                            <a:schemeClr val="tx1"/>
                          </a:solidFill>
                        </a:rPr>
                        <a:t>Haward</a:t>
                      </a:r>
                      <a:r>
                        <a:rPr lang="es-MX" sz="1400" b="0" baseline="0" dirty="0" smtClean="0">
                          <a:solidFill>
                            <a:schemeClr val="tx1"/>
                          </a:solidFill>
                        </a:rPr>
                        <a:t> Gardner </a:t>
                      </a:r>
                    </a:p>
                    <a:p>
                      <a:r>
                        <a:rPr lang="es-MX" sz="1400" b="0" dirty="0" smtClean="0">
                          <a:solidFill>
                            <a:schemeClr val="tx1"/>
                          </a:solidFill>
                        </a:rPr>
                        <a:t>Inteligencias múltiples: Propone que todo ser</a:t>
                      </a:r>
                      <a:r>
                        <a:rPr lang="es-MX" sz="1400" b="0" baseline="0" dirty="0" smtClean="0">
                          <a:solidFill>
                            <a:schemeClr val="tx1"/>
                          </a:solidFill>
                        </a:rPr>
                        <a:t> humano posee 8 inteligencias por lo que no todos procesan la información ni aprenden de la misma manera.</a:t>
                      </a:r>
                      <a:endParaRPr lang="es-MX" sz="1400" b="0" dirty="0" smtClean="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992155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088366633"/>
              </p:ext>
            </p:extLst>
          </p:nvPr>
        </p:nvGraphicFramePr>
        <p:xfrm>
          <a:off x="360608" y="141668"/>
          <a:ext cx="11651087" cy="6248400"/>
        </p:xfrm>
        <a:graphic>
          <a:graphicData uri="http://schemas.openxmlformats.org/drawingml/2006/table">
            <a:tbl>
              <a:tblPr firstRow="1" bandRow="1">
                <a:tableStyleId>{5C22544A-7EE6-4342-B048-85BDC9FD1C3A}</a:tableStyleId>
              </a:tblPr>
              <a:tblGrid>
                <a:gridCol w="2724298"/>
                <a:gridCol w="2631775"/>
                <a:gridCol w="3526167"/>
                <a:gridCol w="2768847"/>
              </a:tblGrid>
              <a:tr h="2995704">
                <a:tc>
                  <a:txBody>
                    <a:bodyPr/>
                    <a:lstStyle/>
                    <a:p>
                      <a:r>
                        <a:rPr lang="es-MX" sz="1200" b="0" dirty="0">
                          <a:solidFill>
                            <a:schemeClr val="tx1"/>
                          </a:solidFill>
                        </a:rPr>
                        <a:t>EV. DIAGNÓSTICA</a:t>
                      </a:r>
                    </a:p>
                    <a:p>
                      <a:r>
                        <a:rPr lang="es-MX" sz="1200" b="0" dirty="0">
                          <a:solidFill>
                            <a:schemeClr val="tx1"/>
                          </a:solidFill>
                        </a:rPr>
                        <a:t>EV.</a:t>
                      </a:r>
                      <a:r>
                        <a:rPr lang="es-MX" sz="1200" b="0" baseline="0" dirty="0">
                          <a:solidFill>
                            <a:schemeClr val="tx1"/>
                          </a:solidFill>
                        </a:rPr>
                        <a:t> FORMATIVA</a:t>
                      </a:r>
                      <a:endParaRPr lang="es-MX" sz="1200" b="0" dirty="0">
                        <a:solidFill>
                          <a:schemeClr val="tx1"/>
                        </a:solidFill>
                      </a:endParaRPr>
                    </a:p>
                  </a:txBody>
                  <a:tcPr>
                    <a:solidFill>
                      <a:schemeClr val="accent1">
                        <a:lumMod val="20000"/>
                        <a:lumOff val="80000"/>
                      </a:schemeClr>
                    </a:solidFill>
                  </a:tcPr>
                </a:tc>
                <a:tc>
                  <a:txBody>
                    <a:bodyPr/>
                    <a:lstStyle/>
                    <a:p>
                      <a:r>
                        <a:rPr lang="es-MX" sz="1400" b="0" dirty="0">
                          <a:solidFill>
                            <a:schemeClr val="tx1"/>
                          </a:solidFill>
                        </a:rPr>
                        <a:t>La evaluación diagnóstica se hace en las dos o tres primeras semanas del ciclo escolar con actividades o situaciones que permitan empezar a conocer a sus alumnos y tomar decisiones para la planeación del trabajo para el inicio del ciclo escolar.</a:t>
                      </a:r>
                    </a:p>
                    <a:p>
                      <a:r>
                        <a:rPr lang="es-MX" sz="1400" b="0" dirty="0">
                          <a:solidFill>
                            <a:schemeClr val="tx1"/>
                          </a:solidFill>
                        </a:rPr>
                        <a:t>La evaluación formativa en la educación preescolar se lleva a cabo de manera permanente. Durante el desarrollo del trabajo docente, observe cómo participan los niños y qué hacen.</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chemeClr val="tx1"/>
                          </a:solidFill>
                          <a:effectLst/>
                          <a:latin typeface="+mn-lt"/>
                        </a:rPr>
                        <a:t>Registrar de manera permanente la información sobre el desempeño de los niños en sus expedientes </a:t>
                      </a:r>
                      <a:r>
                        <a:rPr lang="en-US" sz="1400" b="0" i="0" dirty="0" smtClean="0">
                          <a:solidFill>
                            <a:schemeClr val="tx1"/>
                          </a:solidFill>
                          <a:effectLst/>
                          <a:latin typeface="+mn-lt"/>
                        </a:rPr>
                        <a:t>personales </a:t>
                      </a:r>
                      <a:r>
                        <a:rPr lang="en-US" sz="1400" b="0" i="0" dirty="0">
                          <a:solidFill>
                            <a:schemeClr val="tx1"/>
                          </a:solidFill>
                          <a:effectLst/>
                          <a:latin typeface="+mn-lt"/>
                        </a:rPr>
                        <a:t>y establecer </a:t>
                      </a:r>
                      <a:r>
                        <a:rPr lang="en-US" sz="1400" b="0" i="0" dirty="0" smtClean="0">
                          <a:solidFill>
                            <a:schemeClr val="tx1"/>
                          </a:solidFill>
                          <a:effectLst/>
                          <a:latin typeface="+mn-lt"/>
                        </a:rPr>
                        <a:t>periodos </a:t>
                      </a:r>
                      <a:r>
                        <a:rPr lang="en-US" sz="1400" b="0" i="0" dirty="0">
                          <a:solidFill>
                            <a:schemeClr val="tx1"/>
                          </a:solidFill>
                          <a:effectLst/>
                          <a:latin typeface="+mn-lt"/>
                        </a:rPr>
                        <a:t>para valorar avances y dificultades e involucrar a las familias para determinar en conjunto acciones para la </a:t>
                      </a:r>
                      <a:r>
                        <a:rPr lang="en-US" sz="1400" b="0" i="0" dirty="0" smtClean="0">
                          <a:solidFill>
                            <a:schemeClr val="tx1"/>
                          </a:solidFill>
                          <a:effectLst/>
                          <a:latin typeface="+mn-lt"/>
                        </a:rPr>
                        <a:t>mejora</a:t>
                      </a:r>
                      <a:r>
                        <a:rPr lang="es-MX" sz="1400" b="1" i="0" dirty="0" smtClean="0">
                          <a:solidFill>
                            <a:schemeClr val="tx1"/>
                          </a:solidFill>
                          <a:effectLst/>
                          <a:latin typeface="+mn-lt"/>
                        </a:rPr>
                        <a:t>.</a:t>
                      </a:r>
                      <a:endParaRPr lang="en-US" sz="1400" dirty="0">
                        <a:solidFill>
                          <a:schemeClr val="tx1"/>
                        </a:solidFill>
                        <a:effectLst/>
                        <a:latin typeface="+mn-lt"/>
                      </a:endParaRPr>
                    </a:p>
                  </a:txBody>
                  <a:tcPr>
                    <a:solidFill>
                      <a:schemeClr val="accent1">
                        <a:lumMod val="20000"/>
                        <a:lumOff val="80000"/>
                      </a:schemeClr>
                    </a:solidFill>
                  </a:tcPr>
                </a:tc>
                <a:tc>
                  <a:txBody>
                    <a:bodyPr/>
                    <a:lstStyle/>
                    <a:p>
                      <a:r>
                        <a:rPr lang="es-MX" sz="1400" b="0" dirty="0" smtClean="0">
                          <a:solidFill>
                            <a:schemeClr val="tx1"/>
                          </a:solidFill>
                        </a:rPr>
                        <a:t>Haward</a:t>
                      </a:r>
                      <a:r>
                        <a:rPr lang="es-MX" sz="1400" b="0" baseline="0" dirty="0" smtClean="0">
                          <a:solidFill>
                            <a:schemeClr val="tx1"/>
                          </a:solidFill>
                        </a:rPr>
                        <a:t> Gardner </a:t>
                      </a:r>
                    </a:p>
                    <a:p>
                      <a:r>
                        <a:rPr lang="es-MX" sz="1400" b="0" dirty="0" smtClean="0">
                          <a:solidFill>
                            <a:schemeClr val="tx1"/>
                          </a:solidFill>
                        </a:rPr>
                        <a:t>Inteligencias múltiples: Propone que todo ser</a:t>
                      </a:r>
                      <a:r>
                        <a:rPr lang="es-MX" sz="1400" b="0" baseline="0" dirty="0" smtClean="0">
                          <a:solidFill>
                            <a:schemeClr val="tx1"/>
                          </a:solidFill>
                        </a:rPr>
                        <a:t> humano posee 8 inteligencias por lo que no todos procesan la información ni aprenden de la misma manera.</a:t>
                      </a:r>
                      <a:endParaRPr lang="es-MX" sz="1400" b="0" dirty="0" smtClean="0">
                        <a:solidFill>
                          <a:schemeClr val="tx1"/>
                        </a:solidFill>
                      </a:endParaRPr>
                    </a:p>
                    <a:p>
                      <a:endParaRPr lang="es-MX" sz="1400" b="0" dirty="0" smtClean="0">
                        <a:solidFill>
                          <a:schemeClr val="tx1"/>
                        </a:solidFill>
                      </a:endParaRPr>
                    </a:p>
                  </a:txBody>
                  <a:tcPr>
                    <a:solidFill>
                      <a:schemeClr val="accent1">
                        <a:lumMod val="20000"/>
                        <a:lumOff val="80000"/>
                      </a:schemeClr>
                    </a:solidFill>
                  </a:tcPr>
                </a:tc>
              </a:tr>
              <a:tr h="1127097">
                <a:tc>
                  <a:txBody>
                    <a:bodyPr/>
                    <a:lstStyle/>
                    <a:p>
                      <a:r>
                        <a:rPr lang="es-MX" sz="1200" dirty="0"/>
                        <a:t>EXPEDIENTE PERSONAL</a:t>
                      </a: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a:t>El expediente personal se ha propuesto como un instrumento con información relevante que sirve para documentar el proceso de avances de cada niño del grupo.</a:t>
                      </a:r>
                    </a:p>
                  </a:txBody>
                  <a:tcPr>
                    <a:solidFill>
                      <a:schemeClr val="accent1">
                        <a:lumMod val="40000"/>
                        <a:lumOff val="60000"/>
                      </a:schemeClr>
                    </a:solidFill>
                  </a:tcPr>
                </a:tc>
                <a:tc>
                  <a:txBody>
                    <a:bodyPr/>
                    <a:lstStyle/>
                    <a:p>
                      <a:r>
                        <a:rPr lang="es-MX" sz="1400" dirty="0"/>
                        <a:t>Abrir el expediente al inicio del ciclo con la ficha de inscripción con datos completos de los padres y del domicilio, acta de nacimiento, entrevista con padres e información médica.</a:t>
                      </a:r>
                    </a:p>
                  </a:txBody>
                  <a:tcPr>
                    <a:solidFill>
                      <a:schemeClr val="accent1">
                        <a:lumMod val="40000"/>
                        <a:lumOff val="60000"/>
                      </a:schemeClr>
                    </a:solidFill>
                  </a:tcPr>
                </a:tc>
                <a:tc>
                  <a:txBody>
                    <a:bodyPr/>
                    <a:lstStyle/>
                    <a:p>
                      <a:endParaRPr lang="es-MX" sz="1400" b="0" dirty="0" smtClean="0">
                        <a:solidFill>
                          <a:schemeClr val="tx1"/>
                        </a:solidFill>
                      </a:endParaRPr>
                    </a:p>
                  </a:txBody>
                  <a:tcPr>
                    <a:solidFill>
                      <a:schemeClr val="accent1">
                        <a:lumMod val="40000"/>
                        <a:lumOff val="60000"/>
                      </a:schemeClr>
                    </a:solidFill>
                  </a:tcPr>
                </a:tc>
              </a:tr>
              <a:tr h="1749966">
                <a:tc>
                  <a:txBody>
                    <a:bodyPr/>
                    <a:lstStyle/>
                    <a:p>
                      <a:r>
                        <a:rPr lang="es-MX" sz="1200" dirty="0"/>
                        <a:t>DIARIO DE TRABAJO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a:t>El diario de trabajo es el instrumento donde la educadora registra notas sobre el trabajo cotidiano; cuando sea necesario, también se registran hechos o circunstancias escolares que hayan influido en el desarrollo del trabajo.</a:t>
                      </a:r>
                    </a:p>
                  </a:txBody>
                  <a:tcPr/>
                </a:tc>
                <a:tc>
                  <a:txBody>
                    <a:bodyPr/>
                    <a:lstStyle/>
                    <a:p>
                      <a:r>
                        <a:rPr lang="es-MX" sz="1400" dirty="0"/>
                        <a:t>Tomar en cuenta los sucesos sorprendentes y preocupantes, reacciones y opciones de los niños, hacer una valoración general de la jornada de trabajo,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b="0" dirty="0" smtClean="0">
                          <a:solidFill>
                            <a:schemeClr val="tx1"/>
                          </a:solidFill>
                        </a:rPr>
                        <a:t>Albert</a:t>
                      </a:r>
                      <a:r>
                        <a:rPr lang="es-MX" sz="1400" b="0" baseline="0" dirty="0" smtClean="0">
                          <a:solidFill>
                            <a:schemeClr val="tx1"/>
                          </a:solidFill>
                        </a:rPr>
                        <a:t> Bandura</a:t>
                      </a:r>
                    </a:p>
                    <a:p>
                      <a:pPr marL="0" marR="0" indent="0" algn="l" defTabSz="914400" rtl="0" eaLnBrk="1" fontAlgn="auto" latinLnBrk="0" hangingPunct="1">
                        <a:lnSpc>
                          <a:spcPct val="100000"/>
                        </a:lnSpc>
                        <a:spcBef>
                          <a:spcPts val="0"/>
                        </a:spcBef>
                        <a:spcAft>
                          <a:spcPts val="0"/>
                        </a:spcAft>
                        <a:buClrTx/>
                        <a:buSzTx/>
                        <a:buFontTx/>
                        <a:buNone/>
                        <a:tabLst/>
                        <a:defRPr/>
                      </a:pPr>
                      <a:r>
                        <a:rPr lang="es-MX" sz="1400" b="0" dirty="0" smtClean="0">
                          <a:solidFill>
                            <a:schemeClr val="tx1"/>
                          </a:solidFill>
                        </a:rPr>
                        <a:t>Teoría</a:t>
                      </a:r>
                      <a:r>
                        <a:rPr lang="es-MX" sz="1400" b="0" baseline="0" dirty="0" smtClean="0">
                          <a:solidFill>
                            <a:schemeClr val="tx1"/>
                          </a:solidFill>
                        </a:rPr>
                        <a:t> cognosocial: El niño aprende a través de la relación e interacción con objetos de su medio ambiente y el niño es conductor de su conocimiento.</a:t>
                      </a:r>
                    </a:p>
                  </a:txBody>
                  <a:tcPr/>
                </a:tc>
              </a:tr>
            </a:tbl>
          </a:graphicData>
        </a:graphic>
      </p:graphicFrame>
    </p:spTree>
    <p:extLst>
      <p:ext uri="{BB962C8B-B14F-4D97-AF65-F5344CB8AC3E}">
        <p14:creationId xmlns:p14="http://schemas.microsoft.com/office/powerpoint/2010/main" val="4212260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INTRODUCCIÓN </a:t>
            </a:r>
            <a:endParaRPr lang="es-MX" dirty="0"/>
          </a:p>
        </p:txBody>
      </p:sp>
      <p:sp>
        <p:nvSpPr>
          <p:cNvPr id="3" name="Marcador de contenido 2"/>
          <p:cNvSpPr>
            <a:spLocks noGrp="1"/>
          </p:cNvSpPr>
          <p:nvPr>
            <p:ph idx="1"/>
          </p:nvPr>
        </p:nvSpPr>
        <p:spPr>
          <a:xfrm>
            <a:off x="1097280" y="2077554"/>
            <a:ext cx="10058400" cy="2236869"/>
          </a:xfrm>
        </p:spPr>
        <p:txBody>
          <a:bodyPr/>
          <a:lstStyle/>
          <a:p>
            <a:pPr marL="0" indent="0" algn="ctr">
              <a:buNone/>
            </a:pPr>
            <a:r>
              <a:rPr lang="es-MX" dirty="0"/>
              <a:t>Las orientaciones didácticas nos brindan una visión o panorama más profundo de los contenidos, estrategias para elegir la mejor manera de abordarlos, la vinculación o recursos que pueden ser utilizados así como los problemas que enfrentaremos en la aplicación</a:t>
            </a:r>
            <a:r>
              <a:rPr lang="es-MX" dirty="0" smtClean="0"/>
              <a:t>.</a:t>
            </a:r>
          </a:p>
          <a:p>
            <a:pPr marL="0" indent="0" algn="ctr">
              <a:buNone/>
            </a:pPr>
            <a:r>
              <a:rPr lang="es-MX" dirty="0"/>
              <a:t>Es de suma importancia su conocimiento, puesto que ayuda a identificar con facilidad los problemas que se pudieran presentar, así como los puntos que necesitan refuerzo, para mejorar el proceso de enseñanza- aprendizaje del alumno.</a:t>
            </a:r>
          </a:p>
        </p:txBody>
      </p:sp>
    </p:spTree>
    <p:extLst>
      <p:ext uri="{BB962C8B-B14F-4D97-AF65-F5344CB8AC3E}">
        <p14:creationId xmlns:p14="http://schemas.microsoft.com/office/powerpoint/2010/main" val="1536336747"/>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970F0ECFAD8BBC4299F07917D06F3D54" ma:contentTypeVersion="9" ma:contentTypeDescription="Crear nuevo documento." ma:contentTypeScope="" ma:versionID="15c13b9ade60ad2fc7cdcd9a15c1b156">
  <xsd:schema xmlns:xsd="http://www.w3.org/2001/XMLSchema" xmlns:xs="http://www.w3.org/2001/XMLSchema" xmlns:p="http://schemas.microsoft.com/office/2006/metadata/properties" xmlns:ns2="c6733a21-9e94-4ae9-af88-4a94f29929a7" targetNamespace="http://schemas.microsoft.com/office/2006/metadata/properties" ma:root="true" ma:fieldsID="143fd7503257f1b2cd01e38393cec480" ns2:_="">
    <xsd:import namespace="c6733a21-9e94-4ae9-af88-4a94f29929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733a21-9e94-4ae9-af88-4a94f29929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4E3864-550F-4194-BC9D-CCA442A52D0D}">
  <ds:schemaRefs>
    <ds:schemaRef ds:uri="http://purl.org/dc/terms/"/>
    <ds:schemaRef ds:uri="http://schemas.openxmlformats.org/package/2006/metadata/core-properties"/>
    <ds:schemaRef ds:uri="http://purl.org/dc/dcmitype/"/>
    <ds:schemaRef ds:uri="http://schemas.microsoft.com/office/infopath/2007/PartnerControls"/>
    <ds:schemaRef ds:uri="c6733a21-9e94-4ae9-af88-4a94f29929a7"/>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4FF6CE99-4CA8-4FFA-A4E7-E6E54957B17A}">
  <ds:schemaRefs>
    <ds:schemaRef ds:uri="http://schemas.microsoft.com/office/2006/metadata/contentType"/>
    <ds:schemaRef ds:uri="http://schemas.microsoft.com/office/2006/metadata/properties/metaAttributes"/>
    <ds:schemaRef ds:uri="http://www.w3.org/2000/xmlns/"/>
    <ds:schemaRef ds:uri="http://www.w3.org/2001/XMLSchema"/>
    <ds:schemaRef ds:uri="c6733a21-9e94-4ae9-af88-4a94f29929a7"/>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871927-9856-4138-B7A7-125C4AA7EF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2260</Words>
  <Application>Microsoft Office PowerPoint</Application>
  <PresentationFormat>Panorámica</PresentationFormat>
  <Paragraphs>135</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.AppleSystemUIFont</vt:lpstr>
      <vt:lpstr>Aparajita</vt:lpstr>
      <vt:lpstr>Calibri</vt:lpstr>
      <vt:lpstr>Calibri Light</vt:lpstr>
      <vt:lpstr>UICTFontTextStyleBody</vt:lpstr>
      <vt:lpstr>Retrospección</vt:lpstr>
      <vt:lpstr>Presentación de PowerPoint</vt:lpstr>
      <vt:lpstr>Orientaciones Didácticas Generales </vt:lpstr>
      <vt:lpstr>Presentación de PowerPoint</vt:lpstr>
      <vt:lpstr>Presentación de PowerPoint</vt:lpstr>
      <vt:lpstr>Presentación de PowerPoint</vt:lpstr>
      <vt:lpstr>Presentación de PowerPoint</vt:lpstr>
      <vt:lpstr>Presentación de PowerPoint</vt:lpstr>
      <vt:lpstr>Presentación de PowerPoint</vt:lpstr>
      <vt:lpstr>INTRODUCCIÓN </vt:lpstr>
      <vt:lpstr>DESARROLLO</vt:lpstr>
      <vt:lpstr>Presentación de PowerPoint</vt:lpstr>
      <vt:lpstr>CONCLUSIÓN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Orientaciones Didácticas Generales</dc:title>
  <dc:creator/>
  <cp:lastModifiedBy/>
  <cp:revision>3</cp:revision>
  <dcterms:created xsi:type="dcterms:W3CDTF">2021-12-08T17:32:12Z</dcterms:created>
  <dcterms:modified xsi:type="dcterms:W3CDTF">2022-01-04T05:39:25Z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0x010100970F0ECFAD8BBC4299F07917D06F3D54</vt:lpwstr>
  </property>
</Properties>
</file>