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20" r:id="rId4"/>
  </p:sldMasterIdLst>
  <p:notesMasterIdLst>
    <p:notesMasterId r:id="rId11"/>
  </p:notesMasterIdLst>
  <p:handoutMasterIdLst>
    <p:handoutMasterId r:id="rId12"/>
  </p:handoutMasterIdLst>
  <p:sldIdLst>
    <p:sldId id="259" r:id="rId5"/>
    <p:sldId id="258" r:id="rId6"/>
    <p:sldId id="257" r:id="rId7"/>
    <p:sldId id="260" r:id="rId8"/>
    <p:sldId id="261"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C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0" autoAdjust="0"/>
    <p:restoredTop sz="94660"/>
  </p:normalViewPr>
  <p:slideViewPr>
    <p:cSldViewPr snapToGrid="0">
      <p:cViewPr varScale="1">
        <p:scale>
          <a:sx n="106" d="100"/>
          <a:sy n="106" d="100"/>
        </p:scale>
        <p:origin x="184" y="23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9" d="100"/>
          <a:sy n="89" d="100"/>
        </p:scale>
        <p:origin x="37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D595646-5E00-4AAC-B6EF-2214EBE8DC34}" type="datetime1">
              <a:rPr lang="es-ES" smtClean="0"/>
              <a:t>3/1/22</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EF054BB-8F28-4346-8754-0E5644500E18}" type="slidenum">
              <a:rPr lang="es-ES" smtClean="0"/>
              <a:t>‹Nº›</a:t>
            </a:fld>
            <a:endParaRPr lang="es-ES" dirty="0"/>
          </a:p>
        </p:txBody>
      </p:sp>
    </p:spTree>
    <p:extLst>
      <p:ext uri="{BB962C8B-B14F-4D97-AF65-F5344CB8AC3E}">
        <p14:creationId xmlns:p14="http://schemas.microsoft.com/office/powerpoint/2010/main" val="6222309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93B9285-C1C2-4C6F-BA02-7D4F93FD11DA}" type="datetime1">
              <a:rPr lang="es-ES" noProof="0" smtClean="0"/>
              <a:t>3/1/22</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170A596-7141-45E9-836C-E467146705EF}" type="slidenum">
              <a:rPr lang="es-ES" noProof="0" smtClean="0"/>
              <a:t>‹Nº›</a:t>
            </a:fld>
            <a:endParaRPr lang="es-ES" noProof="0" dirty="0"/>
          </a:p>
        </p:txBody>
      </p:sp>
    </p:spTree>
    <p:extLst>
      <p:ext uri="{BB962C8B-B14F-4D97-AF65-F5344CB8AC3E}">
        <p14:creationId xmlns:p14="http://schemas.microsoft.com/office/powerpoint/2010/main" val="7395994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s-MX"/>
              <a:t>Haz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pPr rtl="0"/>
            <a:fld id="{DE22EF08-C215-4E05-8FDC-6ED45CE03DE2}" type="datetime1">
              <a:rPr lang="es-ES" noProof="0" smtClean="0"/>
              <a:t>3/1/22</a:t>
            </a:fld>
            <a:endParaRPr lang="es-ES" noProof="0" dirty="0"/>
          </a:p>
        </p:txBody>
      </p:sp>
      <p:sp>
        <p:nvSpPr>
          <p:cNvPr id="5" name="Footer Placeholder 4"/>
          <p:cNvSpPr>
            <a:spLocks noGrp="1"/>
          </p:cNvSpPr>
          <p:nvPr>
            <p:ph type="ftr" sz="quarter" idx="11"/>
          </p:nvPr>
        </p:nvSpPr>
        <p:spPr/>
        <p:txBody>
          <a:bodyPr/>
          <a:lstStyle/>
          <a:p>
            <a:pPr rtl="0"/>
            <a:endParaRPr lang="es-ES" noProof="0"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pPr rtl="0"/>
            <a:fld id="{4FAB73BC-B049-4115-A692-8D63A059BFB8}" type="slidenum">
              <a:rPr lang="es-ES" noProof="0" smtClean="0"/>
              <a:t>‹Nº›</a:t>
            </a:fld>
            <a:endParaRPr lang="es-ES" noProof="0" dirty="0"/>
          </a:p>
        </p:txBody>
      </p:sp>
    </p:spTree>
    <p:extLst>
      <p:ext uri="{BB962C8B-B14F-4D97-AF65-F5344CB8AC3E}">
        <p14:creationId xmlns:p14="http://schemas.microsoft.com/office/powerpoint/2010/main" val="32821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p:cNvSpPr>
            <a:spLocks noGrp="1"/>
          </p:cNvSpPr>
          <p:nvPr>
            <p:ph type="dt" sz="half" idx="10"/>
          </p:nvPr>
        </p:nvSpPr>
        <p:spPr/>
        <p:txBody>
          <a:bodyPr/>
          <a:lstStyle/>
          <a:p>
            <a:pPr rtl="0"/>
            <a:fld id="{AA913525-0E5A-4FC8-9DDC-86F3C93C8117}" type="datetime1">
              <a:rPr lang="es-ES" noProof="0" smtClean="0"/>
              <a:t>3/1/22</a:t>
            </a:fld>
            <a:endParaRPr lang="es-ES" noProof="0" dirty="0"/>
          </a:p>
        </p:txBody>
      </p:sp>
      <p:sp>
        <p:nvSpPr>
          <p:cNvPr id="5" name="Footer Placeholder 4"/>
          <p:cNvSpPr>
            <a:spLocks noGrp="1"/>
          </p:cNvSpPr>
          <p:nvPr>
            <p:ph type="ftr" sz="quarter" idx="11"/>
          </p:nvPr>
        </p:nvSpPr>
        <p:spPr/>
        <p:txBody>
          <a:bodyPr/>
          <a:lstStyle/>
          <a:p>
            <a:pPr rtl="0"/>
            <a:endParaRPr lang="es-ES" noProof="0" dirty="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t>‹Nº›</a:t>
            </a:fld>
            <a:endParaRPr lang="es-ES" noProof="0" dirty="0"/>
          </a:p>
        </p:txBody>
      </p:sp>
    </p:spTree>
    <p:extLst>
      <p:ext uri="{BB962C8B-B14F-4D97-AF65-F5344CB8AC3E}">
        <p14:creationId xmlns:p14="http://schemas.microsoft.com/office/powerpoint/2010/main" val="3433824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pPr rtl="0"/>
            <a:fld id="{3C9BBD4A-62FB-4808-ABFC-5C111B326BAB}" type="datetime1">
              <a:rPr lang="es-ES" noProof="0" smtClean="0"/>
              <a:t>3/1/22</a:t>
            </a:fld>
            <a:endParaRPr lang="es-ES" noProof="0" dirty="0"/>
          </a:p>
        </p:txBody>
      </p:sp>
      <p:sp>
        <p:nvSpPr>
          <p:cNvPr id="5" name="Footer Placeholder 4"/>
          <p:cNvSpPr>
            <a:spLocks noGrp="1"/>
          </p:cNvSpPr>
          <p:nvPr>
            <p:ph type="ftr" sz="quarter" idx="11"/>
          </p:nvPr>
        </p:nvSpPr>
        <p:spPr/>
        <p:txBody>
          <a:bodyPr/>
          <a:lstStyle/>
          <a:p>
            <a:pPr rtl="0"/>
            <a:endParaRPr lang="es-ES" noProof="0" dirty="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t>‹Nº›</a:t>
            </a:fld>
            <a:endParaRPr lang="es-ES" noProof="0" dirty="0"/>
          </a:p>
        </p:txBody>
      </p:sp>
    </p:spTree>
    <p:extLst>
      <p:ext uri="{BB962C8B-B14F-4D97-AF65-F5344CB8AC3E}">
        <p14:creationId xmlns:p14="http://schemas.microsoft.com/office/powerpoint/2010/main" val="1020677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pPr rtl="0"/>
            <a:fld id="{79E7F34A-1ECC-4100-8FA5-D4B60A3F20F5}" type="datetime1">
              <a:rPr lang="es-ES" noProof="0" smtClean="0"/>
              <a:t>3/1/22</a:t>
            </a:fld>
            <a:endParaRPr lang="es-ES" noProof="0" dirty="0"/>
          </a:p>
        </p:txBody>
      </p:sp>
      <p:sp>
        <p:nvSpPr>
          <p:cNvPr id="5" name="Footer Placeholder 4"/>
          <p:cNvSpPr>
            <a:spLocks noGrp="1"/>
          </p:cNvSpPr>
          <p:nvPr>
            <p:ph type="ftr" sz="quarter" idx="11"/>
          </p:nvPr>
        </p:nvSpPr>
        <p:spPr/>
        <p:txBody>
          <a:bodyPr/>
          <a:lstStyle/>
          <a:p>
            <a:pPr rtl="0"/>
            <a:endParaRPr lang="es-ES" noProof="0" dirty="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pPr rtl="0"/>
              <a:t>‹Nº›</a:t>
            </a:fld>
            <a:endParaRPr lang="es-ES" noProof="0" dirty="0"/>
          </a:p>
        </p:txBody>
      </p:sp>
    </p:spTree>
    <p:extLst>
      <p:ext uri="{BB962C8B-B14F-4D97-AF65-F5344CB8AC3E}">
        <p14:creationId xmlns:p14="http://schemas.microsoft.com/office/powerpoint/2010/main" val="80399471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pPr rtl="0"/>
            <a:fld id="{3E56F9E9-F1A2-4E19-87D2-4DCB71AECEAE}" type="datetime1">
              <a:rPr lang="es-ES" noProof="0" smtClean="0"/>
              <a:t>3/1/22</a:t>
            </a:fld>
            <a:endParaRPr lang="es-ES" noProof="0"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pPr rtl="0"/>
            <a:endParaRPr lang="es-ES" noProof="0"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pPr rtl="0"/>
            <a:fld id="{4FAB73BC-B049-4115-A692-8D63A059BFB8}" type="slidenum">
              <a:rPr lang="es-ES" noProof="0" smtClean="0"/>
              <a:pPr rtl="0"/>
              <a:t>‹Nº›</a:t>
            </a:fld>
            <a:endParaRPr lang="es-ES" noProof="0" dirty="0"/>
          </a:p>
        </p:txBody>
      </p:sp>
    </p:spTree>
    <p:extLst>
      <p:ext uri="{BB962C8B-B14F-4D97-AF65-F5344CB8AC3E}">
        <p14:creationId xmlns:p14="http://schemas.microsoft.com/office/powerpoint/2010/main" val="224128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pPr rtl="0"/>
            <a:fld id="{3C99F0C9-E655-4B95-ADEB-20027AB653F8}" type="datetime1">
              <a:rPr lang="es-ES" noProof="0" smtClean="0"/>
              <a:t>3/1/22</a:t>
            </a:fld>
            <a:endParaRPr lang="es-ES" noProof="0" dirty="0"/>
          </a:p>
        </p:txBody>
      </p:sp>
      <p:sp>
        <p:nvSpPr>
          <p:cNvPr id="6" name="Footer Placeholder 5"/>
          <p:cNvSpPr>
            <a:spLocks noGrp="1"/>
          </p:cNvSpPr>
          <p:nvPr>
            <p:ph type="ftr" sz="quarter" idx="11"/>
          </p:nvPr>
        </p:nvSpPr>
        <p:spPr/>
        <p:txBody>
          <a:bodyPr/>
          <a:lstStyle/>
          <a:p>
            <a:pPr rtl="0"/>
            <a:endParaRPr lang="es-ES" noProof="0" dirty="0"/>
          </a:p>
        </p:txBody>
      </p:sp>
      <p:sp>
        <p:nvSpPr>
          <p:cNvPr id="7" name="Slide Number Placeholder 6"/>
          <p:cNvSpPr>
            <a:spLocks noGrp="1"/>
          </p:cNvSpPr>
          <p:nvPr>
            <p:ph type="sldNum" sz="quarter" idx="12"/>
          </p:nvPr>
        </p:nvSpPr>
        <p:spPr/>
        <p:txBody>
          <a:bodyPr/>
          <a:lstStyle/>
          <a:p>
            <a:pPr rtl="0"/>
            <a:fld id="{4FAB73BC-B049-4115-A692-8D63A059BFB8}" type="slidenum">
              <a:rPr lang="es-ES" noProof="0" smtClean="0"/>
              <a:t>‹Nº›</a:t>
            </a:fld>
            <a:endParaRPr lang="es-ES" noProof="0" dirty="0"/>
          </a:p>
        </p:txBody>
      </p:sp>
    </p:spTree>
    <p:extLst>
      <p:ext uri="{BB962C8B-B14F-4D97-AF65-F5344CB8AC3E}">
        <p14:creationId xmlns:p14="http://schemas.microsoft.com/office/powerpoint/2010/main" val="335991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pPr rtl="0"/>
            <a:fld id="{38A1FFC8-D631-497B-A23D-98BFA5D663E4}" type="datetime1">
              <a:rPr lang="es-ES" noProof="0" smtClean="0"/>
              <a:t>3/1/22</a:t>
            </a:fld>
            <a:endParaRPr lang="es-ES" noProof="0" dirty="0"/>
          </a:p>
        </p:txBody>
      </p:sp>
      <p:sp>
        <p:nvSpPr>
          <p:cNvPr id="8" name="Footer Placeholder 7"/>
          <p:cNvSpPr>
            <a:spLocks noGrp="1"/>
          </p:cNvSpPr>
          <p:nvPr>
            <p:ph type="ftr" sz="quarter" idx="11"/>
          </p:nvPr>
        </p:nvSpPr>
        <p:spPr/>
        <p:txBody>
          <a:bodyPr/>
          <a:lstStyle/>
          <a:p>
            <a:pPr rtl="0"/>
            <a:endParaRPr lang="es-ES" noProof="0" dirty="0"/>
          </a:p>
        </p:txBody>
      </p:sp>
      <p:sp>
        <p:nvSpPr>
          <p:cNvPr id="9" name="Slide Number Placeholder 8"/>
          <p:cNvSpPr>
            <a:spLocks noGrp="1"/>
          </p:cNvSpPr>
          <p:nvPr>
            <p:ph type="sldNum" sz="quarter" idx="12"/>
          </p:nvPr>
        </p:nvSpPr>
        <p:spPr/>
        <p:txBody>
          <a:bodyPr/>
          <a:lstStyle/>
          <a:p>
            <a:pPr rtl="0"/>
            <a:fld id="{4FAB73BC-B049-4115-A692-8D63A059BFB8}" type="slidenum">
              <a:rPr lang="es-ES" noProof="0" smtClean="0"/>
              <a:t>‹Nº›</a:t>
            </a:fld>
            <a:endParaRPr lang="es-ES" noProof="0" dirty="0"/>
          </a:p>
        </p:txBody>
      </p:sp>
      <p:sp>
        <p:nvSpPr>
          <p:cNvPr id="10" name="Title 9"/>
          <p:cNvSpPr>
            <a:spLocks noGrp="1"/>
          </p:cNvSpPr>
          <p:nvPr>
            <p:ph type="title"/>
          </p:nvPr>
        </p:nvSpPr>
        <p:spPr/>
        <p:txBody>
          <a:bodyPr/>
          <a:lstStyle/>
          <a:p>
            <a:r>
              <a:rPr lang="es-MX"/>
              <a:t>Haz clic para modificar el estilo de título del patrón</a:t>
            </a:r>
            <a:endParaRPr lang="en-US" dirty="0"/>
          </a:p>
        </p:txBody>
      </p:sp>
    </p:spTree>
    <p:extLst>
      <p:ext uri="{BB962C8B-B14F-4D97-AF65-F5344CB8AC3E}">
        <p14:creationId xmlns:p14="http://schemas.microsoft.com/office/powerpoint/2010/main" val="3007961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rtl="0"/>
            <a:fld id="{59773693-C382-401F-B777-F9A98043FD94}" type="datetime1">
              <a:rPr lang="es-ES" noProof="0" smtClean="0"/>
              <a:t>3/1/22</a:t>
            </a:fld>
            <a:endParaRPr lang="es-ES" noProof="0" dirty="0"/>
          </a:p>
        </p:txBody>
      </p:sp>
      <p:sp>
        <p:nvSpPr>
          <p:cNvPr id="4" name="Footer Placeholder 3"/>
          <p:cNvSpPr>
            <a:spLocks noGrp="1"/>
          </p:cNvSpPr>
          <p:nvPr>
            <p:ph type="ftr" sz="quarter" idx="11"/>
          </p:nvPr>
        </p:nvSpPr>
        <p:spPr/>
        <p:txBody>
          <a:bodyPr/>
          <a:lstStyle/>
          <a:p>
            <a:pPr rtl="0"/>
            <a:endParaRPr lang="es-ES" noProof="0" dirty="0"/>
          </a:p>
        </p:txBody>
      </p:sp>
      <p:sp>
        <p:nvSpPr>
          <p:cNvPr id="5" name="Slide Number Placeholder 4"/>
          <p:cNvSpPr>
            <a:spLocks noGrp="1"/>
          </p:cNvSpPr>
          <p:nvPr>
            <p:ph type="sldNum" sz="quarter" idx="12"/>
          </p:nvPr>
        </p:nvSpPr>
        <p:spPr/>
        <p:txBody>
          <a:bodyPr/>
          <a:lstStyle/>
          <a:p>
            <a:pPr rtl="0"/>
            <a:fld id="{4FAB73BC-B049-4115-A692-8D63A059BFB8}" type="slidenum">
              <a:rPr lang="es-ES" noProof="0" smtClean="0"/>
              <a:t>‹Nº›</a:t>
            </a:fld>
            <a:endParaRPr lang="es-ES" noProof="0" dirty="0"/>
          </a:p>
        </p:txBody>
      </p:sp>
      <p:sp>
        <p:nvSpPr>
          <p:cNvPr id="6" name="Title 5"/>
          <p:cNvSpPr>
            <a:spLocks noGrp="1"/>
          </p:cNvSpPr>
          <p:nvPr>
            <p:ph type="title"/>
          </p:nvPr>
        </p:nvSpPr>
        <p:spPr/>
        <p:txBody>
          <a:bodyPr/>
          <a:lstStyle/>
          <a:p>
            <a:r>
              <a:rPr lang="es-MX"/>
              <a:t>Haz clic para modificar el estilo de título del patrón</a:t>
            </a:r>
            <a:endParaRPr lang="en-US"/>
          </a:p>
        </p:txBody>
      </p:sp>
    </p:spTree>
    <p:extLst>
      <p:ext uri="{BB962C8B-B14F-4D97-AF65-F5344CB8AC3E}">
        <p14:creationId xmlns:p14="http://schemas.microsoft.com/office/powerpoint/2010/main" val="209365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FCD80D90-D280-4DB6-B878-F63803F9C6DC}" type="datetime1">
              <a:rPr lang="es-ES" noProof="0" smtClean="0"/>
              <a:t>3/1/22</a:t>
            </a:fld>
            <a:endParaRPr lang="es-ES" noProof="0" dirty="0"/>
          </a:p>
        </p:txBody>
      </p:sp>
      <p:sp>
        <p:nvSpPr>
          <p:cNvPr id="3" name="Footer Placeholder 2"/>
          <p:cNvSpPr>
            <a:spLocks noGrp="1"/>
          </p:cNvSpPr>
          <p:nvPr>
            <p:ph type="ftr" sz="quarter" idx="11"/>
          </p:nvPr>
        </p:nvSpPr>
        <p:spPr/>
        <p:txBody>
          <a:bodyPr/>
          <a:lstStyle/>
          <a:p>
            <a:pPr rtl="0"/>
            <a:endParaRPr lang="es-ES" noProof="0" dirty="0"/>
          </a:p>
        </p:txBody>
      </p:sp>
      <p:sp>
        <p:nvSpPr>
          <p:cNvPr id="4" name="Slide Number Placeholder 3"/>
          <p:cNvSpPr>
            <a:spLocks noGrp="1"/>
          </p:cNvSpPr>
          <p:nvPr>
            <p:ph type="sldNum" sz="quarter" idx="12"/>
          </p:nvPr>
        </p:nvSpPr>
        <p:spPr/>
        <p:txBody>
          <a:bodyPr/>
          <a:lstStyle/>
          <a:p>
            <a:pPr rtl="0"/>
            <a:fld id="{4FAB73BC-B049-4115-A692-8D63A059BFB8}" type="slidenum">
              <a:rPr lang="es-ES" noProof="0" smtClean="0"/>
              <a:t>‹Nº›</a:t>
            </a:fld>
            <a:endParaRPr lang="es-ES" noProof="0" dirty="0"/>
          </a:p>
        </p:txBody>
      </p:sp>
    </p:spTree>
    <p:extLst>
      <p:ext uri="{BB962C8B-B14F-4D97-AF65-F5344CB8AC3E}">
        <p14:creationId xmlns:p14="http://schemas.microsoft.com/office/powerpoint/2010/main" val="37762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MX"/>
              <a:t>Haz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pPr rtl="0"/>
            <a:fld id="{FD5D0626-99A7-4B00-BC06-8A4F660DB66D}" type="datetime1">
              <a:rPr lang="es-ES" noProof="0" smtClean="0"/>
              <a:t>3/1/22</a:t>
            </a:fld>
            <a:endParaRPr lang="es-ES" noProof="0" dirty="0"/>
          </a:p>
        </p:txBody>
      </p:sp>
      <p:sp>
        <p:nvSpPr>
          <p:cNvPr id="6" name="Footer Placeholder 5"/>
          <p:cNvSpPr>
            <a:spLocks noGrp="1"/>
          </p:cNvSpPr>
          <p:nvPr>
            <p:ph type="ftr" sz="quarter" idx="11"/>
          </p:nvPr>
        </p:nvSpPr>
        <p:spPr/>
        <p:txBody>
          <a:bodyPr/>
          <a:lstStyle/>
          <a:p>
            <a:pPr rtl="0"/>
            <a:endParaRPr lang="es-ES" noProof="0"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pPr rtl="0"/>
            <a:fld id="{4FAB73BC-B049-4115-A692-8D63A059BFB8}" type="slidenum">
              <a:rPr lang="es-ES" noProof="0" smtClean="0"/>
              <a:t>‹Nº›</a:t>
            </a:fld>
            <a:endParaRPr lang="es-ES" noProof="0" dirty="0"/>
          </a:p>
        </p:txBody>
      </p:sp>
    </p:spTree>
    <p:extLst>
      <p:ext uri="{BB962C8B-B14F-4D97-AF65-F5344CB8AC3E}">
        <p14:creationId xmlns:p14="http://schemas.microsoft.com/office/powerpoint/2010/main" val="1840368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MX"/>
              <a:t>Haz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pPr rtl="0"/>
            <a:fld id="{79E7F34A-1ECC-4100-8FA5-D4B60A3F20F5}" type="datetime1">
              <a:rPr lang="es-ES" noProof="0" smtClean="0"/>
              <a:t>3/1/22</a:t>
            </a:fld>
            <a:endParaRPr lang="es-ES" noProof="0"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pPr rtl="0"/>
            <a:fld id="{4FAB73BC-B049-4115-A692-8D63A059BFB8}" type="slidenum">
              <a:rPr lang="es-ES" noProof="0" smtClean="0"/>
              <a:pPr rtl="0"/>
              <a:t>‹Nº›</a:t>
            </a:fld>
            <a:endParaRPr lang="es-ES" noProof="0" dirty="0"/>
          </a:p>
        </p:txBody>
      </p:sp>
    </p:spTree>
    <p:extLst>
      <p:ext uri="{BB962C8B-B14F-4D97-AF65-F5344CB8AC3E}">
        <p14:creationId xmlns:p14="http://schemas.microsoft.com/office/powerpoint/2010/main" val="115810963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pPr rtl="0"/>
            <a:fld id="{79E7F34A-1ECC-4100-8FA5-D4B60A3F20F5}" type="datetime1">
              <a:rPr lang="es-ES" noProof="0" smtClean="0"/>
              <a:t>3/1/22</a:t>
            </a:fld>
            <a:endParaRPr lang="es-ES" noProof="0"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pPr rtl="0"/>
            <a:endParaRPr lang="es-ES" noProof="0"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pPr rtl="0"/>
            <a:fld id="{4FAB73BC-B049-4115-A692-8D63A059BFB8}" type="slidenum">
              <a:rPr lang="es-ES" noProof="0" smtClean="0"/>
              <a:pPr rtl="0"/>
              <a:t>‹Nº›</a:t>
            </a:fld>
            <a:endParaRPr lang="es-ES" noProof="0" dirty="0"/>
          </a:p>
        </p:txBody>
      </p:sp>
    </p:spTree>
    <p:extLst>
      <p:ext uri="{BB962C8B-B14F-4D97-AF65-F5344CB8AC3E}">
        <p14:creationId xmlns:p14="http://schemas.microsoft.com/office/powerpoint/2010/main" val="195587039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B167A5-7205-A74F-948A-4E623BB71AD6}"/>
              </a:ext>
            </a:extLst>
          </p:cNvPr>
          <p:cNvSpPr>
            <a:spLocks noGrp="1"/>
          </p:cNvSpPr>
          <p:nvPr>
            <p:ph idx="1"/>
          </p:nvPr>
        </p:nvSpPr>
        <p:spPr>
          <a:xfrm>
            <a:off x="1069848" y="543697"/>
            <a:ext cx="10058400" cy="5628503"/>
          </a:xfrm>
        </p:spPr>
        <p:txBody>
          <a:bodyPr>
            <a:normAutofit fontScale="92500" lnSpcReduction="10000"/>
          </a:bodyPr>
          <a:lstStyle/>
          <a:p>
            <a:pPr marL="0" lvl="0" indent="0" algn="ctr" eaLnBrk="0" fontAlgn="base" hangingPunct="0">
              <a:lnSpc>
                <a:spcPct val="100000"/>
              </a:lnSpc>
              <a:spcBef>
                <a:spcPct val="0"/>
              </a:spcBef>
              <a:spcAft>
                <a:spcPct val="0"/>
              </a:spcAft>
              <a:buClrTx/>
              <a:buSzTx/>
              <a:buNone/>
            </a:pPr>
            <a:r>
              <a:rPr lang="es-MX" altLang="es-MX" sz="2400" b="1"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endParaRPr lang="es-MX" altLang="es-MX" b="1" dirty="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ClrTx/>
              <a:buSzTx/>
              <a:buNone/>
            </a:pPr>
            <a:r>
              <a:rPr lang="es-MX" altLang="es-MX" b="1"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altLang="es-MX" b="1" dirty="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ClrTx/>
              <a:buSzTx/>
              <a:buNone/>
            </a:pPr>
            <a:r>
              <a:rPr lang="es-MX" altLang="es-MX" b="1" dirty="0">
                <a:latin typeface="Times New Roman" panose="02020603050405020304" pitchFamily="18" charset="0"/>
                <a:ea typeface="Calibri" panose="020F0502020204030204" pitchFamily="34" charset="0"/>
                <a:cs typeface="Times New Roman" panose="02020603050405020304" pitchFamily="18" charset="0"/>
              </a:rPr>
              <a:t>Ciclo escolar 2021-2022</a:t>
            </a:r>
            <a:endParaRPr lang="es-MX" altLang="es-MX" b="1" dirty="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ClrTx/>
              <a:buSzTx/>
              <a:buNone/>
            </a:pPr>
            <a:r>
              <a:rPr lang="es-MX" altLang="es-MX" b="1" dirty="0">
                <a:latin typeface="Times New Roman" panose="02020603050405020304" pitchFamily="18" charset="0"/>
                <a:cs typeface="Times New Roman" panose="02020603050405020304" pitchFamily="18" charset="0"/>
              </a:rPr>
              <a:t>EVIDENCIA DE UNIDAD 3</a:t>
            </a:r>
          </a:p>
          <a:p>
            <a:pPr marL="0" lvl="0" indent="0" algn="ctr" eaLnBrk="0" fontAlgn="base" hangingPunct="0">
              <a:lnSpc>
                <a:spcPct val="100000"/>
              </a:lnSpc>
              <a:spcBef>
                <a:spcPct val="0"/>
              </a:spcBef>
              <a:spcAft>
                <a:spcPct val="0"/>
              </a:spcAft>
              <a:buClrTx/>
              <a:buSzTx/>
              <a:buNone/>
            </a:pPr>
            <a:endParaRPr lang="es-MX" altLang="es-MX" dirty="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ClrTx/>
              <a:buSzTx/>
              <a:buNone/>
            </a:pPr>
            <a:r>
              <a:rPr lang="es-MX" altLang="es-MX" dirty="0">
                <a:latin typeface="Times New Roman" panose="02020603050405020304" pitchFamily="18" charset="0"/>
                <a:ea typeface="Calibri" panose="020F0502020204030204" pitchFamily="34" charset="0"/>
                <a:cs typeface="Times New Roman" panose="02020603050405020304" pitchFamily="18" charset="0"/>
              </a:rPr>
              <a:t>Curso: lenguaje y comunicación </a:t>
            </a:r>
            <a:endParaRPr lang="es-MX" altLang="es-MX" dirty="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ClrTx/>
              <a:buSzTx/>
              <a:buNone/>
            </a:pPr>
            <a:r>
              <a:rPr lang="es-MX" altLang="es-MX" dirty="0">
                <a:latin typeface="Times New Roman" panose="02020603050405020304" pitchFamily="18" charset="0"/>
                <a:ea typeface="Calibri" panose="020F0502020204030204" pitchFamily="34" charset="0"/>
                <a:cs typeface="Times New Roman" panose="02020603050405020304" pitchFamily="18" charset="0"/>
              </a:rPr>
              <a:t>Titular: Silvia Banda Servín</a:t>
            </a:r>
            <a:endParaRPr lang="es-MX" altLang="es-MX" dirty="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ClrTx/>
              <a:buSzTx/>
              <a:buNone/>
            </a:pPr>
            <a:r>
              <a:rPr lang="es-MX" altLang="es-MX" dirty="0">
                <a:latin typeface="Times New Roman" panose="02020603050405020304" pitchFamily="18" charset="0"/>
                <a:ea typeface="Calibri" panose="020F0502020204030204" pitchFamily="34" charset="0"/>
                <a:cs typeface="Times New Roman" panose="02020603050405020304" pitchFamily="18" charset="0"/>
              </a:rPr>
              <a:t>Alumnas: Gabriela Ximena Rosas López (#21) Alondra Lizbeth Ruiz Gallegos(#22)</a:t>
            </a:r>
          </a:p>
          <a:p>
            <a:pPr marL="0" lvl="0" indent="0" algn="ctr" eaLnBrk="0" fontAlgn="base" hangingPunct="0">
              <a:lnSpc>
                <a:spcPct val="100000"/>
              </a:lnSpc>
              <a:spcBef>
                <a:spcPct val="0"/>
              </a:spcBef>
              <a:spcAft>
                <a:spcPct val="0"/>
              </a:spcAft>
              <a:buClrTx/>
              <a:buSzTx/>
              <a:buNone/>
            </a:pPr>
            <a:r>
              <a:rPr lang="es-MX" altLang="es-MX" dirty="0">
                <a:latin typeface="Times New Roman" panose="02020603050405020304" pitchFamily="18" charset="0"/>
                <a:ea typeface="Calibri" panose="020F0502020204030204" pitchFamily="34" charset="0"/>
                <a:cs typeface="Times New Roman" panose="02020603050405020304" pitchFamily="18" charset="0"/>
              </a:rPr>
              <a:t> Ana Paulina Serrato Montenegro (#24)</a:t>
            </a:r>
          </a:p>
          <a:p>
            <a:pPr marL="0" lvl="0" indent="0" algn="ctr" eaLnBrk="0" fontAlgn="base" hangingPunct="0">
              <a:lnSpc>
                <a:spcPct val="100000"/>
              </a:lnSpc>
              <a:spcBef>
                <a:spcPct val="0"/>
              </a:spcBef>
              <a:spcAft>
                <a:spcPct val="0"/>
              </a:spcAft>
              <a:buClrTx/>
              <a:buSzTx/>
              <a:buNone/>
            </a:pPr>
            <a:endParaRPr lang="es-MX" altLang="es-MX"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eaLnBrk="0" fontAlgn="base" hangingPunct="0">
              <a:lnSpc>
                <a:spcPct val="100000"/>
              </a:lnSpc>
              <a:spcBef>
                <a:spcPct val="0"/>
              </a:spcBef>
              <a:spcAft>
                <a:spcPct val="0"/>
              </a:spcAft>
              <a:buClrTx/>
              <a:buSzTx/>
              <a:buNone/>
            </a:pPr>
            <a:r>
              <a:rPr lang="es-MX" altLang="es-MX" b="1" dirty="0">
                <a:latin typeface="Times New Roman" panose="02020603050405020304" pitchFamily="18" charset="0"/>
                <a:ea typeface="Calibri" panose="020F0502020204030204" pitchFamily="34" charset="0"/>
                <a:cs typeface="Times New Roman" panose="02020603050405020304" pitchFamily="18" charset="0"/>
              </a:rPr>
              <a:t>UNIDAD DE APRENDIZAJE III Los marcos de referencia y las decisiones didácticas de los docentes</a:t>
            </a:r>
            <a:br>
              <a:rPr lang="es-MX" altLang="es-MX" b="1" dirty="0">
                <a:latin typeface="Times New Roman" panose="02020603050405020304" pitchFamily="18" charset="0"/>
                <a:ea typeface="Calibri" panose="020F0502020204030204" pitchFamily="34" charset="0"/>
                <a:cs typeface="Times New Roman" panose="02020603050405020304" pitchFamily="18" charset="0"/>
              </a:rPr>
            </a:br>
            <a:endParaRPr lang="es-MX" altLang="es-MX" b="1" dirty="0">
              <a:latin typeface="Times New Roman" panose="02020603050405020304" pitchFamily="18" charset="0"/>
              <a:ea typeface="Calibri" panose="020F0502020204030204" pitchFamily="34" charset="0"/>
              <a:cs typeface="Times New Roman" panose="02020603050405020304" pitchFamily="18" charset="0"/>
            </a:endParaRPr>
          </a:p>
          <a:p>
            <a:pPr marL="0" lvl="0" indent="0" algn="ctr" eaLnBrk="0" fontAlgn="base" hangingPunct="0">
              <a:lnSpc>
                <a:spcPct val="100000"/>
              </a:lnSpc>
              <a:spcBef>
                <a:spcPct val="0"/>
              </a:spcBef>
              <a:spcAft>
                <a:spcPct val="0"/>
              </a:spcAft>
              <a:buClrTx/>
              <a:buSzTx/>
              <a:buNone/>
            </a:pPr>
            <a:r>
              <a:rPr lang="es-MX" altLang="es-MX" sz="1800" dirty="0">
                <a:latin typeface="Times New Roman" panose="02020603050405020304" pitchFamily="18" charset="0"/>
                <a:ea typeface="Calibri" panose="020F0502020204030204" pitchFamily="34" charset="0"/>
                <a:cs typeface="Times New Roman" panose="02020603050405020304" pitchFamily="18" charset="0"/>
              </a:rPr>
              <a:t>- Establece relaciones entre los conceptos disciplinarios y los contenidos del plan y programas de estudio relacionados con la comunicación y el lenguaje en función de lo que deben aprender sus alumnos, asegurando la coherencia y continuidad entre los distintos grados y niveles educativos.</a:t>
            </a:r>
          </a:p>
          <a:p>
            <a:pPr marL="0" lvl="0" indent="0" algn="ctr" eaLnBrk="0" fontAlgn="base" hangingPunct="0">
              <a:lnSpc>
                <a:spcPct val="100000"/>
              </a:lnSpc>
              <a:spcBef>
                <a:spcPct val="0"/>
              </a:spcBef>
              <a:spcAft>
                <a:spcPct val="0"/>
              </a:spcAft>
              <a:buClrTx/>
              <a:buSzTx/>
              <a:buNone/>
            </a:pPr>
            <a:r>
              <a:rPr lang="es-MX" altLang="es-MX" sz="1800" dirty="0">
                <a:latin typeface="Times New Roman" panose="02020603050405020304" pitchFamily="18" charset="0"/>
                <a:ea typeface="Calibri" panose="020F0502020204030204" pitchFamily="34" charset="0"/>
                <a:cs typeface="Times New Roman" panose="02020603050405020304" pitchFamily="18" charset="0"/>
              </a:rPr>
              <a:t>- emplea los medios tecnológicos y las fuentes de información científica disponibles para mantenerse actualizado con respecto al desarrollo lingüístico- cognitivo de los alumnos.</a:t>
            </a:r>
          </a:p>
          <a:p>
            <a:pPr marL="0" lvl="0" indent="0" algn="ctr" eaLnBrk="0" fontAlgn="base" hangingPunct="0">
              <a:lnSpc>
                <a:spcPct val="100000"/>
              </a:lnSpc>
              <a:spcBef>
                <a:spcPct val="0"/>
              </a:spcBef>
              <a:spcAft>
                <a:spcPct val="0"/>
              </a:spcAft>
              <a:buClrTx/>
              <a:buSzTx/>
              <a:buNone/>
            </a:pPr>
            <a:endParaRPr lang="es-MX" altLang="es-MX" dirty="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ClrTx/>
              <a:buSzTx/>
              <a:buNone/>
            </a:pPr>
            <a:r>
              <a:rPr lang="es-MX" altLang="es-MX" dirty="0">
                <a:latin typeface="Times New Roman" panose="02020603050405020304" pitchFamily="18" charset="0"/>
                <a:ea typeface="Calibri" panose="020F0502020204030204" pitchFamily="34" charset="0"/>
                <a:cs typeface="Times New Roman" panose="02020603050405020304" pitchFamily="18" charset="0"/>
              </a:rPr>
              <a:t>Grado y sección: 1C</a:t>
            </a:r>
            <a:endParaRPr lang="es-MX" altLang="es-MX" dirty="0">
              <a:latin typeface="Times New Roman" panose="02020603050405020304" pitchFamily="18" charset="0"/>
              <a:cs typeface="Times New Roman" panose="02020603050405020304" pitchFamily="18" charset="0"/>
            </a:endParaRPr>
          </a:p>
          <a:p>
            <a:pPr marL="0" lvl="0" indent="0" algn="ctr" eaLnBrk="0" fontAlgn="base" hangingPunct="0">
              <a:lnSpc>
                <a:spcPct val="100000"/>
              </a:lnSpc>
              <a:spcBef>
                <a:spcPct val="0"/>
              </a:spcBef>
              <a:spcAft>
                <a:spcPct val="0"/>
              </a:spcAft>
              <a:buClrTx/>
              <a:buSzTx/>
              <a:buNone/>
            </a:pPr>
            <a:r>
              <a:rPr lang="es-MX" altLang="es-MX" dirty="0">
                <a:latin typeface="Times New Roman" panose="02020603050405020304" pitchFamily="18" charset="0"/>
                <a:ea typeface="Calibri" panose="020F0502020204030204" pitchFamily="34" charset="0"/>
                <a:cs typeface="Times New Roman" panose="02020603050405020304" pitchFamily="18" charset="0"/>
              </a:rPr>
              <a:t>Saltillo Coahuila, 03 de enero 2022</a:t>
            </a:r>
            <a:endParaRPr lang="es-MX" dirty="0"/>
          </a:p>
        </p:txBody>
      </p:sp>
      <p:pic>
        <p:nvPicPr>
          <p:cNvPr id="4" name="Imagen 3">
            <a:extLst>
              <a:ext uri="{FF2B5EF4-FFF2-40B4-BE49-F238E27FC236}">
                <a16:creationId xmlns:a16="http://schemas.microsoft.com/office/drawing/2014/main" id="{C23C0215-0D33-E546-9F97-1BA732C3EB4E}"/>
              </a:ext>
            </a:extLst>
          </p:cNvPr>
          <p:cNvPicPr/>
          <p:nvPr/>
        </p:nvPicPr>
        <p:blipFill>
          <a:blip r:embed="rId2">
            <a:extLst>
              <a:ext uri="{28A0092B-C50C-407E-A947-70E740481C1C}">
                <a14:useLocalDpi xmlns:a14="http://schemas.microsoft.com/office/drawing/2010/main" val="0"/>
              </a:ext>
            </a:extLst>
          </a:blip>
          <a:stretch>
            <a:fillRect/>
          </a:stretch>
        </p:blipFill>
        <p:spPr>
          <a:xfrm>
            <a:off x="1063752" y="543697"/>
            <a:ext cx="2021840" cy="1371600"/>
          </a:xfrm>
          <a:prstGeom prst="rect">
            <a:avLst/>
          </a:prstGeom>
        </p:spPr>
      </p:pic>
    </p:spTree>
    <p:extLst>
      <p:ext uri="{BB962C8B-B14F-4D97-AF65-F5344CB8AC3E}">
        <p14:creationId xmlns:p14="http://schemas.microsoft.com/office/powerpoint/2010/main" val="103404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76661C-E5BC-9745-96F8-77103FBB0104}"/>
              </a:ext>
            </a:extLst>
          </p:cNvPr>
          <p:cNvSpPr txBox="1">
            <a:spLocks/>
          </p:cNvSpPr>
          <p:nvPr/>
        </p:nvSpPr>
        <p:spPr>
          <a:xfrm>
            <a:off x="1097280" y="758952"/>
            <a:ext cx="10058400" cy="3566160"/>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6000"/>
              <a:t>Orientaciones Didácticas Generales </a:t>
            </a:r>
          </a:p>
        </p:txBody>
      </p:sp>
      <p:sp>
        <p:nvSpPr>
          <p:cNvPr id="3" name="Subtítulo 2">
            <a:extLst>
              <a:ext uri="{FF2B5EF4-FFF2-40B4-BE49-F238E27FC236}">
                <a16:creationId xmlns:a16="http://schemas.microsoft.com/office/drawing/2014/main" id="{EB08458D-263A-D543-9630-3B9409E09038}"/>
              </a:ext>
            </a:extLst>
          </p:cNvPr>
          <p:cNvSpPr txBox="1">
            <a:spLocks/>
          </p:cNvSpPr>
          <p:nvPr/>
        </p:nvSpPr>
        <p:spPr>
          <a:xfrm>
            <a:off x="1100051" y="4455621"/>
            <a:ext cx="10058400" cy="1143000"/>
          </a:xfrm>
          <a:prstGeom prst="rect">
            <a:avLst/>
          </a:prstGeom>
        </p:spPr>
        <p:txBody>
          <a:bodyPr>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s-MX"/>
              <a:t> aprendizajes clave </a:t>
            </a:r>
          </a:p>
          <a:p>
            <a:r>
              <a:rPr lang="es-MX"/>
              <a:t>Educación preescolar</a:t>
            </a:r>
          </a:p>
          <a:p>
            <a:r>
              <a:rPr lang="es-MX"/>
              <a:t>Plan y programas de estudio, orientaciones didácticas y sugerencias de evaluación</a:t>
            </a:r>
          </a:p>
        </p:txBody>
      </p:sp>
    </p:spTree>
    <p:extLst>
      <p:ext uri="{BB962C8B-B14F-4D97-AF65-F5344CB8AC3E}">
        <p14:creationId xmlns:p14="http://schemas.microsoft.com/office/powerpoint/2010/main" val="806870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4109331899"/>
              </p:ext>
            </p:extLst>
          </p:nvPr>
        </p:nvGraphicFramePr>
        <p:xfrm>
          <a:off x="0" y="0"/>
          <a:ext cx="12192000" cy="50874718"/>
        </p:xfrm>
        <a:graphic>
          <a:graphicData uri="http://schemas.openxmlformats.org/drawingml/2006/table">
            <a:tbl>
              <a:tblPr firstRow="1" bandRow="1">
                <a:tableStyleId>{5C22544A-7EE6-4342-B048-85BDC9FD1C3A}</a:tableStyleId>
              </a:tblPr>
              <a:tblGrid>
                <a:gridCol w="2850776">
                  <a:extLst>
                    <a:ext uri="{9D8B030D-6E8A-4147-A177-3AD203B41FA5}">
                      <a16:colId xmlns:a16="http://schemas.microsoft.com/office/drawing/2014/main" val="559209804"/>
                    </a:ext>
                  </a:extLst>
                </a:gridCol>
                <a:gridCol w="2753958">
                  <a:extLst>
                    <a:ext uri="{9D8B030D-6E8A-4147-A177-3AD203B41FA5}">
                      <a16:colId xmlns:a16="http://schemas.microsoft.com/office/drawing/2014/main" val="4238223238"/>
                    </a:ext>
                  </a:extLst>
                </a:gridCol>
                <a:gridCol w="3689873">
                  <a:extLst>
                    <a:ext uri="{9D8B030D-6E8A-4147-A177-3AD203B41FA5}">
                      <a16:colId xmlns:a16="http://schemas.microsoft.com/office/drawing/2014/main" val="2471614475"/>
                    </a:ext>
                  </a:extLst>
                </a:gridCol>
                <a:gridCol w="2897393">
                  <a:extLst>
                    <a:ext uri="{9D8B030D-6E8A-4147-A177-3AD203B41FA5}">
                      <a16:colId xmlns:a16="http://schemas.microsoft.com/office/drawing/2014/main" val="3058067745"/>
                    </a:ext>
                  </a:extLst>
                </a:gridCol>
              </a:tblGrid>
              <a:tr h="460798">
                <a:tc gridSpan="4">
                  <a:txBody>
                    <a:bodyPr/>
                    <a:lstStyle/>
                    <a:p>
                      <a:pPr algn="ctr"/>
                      <a:r>
                        <a:rPr lang="es-MX" b="1">
                          <a:solidFill>
                            <a:schemeClr val="tx1">
                              <a:lumMod val="95000"/>
                              <a:lumOff val="5000"/>
                            </a:schemeClr>
                          </a:solidFill>
                        </a:rPr>
                        <a:t>ORIENTACIONES</a:t>
                      </a:r>
                      <a:r>
                        <a:rPr lang="es-MX" b="1" baseline="0">
                          <a:solidFill>
                            <a:schemeClr val="tx1">
                              <a:lumMod val="95000"/>
                              <a:lumOff val="5000"/>
                            </a:schemeClr>
                          </a:solidFill>
                        </a:rPr>
                        <a:t> DIDÁCTICAS </a:t>
                      </a:r>
                      <a:endParaRPr lang="es-MX" b="1">
                        <a:solidFill>
                          <a:schemeClr val="tx1">
                            <a:lumMod val="95000"/>
                            <a:lumOff val="5000"/>
                          </a:schemeClr>
                        </a:solidFill>
                      </a:endParaRPr>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2525473156"/>
                  </a:ext>
                </a:extLst>
              </a:tr>
              <a:tr h="460798">
                <a:tc>
                  <a:txBody>
                    <a:bodyPr/>
                    <a:lstStyle/>
                    <a:p>
                      <a:pPr algn="ctr"/>
                      <a:r>
                        <a:rPr lang="es-MX" sz="1200">
                          <a:solidFill>
                            <a:schemeClr val="tx1">
                              <a:lumMod val="95000"/>
                              <a:lumOff val="5000"/>
                            </a:schemeClr>
                          </a:solidFill>
                        </a:rPr>
                        <a:t>ELEMENTOS ORIENTADORES</a:t>
                      </a:r>
                    </a:p>
                  </a:txBody>
                  <a:tcPr/>
                </a:tc>
                <a:tc>
                  <a:txBody>
                    <a:bodyPr/>
                    <a:lstStyle/>
                    <a:p>
                      <a:pPr algn="ctr"/>
                      <a:r>
                        <a:rPr lang="es-MX" sz="1200">
                          <a:solidFill>
                            <a:schemeClr val="tx1">
                              <a:lumMod val="95000"/>
                              <a:lumOff val="5000"/>
                            </a:schemeClr>
                          </a:solidFill>
                        </a:rPr>
                        <a:t>CONCEPTO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a:solidFill>
                            <a:schemeClr val="tx1">
                              <a:lumMod val="95000"/>
                              <a:lumOff val="5000"/>
                            </a:schemeClr>
                          </a:solidFill>
                        </a:rPr>
                        <a:t>¿QUÉ</a:t>
                      </a:r>
                      <a:r>
                        <a:rPr lang="es-MX" sz="1200" baseline="0">
                          <a:solidFill>
                            <a:schemeClr val="tx1">
                              <a:lumMod val="95000"/>
                              <a:lumOff val="5000"/>
                            </a:schemeClr>
                          </a:solidFill>
                        </a:rPr>
                        <a:t> SE RECOMIENDA?</a:t>
                      </a:r>
                      <a:endParaRPr lang="es-MX" sz="1200">
                        <a:solidFill>
                          <a:schemeClr val="tx1">
                            <a:lumMod val="95000"/>
                            <a:lumOff val="5000"/>
                          </a:schemeClr>
                        </a:solidFill>
                      </a:endParaRPr>
                    </a:p>
                    <a:p>
                      <a:pPr algn="ctr"/>
                      <a:endParaRPr lang="es-MX" sz="1200">
                        <a:solidFill>
                          <a:schemeClr val="tx1">
                            <a:lumMod val="95000"/>
                            <a:lumOff val="5000"/>
                          </a:schemeClr>
                        </a:solidFill>
                      </a:endParaRPr>
                    </a:p>
                  </a:txBody>
                  <a:tcPr/>
                </a:tc>
                <a:tc>
                  <a:txBody>
                    <a:bodyPr/>
                    <a:lstStyle/>
                    <a:p>
                      <a:pPr algn="ctr"/>
                      <a:r>
                        <a:rPr lang="es-MX" sz="1200">
                          <a:solidFill>
                            <a:schemeClr val="tx1">
                              <a:lumMod val="95000"/>
                              <a:lumOff val="5000"/>
                            </a:schemeClr>
                          </a:solidFill>
                        </a:rPr>
                        <a:t>DISCIPLINAS Y / O NOCIÓN TEÓRICAS</a:t>
                      </a:r>
                      <a:r>
                        <a:rPr lang="es-MX" sz="1200" baseline="0">
                          <a:solidFill>
                            <a:schemeClr val="tx1">
                              <a:lumMod val="95000"/>
                              <a:lumOff val="5000"/>
                            </a:schemeClr>
                          </a:solidFill>
                        </a:rPr>
                        <a:t> </a:t>
                      </a:r>
                      <a:r>
                        <a:rPr lang="es-MX" sz="1200">
                          <a:solidFill>
                            <a:schemeClr val="tx1">
                              <a:lumMod val="95000"/>
                              <a:lumOff val="5000"/>
                            </a:schemeClr>
                          </a:solidFill>
                        </a:rPr>
                        <a:t>QUE PUEDEN FUNDAMENTAR ESTA ORIENTACIÓN</a:t>
                      </a:r>
                    </a:p>
                  </a:txBody>
                  <a:tcPr/>
                </a:tc>
                <a:extLst>
                  <a:ext uri="{0D108BD9-81ED-4DB2-BD59-A6C34878D82A}">
                    <a16:rowId xmlns:a16="http://schemas.microsoft.com/office/drawing/2014/main" val="2196617188"/>
                  </a:ext>
                </a:extLst>
              </a:tr>
              <a:tr h="32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2000">
                          <a:latin typeface="Times New Roman" panose="02020603050405020304" pitchFamily="18" charset="0"/>
                          <a:cs typeface="Times New Roman" panose="02020603050405020304" pitchFamily="18" charset="0"/>
                        </a:rPr>
                        <a:t>-MODALIDADES</a:t>
                      </a:r>
                      <a:r>
                        <a:rPr lang="es-MX" sz="2000" baseline="0">
                          <a:latin typeface="Times New Roman" panose="02020603050405020304" pitchFamily="18" charset="0"/>
                          <a:cs typeface="Times New Roman" panose="02020603050405020304" pitchFamily="18" charset="0"/>
                        </a:rPr>
                        <a:t> DE TRABAJO: PROYECTOS</a:t>
                      </a:r>
                    </a:p>
                    <a:p>
                      <a:pPr marL="342900" indent="-342900" algn="ctr">
                        <a:buAutoNum type="alphaUcParenR"/>
                      </a:pPr>
                      <a:r>
                        <a:rPr lang="es-MX" sz="2000" baseline="0">
                          <a:latin typeface="Times New Roman" panose="02020603050405020304" pitchFamily="18" charset="0"/>
                          <a:cs typeface="Times New Roman" panose="02020603050405020304" pitchFamily="18" charset="0"/>
                        </a:rPr>
                        <a:t>M. CASTEDO</a:t>
                      </a:r>
                    </a:p>
                    <a:p>
                      <a:pPr marL="342900" indent="-342900" algn="ctr">
                        <a:buAutoNum type="alphaUcParenR"/>
                      </a:pPr>
                      <a:r>
                        <a:rPr lang="es-MX" sz="2000" baseline="0">
                          <a:latin typeface="Times New Roman" panose="02020603050405020304" pitchFamily="18" charset="0"/>
                          <a:cs typeface="Times New Roman" panose="02020603050405020304" pitchFamily="18" charset="0"/>
                        </a:rPr>
                        <a:t>D. LERNER</a:t>
                      </a:r>
                      <a:endParaRPr lang="es-MX" sz="2000">
                        <a:latin typeface="Times New Roman" panose="02020603050405020304" pitchFamily="18" charset="0"/>
                        <a:cs typeface="Times New Roman" panose="02020603050405020304" pitchFamily="18" charset="0"/>
                      </a:endParaRPr>
                    </a:p>
                  </a:txBody>
                  <a:tcPr/>
                </a:tc>
                <a:tc>
                  <a:txBody>
                    <a:bodyPr/>
                    <a:lstStyle/>
                    <a:p>
                      <a:pPr marL="342900" indent="-342900" algn="l">
                        <a:buFont typeface="+mj-lt"/>
                        <a:buAutoNum type="alphaLcParenR"/>
                      </a:pPr>
                      <a:r>
                        <a:rPr lang="es-MX" sz="1600">
                          <a:latin typeface="Times New Roman" panose="02020603050405020304" pitchFamily="18" charset="0"/>
                          <a:cs typeface="Times New Roman" panose="02020603050405020304" pitchFamily="18" charset="0"/>
                        </a:rPr>
                        <a:t>Un proyecto es una macro situación de enseñanza de la cual el docente organiza y plantea las situaciones de clase que permitirán a sus alumnos aproximarse a un tipo textual para apropiarse de sus características constitutivas.</a:t>
                      </a:r>
                    </a:p>
                    <a:p>
                      <a:pPr marL="342900" indent="-342900" algn="l">
                        <a:buFont typeface="+mj-lt"/>
                        <a:buAutoNum type="alphaLcParenR"/>
                      </a:pPr>
                      <a:endParaRPr lang="es-MX" sz="1600">
                        <a:latin typeface="Times New Roman" panose="02020603050405020304" pitchFamily="18" charset="0"/>
                        <a:cs typeface="Times New Roman" panose="02020603050405020304" pitchFamily="18" charset="0"/>
                      </a:endParaRPr>
                    </a:p>
                    <a:p>
                      <a:pPr marL="342900" indent="-342900" algn="l">
                        <a:buFont typeface="+mj-lt"/>
                        <a:buAutoNum type="alphaLcParenR"/>
                      </a:pPr>
                      <a:r>
                        <a:rPr lang="es-MX" sz="1600">
                          <a:latin typeface="Times New Roman" panose="02020603050405020304" pitchFamily="18" charset="0"/>
                          <a:cs typeface="Times New Roman" panose="02020603050405020304" pitchFamily="18" charset="0"/>
                        </a:rPr>
                        <a:t>Un trabajo por proyectos es un trabajo colectivo en función de un objetivo en común, también es considerado un trabajo temporal a largo plazo.</a:t>
                      </a:r>
                      <a:br>
                        <a:rPr lang="es-MX" sz="1600">
                          <a:latin typeface="Times New Roman" panose="02020603050405020304" pitchFamily="18" charset="0"/>
                          <a:cs typeface="Times New Roman" panose="02020603050405020304" pitchFamily="18" charset="0"/>
                        </a:rPr>
                      </a:br>
                      <a:endParaRPr lang="es-MX" sz="1600">
                        <a:latin typeface="Times New Roman" panose="02020603050405020304" pitchFamily="18" charset="0"/>
                        <a:cs typeface="Times New Roman" panose="02020603050405020304" pitchFamily="18" charset="0"/>
                      </a:endParaRPr>
                    </a:p>
                  </a:txBody>
                  <a:tcPr/>
                </a:tc>
                <a:tc>
                  <a:txBody>
                    <a:bodyPr/>
                    <a:lstStyle/>
                    <a:p>
                      <a:pPr marL="342900" indent="-342900">
                        <a:buFont typeface="+mj-lt"/>
                        <a:buAutoNum type="alphaLcParenR"/>
                      </a:pPr>
                      <a:r>
                        <a:rPr lang="es-MX" sz="1600">
                          <a:solidFill>
                            <a:schemeClr val="tx1"/>
                          </a:solidFill>
                          <a:latin typeface="Times New Roman" panose="02020603050405020304" pitchFamily="18" charset="0"/>
                          <a:cs typeface="Times New Roman" panose="02020603050405020304" pitchFamily="18" charset="0"/>
                        </a:rPr>
                        <a:t>- No trabajar todos los contenidos en situaciones ad-hoc porque serian largas y tediosas.</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 Plantear una situación para la cual los niños no poseen todos los conocimientos ni las estrategias necesarias para poder resolverlo.</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 Seleccionar la mayor variedad posible de textos. </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 Plantear situaciones pedagógicas donde los niños expliciten sus competencias lingüísticas y comunicativas. </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-Organizar situaciones que permitan la explicitación de las ideas de los niños.</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 Organizar situaciones que permitan la confrontación con pares y modelos. </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 Organizar situaciones que permitan la consecuente transformación. </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 Organizar situaciones que permitan la sistematización colectiva.</a:t>
                      </a:r>
                    </a:p>
                    <a:p>
                      <a:pPr marL="342900" indent="-342900">
                        <a:buFont typeface="+mj-lt"/>
                        <a:buAutoNum type="alphaLcParenR"/>
                      </a:pPr>
                      <a:endParaRPr lang="es-MX" sz="1600">
                        <a:solidFill>
                          <a:schemeClr val="tx1"/>
                        </a:solidFill>
                        <a:latin typeface="Times New Roman" panose="02020603050405020304" pitchFamily="18" charset="0"/>
                        <a:cs typeface="Times New Roman" panose="02020603050405020304" pitchFamily="18" charset="0"/>
                      </a:endParaRPr>
                    </a:p>
                    <a:p>
                      <a:pPr marL="342900" indent="-342900">
                        <a:buFont typeface="+mj-lt"/>
                        <a:buAutoNum type="alphaLcParenR"/>
                      </a:pPr>
                      <a:r>
                        <a:rPr lang="es-MX" sz="1600">
                          <a:solidFill>
                            <a:schemeClr val="tx1"/>
                          </a:solidFill>
                          <a:latin typeface="Times New Roman" panose="02020603050405020304" pitchFamily="18" charset="0"/>
                          <a:cs typeface="Times New Roman" panose="02020603050405020304" pitchFamily="18" charset="0"/>
                        </a:rPr>
                        <a:t>- Modificar las unidades de trabajo en términos de enseñanza y aprendizaje. </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 Diversificar los tiempos en la escuela y ubicarnos en ejes temporales que tengan diferentes dimensiones. </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 Introducir actividades periódicas. </a:t>
                      </a:r>
                      <a:br>
                        <a:rPr lang="es-MX" sz="1600">
                          <a:solidFill>
                            <a:schemeClr val="tx1"/>
                          </a:solidFill>
                          <a:latin typeface="Times New Roman" panose="02020603050405020304" pitchFamily="18" charset="0"/>
                          <a:cs typeface="Times New Roman" panose="02020603050405020304" pitchFamily="18" charset="0"/>
                        </a:rPr>
                      </a:br>
                      <a:r>
                        <a:rPr lang="es-MX" sz="1600">
                          <a:solidFill>
                            <a:schemeClr val="tx1"/>
                          </a:solidFill>
                          <a:latin typeface="Times New Roman" panose="02020603050405020304" pitchFamily="18" charset="0"/>
                          <a:cs typeface="Times New Roman" panose="02020603050405020304" pitchFamily="18" charset="0"/>
                        </a:rPr>
                        <a:t>- Diseñar secuencias de situaciones comunicativas.</a:t>
                      </a:r>
                    </a:p>
                  </a:txBody>
                  <a:tcPr/>
                </a:tc>
                <a:tc>
                  <a:txBody>
                    <a:bodyPr/>
                    <a:lstStyle/>
                    <a:p>
                      <a:r>
                        <a:rPr lang="es-MX" sz="1400">
                          <a:latin typeface="Times New Roman" panose="02020603050405020304" pitchFamily="18" charset="0"/>
                          <a:cs typeface="Times New Roman" panose="02020603050405020304" pitchFamily="18" charset="0"/>
                        </a:rPr>
                        <a:t>El alumno adquiere los conocimientos por sí mismo. Considera que los estudiantes deben aprender a través de un descubrimiento guiado que tiene lugar durante una exploración motivada por la curiosidad.</a:t>
                      </a:r>
                    </a:p>
                    <a:p>
                      <a:r>
                        <a:rPr lang="es-MX" sz="1400">
                          <a:latin typeface="Times New Roman" panose="02020603050405020304" pitchFamily="18" charset="0"/>
                          <a:cs typeface="Times New Roman" panose="02020603050405020304" pitchFamily="18" charset="0"/>
                        </a:rPr>
                        <a:t>La labor del profesor no es explicar uno contenidos acabados, con un principio y un final muy claros, sino que debe proporcionar el material adecuado para estimular a sus alumnos mediante estrategias de observación, comparación, análisis de semejanzas y diferencia.</a:t>
                      </a:r>
                    </a:p>
                    <a:p>
                      <a:r>
                        <a:rPr lang="es-MX" sz="1400">
                          <a:latin typeface="Times New Roman" panose="02020603050405020304" pitchFamily="18" charset="0"/>
                          <a:cs typeface="Times New Roman" panose="02020603050405020304" pitchFamily="18" charset="0"/>
                        </a:rPr>
                        <a:t>Bruner </a:t>
                      </a:r>
                    </a:p>
                  </a:txBody>
                  <a:tcPr/>
                </a:tc>
                <a:extLst>
                  <a:ext uri="{0D108BD9-81ED-4DB2-BD59-A6C34878D82A}">
                    <a16:rowId xmlns:a16="http://schemas.microsoft.com/office/drawing/2014/main" val="1594079112"/>
                  </a:ext>
                </a:extLst>
              </a:tr>
              <a:tr h="460798">
                <a:tc>
                  <a:txBody>
                    <a:bodyPr/>
                    <a:lstStyle/>
                    <a:p>
                      <a:pPr marL="285750" indent="-285750" algn="ctr">
                        <a:buFontTx/>
                        <a:buChar char="-"/>
                      </a:pPr>
                      <a:endParaRPr lang="es-MX" sz="2000">
                        <a:latin typeface="Times New Roman" panose="02020603050405020304" pitchFamily="18" charset="0"/>
                        <a:cs typeface="Times New Roman" panose="02020603050405020304" pitchFamily="18" charset="0"/>
                      </a:endParaRPr>
                    </a:p>
                    <a:p>
                      <a:pPr marL="285750" indent="-285750" algn="ctr">
                        <a:buFontTx/>
                        <a:buChar char="-"/>
                      </a:pPr>
                      <a:endParaRPr lang="es-MX" sz="2000">
                        <a:latin typeface="Times New Roman" panose="02020603050405020304" pitchFamily="18" charset="0"/>
                        <a:cs typeface="Times New Roman" panose="02020603050405020304" pitchFamily="18" charset="0"/>
                      </a:endParaRPr>
                    </a:p>
                    <a:p>
                      <a:pPr marL="285750" indent="-285750" algn="ctr">
                        <a:buFontTx/>
                        <a:buChar char="-"/>
                      </a:pPr>
                      <a:endParaRPr lang="es-MX" sz="2000">
                        <a:latin typeface="Times New Roman" panose="02020603050405020304" pitchFamily="18" charset="0"/>
                        <a:cs typeface="Times New Roman" panose="02020603050405020304" pitchFamily="18" charset="0"/>
                      </a:endParaRPr>
                    </a:p>
                    <a:p>
                      <a:pPr marL="0" indent="0" algn="ctr">
                        <a:buFontTx/>
                        <a:buNone/>
                      </a:pPr>
                      <a:r>
                        <a:rPr lang="es-MX" sz="2000">
                          <a:latin typeface="Times New Roman" panose="02020603050405020304" pitchFamily="18" charset="0"/>
                          <a:cs typeface="Times New Roman" panose="02020603050405020304" pitchFamily="18" charset="0"/>
                        </a:rPr>
                        <a:t>SITUACIÓN DIDÁCTICA</a:t>
                      </a:r>
                    </a:p>
                    <a:p>
                      <a:pPr marL="0" indent="0" algn="ctr">
                        <a:buFontTx/>
                        <a:buNone/>
                      </a:pPr>
                      <a:r>
                        <a:rPr lang="es-MX" sz="2000">
                          <a:latin typeface="Times New Roman" panose="02020603050405020304" pitchFamily="18" charset="0"/>
                          <a:cs typeface="Times New Roman" panose="02020603050405020304" pitchFamily="18" charset="0"/>
                        </a:rPr>
                        <a:t>A)</a:t>
                      </a:r>
                      <a:r>
                        <a:rPr lang="es-MX" sz="2000" baseline="0">
                          <a:latin typeface="Times New Roman" panose="02020603050405020304" pitchFamily="18" charset="0"/>
                          <a:cs typeface="Times New Roman" panose="02020603050405020304" pitchFamily="18" charset="0"/>
                        </a:rPr>
                        <a:t> PROGRAMA</a:t>
                      </a:r>
                      <a:endParaRPr lang="es-MX" sz="2000">
                        <a:latin typeface="Times New Roman" panose="02020603050405020304" pitchFamily="18" charset="0"/>
                        <a:cs typeface="Times New Roman" panose="02020603050405020304" pitchFamily="18" charset="0"/>
                      </a:endParaRPr>
                    </a:p>
                  </a:txBody>
                  <a:tcPr/>
                </a:tc>
                <a:tc>
                  <a:txBody>
                    <a:bodyPr/>
                    <a:lstStyle/>
                    <a:p>
                      <a:r>
                        <a:rPr lang="es-MX" sz="1600">
                          <a:latin typeface="Times New Roman" panose="02020603050405020304" pitchFamily="18" charset="0"/>
                          <a:cs typeface="Times New Roman" panose="02020603050405020304" pitchFamily="18" charset="0"/>
                        </a:rPr>
                        <a:t>Son propuestas que deben ser un conjunto de actividades articuladas entre sí y que incluyan relaciones claras entre los niños, los contenidos y el docente. Con la finalidad de construir aprendizajes.</a:t>
                      </a:r>
                    </a:p>
                  </a:txBody>
                  <a:tcPr/>
                </a:tc>
                <a:tc>
                  <a:txBody>
                    <a:bodyPr/>
                    <a:lstStyle/>
                    <a:p>
                      <a:pPr marL="285750" indent="-285750">
                        <a:buFont typeface="Arial" panose="020B0604020202020204" pitchFamily="34" charset="0"/>
                        <a:buChar char="•"/>
                      </a:pPr>
                      <a:r>
                        <a:rPr lang="es-MX" sz="1600" dirty="0">
                          <a:latin typeface="Times New Roman" panose="02020603050405020304" pitchFamily="18" charset="0"/>
                          <a:cs typeface="Times New Roman" panose="02020603050405020304" pitchFamily="18" charset="0"/>
                        </a:rPr>
                        <a:t>Clases interesantes para los alumnos y que comprendan de que trata el tema o la clase.</a:t>
                      </a:r>
                    </a:p>
                    <a:p>
                      <a:pPr marL="285750" indent="-285750">
                        <a:buFont typeface="Arial" panose="020B0604020202020204" pitchFamily="34" charset="0"/>
                        <a:buChar char="•"/>
                      </a:pPr>
                      <a:r>
                        <a:rPr lang="es-MX" sz="1600" dirty="0">
                          <a:latin typeface="Times New Roman" panose="02020603050405020304" pitchFamily="18" charset="0"/>
                          <a:cs typeface="Times New Roman" panose="02020603050405020304" pitchFamily="18" charset="0"/>
                        </a:rPr>
                        <a:t>Las instrucciones o consigas sean claras para que puedan actuar en conciencia.</a:t>
                      </a:r>
                    </a:p>
                    <a:p>
                      <a:pPr marL="285750" indent="-285750">
                        <a:buFont typeface="Arial" panose="020B0604020202020204" pitchFamily="34" charset="0"/>
                        <a:buChar char="•"/>
                      </a:pPr>
                      <a:r>
                        <a:rPr lang="es-MX" sz="1600" dirty="0">
                          <a:latin typeface="Times New Roman" panose="02020603050405020304" pitchFamily="18" charset="0"/>
                          <a:cs typeface="Times New Roman" panose="02020603050405020304" pitchFamily="18" charset="0"/>
                        </a:rPr>
                        <a:t>Proporcionar que los niños usen su conocimiento previo para construir o ampliar otros conocimientos.</a:t>
                      </a:r>
                    </a:p>
                    <a:p>
                      <a:pPr marL="285750" indent="-285750">
                        <a:buFont typeface="Arial" panose="020B0604020202020204" pitchFamily="34" charset="0"/>
                        <a:buChar char="•"/>
                      </a:pPr>
                      <a:r>
                        <a:rPr lang="es-MX" sz="1600" dirty="0">
                          <a:latin typeface="Times New Roman" panose="02020603050405020304" pitchFamily="18" charset="0"/>
                          <a:cs typeface="Times New Roman" panose="02020603050405020304" pitchFamily="18" charset="0"/>
                        </a:rPr>
                        <a:t>Determinar de que formar el docente puede intervenir de forma congruente con el énfoque de los campos y áreas</a:t>
                      </a:r>
                    </a:p>
                  </a:txBody>
                  <a:tcPr/>
                </a:tc>
                <a:tc>
                  <a:txBody>
                    <a:bodyPr/>
                    <a:lstStyle/>
                    <a:p>
                      <a:r>
                        <a:rPr lang="es-MX" sz="1200">
                          <a:latin typeface="Times New Roman" panose="02020603050405020304" pitchFamily="18" charset="0"/>
                          <a:cs typeface="Times New Roman" panose="02020603050405020304" pitchFamily="18" charset="0"/>
                        </a:rPr>
                        <a:t>Una vez que el docente propone un proyecto y logra compartir con</a:t>
                      </a:r>
                    </a:p>
                    <a:p>
                      <a:r>
                        <a:rPr lang="es-MX" sz="1200">
                          <a:latin typeface="Times New Roman" panose="02020603050405020304" pitchFamily="18" charset="0"/>
                          <a:cs typeface="Times New Roman" panose="02020603050405020304" pitchFamily="18" charset="0"/>
                        </a:rPr>
                        <a:t>los niños una finalidad consciente para todos, planifica las situaciones</a:t>
                      </a:r>
                    </a:p>
                    <a:p>
                      <a:r>
                        <a:rPr lang="es-MX" sz="1200">
                          <a:latin typeface="Times New Roman" panose="02020603050405020304" pitchFamily="18" charset="0"/>
                          <a:cs typeface="Times New Roman" panose="02020603050405020304" pitchFamily="18" charset="0"/>
                        </a:rPr>
                        <a:t>para lograrlo. Esto significa que cada una de las situaciones de</a:t>
                      </a:r>
                    </a:p>
                    <a:p>
                      <a:r>
                        <a:rPr lang="es-MX" sz="1200">
                          <a:latin typeface="Times New Roman" panose="02020603050405020304" pitchFamily="18" charset="0"/>
                          <a:cs typeface="Times New Roman" panose="02020603050405020304" pitchFamily="18" charset="0"/>
                        </a:rPr>
                        <a:t>enseñanza que forman parte de un proyecto no son ejercicios o</a:t>
                      </a:r>
                    </a:p>
                    <a:p>
                      <a:r>
                        <a:rPr lang="es-MX" sz="1200">
                          <a:latin typeface="Times New Roman" panose="02020603050405020304" pitchFamily="18" charset="0"/>
                          <a:cs typeface="Times New Roman" panose="02020603050405020304" pitchFamily="18" charset="0"/>
                        </a:rPr>
                        <a:t>tareas que los chicos tienen que realizar para cumplir con la maestra</a:t>
                      </a:r>
                    </a:p>
                    <a:p>
                      <a:r>
                        <a:rPr lang="es-MX" sz="1200">
                          <a:latin typeface="Times New Roman" panose="02020603050405020304" pitchFamily="18" charset="0"/>
                          <a:cs typeface="Times New Roman" panose="02020603050405020304" pitchFamily="18" charset="0"/>
                        </a:rPr>
                        <a:t>y completar el cuaderno o la carpeta. La maestra plantea situaciones</a:t>
                      </a:r>
                    </a:p>
                    <a:p>
                      <a:r>
                        <a:rPr lang="es-MX" sz="1200">
                          <a:latin typeface="Times New Roman" panose="02020603050405020304" pitchFamily="18" charset="0"/>
                          <a:cs typeface="Times New Roman" panose="02020603050405020304" pitchFamily="18" charset="0"/>
                        </a:rPr>
                        <a:t>y atiende los problemas que los niños no pueden resolver por sí solos</a:t>
                      </a:r>
                    </a:p>
                    <a:p>
                      <a:r>
                        <a:rPr lang="es-MX" sz="1200">
                          <a:latin typeface="Times New Roman" panose="02020603050405020304" pitchFamily="18" charset="0"/>
                          <a:cs typeface="Times New Roman" panose="02020603050405020304" pitchFamily="18" charset="0"/>
                        </a:rPr>
                        <a:t>al escribir cada tipo de texto.</a:t>
                      </a:r>
                    </a:p>
                    <a:p>
                      <a:r>
                        <a:rPr lang="es-MX" sz="1200">
                          <a:latin typeface="Times New Roman" panose="02020603050405020304" pitchFamily="18" charset="0"/>
                          <a:cs typeface="Times New Roman" panose="02020603050405020304" pitchFamily="18" charset="0"/>
                        </a:rPr>
                        <a:t>- Mirta Castedo</a:t>
                      </a:r>
                    </a:p>
                  </a:txBody>
                  <a:tcPr/>
                </a:tc>
                <a:extLst>
                  <a:ext uri="{0D108BD9-81ED-4DB2-BD59-A6C34878D82A}">
                    <a16:rowId xmlns:a16="http://schemas.microsoft.com/office/drawing/2014/main" val="3278758258"/>
                  </a:ext>
                </a:extLst>
              </a:tr>
              <a:tr h="460798">
                <a:tc>
                  <a:txBody>
                    <a:bodyPr/>
                    <a:lstStyle/>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r>
                        <a:rPr lang="es-MX" sz="2000">
                          <a:latin typeface="Times New Roman" panose="02020603050405020304" pitchFamily="18" charset="0"/>
                          <a:cs typeface="Times New Roman" panose="02020603050405020304" pitchFamily="18" charset="0"/>
                        </a:rPr>
                        <a:t>ESTRATEGIAS PARA FAVORECER APRENDIZAJES</a:t>
                      </a:r>
                    </a:p>
                  </a:txBody>
                  <a:tcPr/>
                </a:tc>
                <a:tc>
                  <a:txBody>
                    <a:bodyPr/>
                    <a:lstStyle/>
                    <a:p>
                      <a:r>
                        <a:rPr lang="es-MX" sz="1600">
                          <a:latin typeface="Times New Roman" panose="02020603050405020304" pitchFamily="18" charset="0"/>
                          <a:cs typeface="Times New Roman" panose="02020603050405020304" pitchFamily="18" charset="0"/>
                        </a:rPr>
                        <a:t>Son una secuencia de operaciones cognoscitivas y procedimentales para procesar información y aprenderla significativamente.</a:t>
                      </a:r>
                    </a:p>
                  </a:txBody>
                  <a:tcPr/>
                </a:tc>
                <a:tc>
                  <a:txBody>
                    <a:bodyPr/>
                    <a:lstStyle/>
                    <a:p>
                      <a:pPr marL="285750" indent="-285750">
                        <a:buFont typeface="Arial" panose="020B0604020202020204" pitchFamily="34" charset="0"/>
                        <a:buChar char="•"/>
                      </a:pPr>
                      <a:r>
                        <a:rPr lang="es-MX" sz="1600">
                          <a:latin typeface="Times New Roman" panose="02020603050405020304" pitchFamily="18" charset="0"/>
                          <a:cs typeface="Times New Roman" panose="02020603050405020304" pitchFamily="18" charset="0"/>
                        </a:rPr>
                        <a:t>El aprendizaje con otros: efectuar actividades en parejas o grupos.</a:t>
                      </a:r>
                    </a:p>
                    <a:p>
                      <a:pPr marL="285750" indent="-285750">
                        <a:buFont typeface="Arial" panose="020B0604020202020204" pitchFamily="34" charset="0"/>
                        <a:buChar char="•"/>
                      </a:pPr>
                      <a:r>
                        <a:rPr lang="es-MX" sz="1600">
                          <a:latin typeface="Times New Roman" panose="02020603050405020304" pitchFamily="18" charset="0"/>
                          <a:cs typeface="Times New Roman" panose="02020603050405020304" pitchFamily="18" charset="0"/>
                        </a:rPr>
                        <a:t>El juego: interacción con objetos y con otras personas.</a:t>
                      </a:r>
                    </a:p>
                    <a:p>
                      <a:pPr marL="285750" indent="-285750">
                        <a:buFont typeface="Arial" panose="020B0604020202020204" pitchFamily="34" charset="0"/>
                        <a:buChar char="•"/>
                      </a:pPr>
                      <a:r>
                        <a:rPr lang="es-MX" sz="1600">
                          <a:latin typeface="Times New Roman" panose="02020603050405020304" pitchFamily="18" charset="0"/>
                          <a:cs typeface="Times New Roman" panose="02020603050405020304" pitchFamily="18" charset="0"/>
                        </a:rPr>
                        <a:t>Decisiones pedagógicas: diseñar situaciones didácticas a partir de los conocimientos iniciales de sus alumnos.</a:t>
                      </a:r>
                    </a:p>
                    <a:p>
                      <a:pPr marL="285750" indent="-285750">
                        <a:buFont typeface="Arial" panose="020B0604020202020204" pitchFamily="34" charset="0"/>
                        <a:buChar char="•"/>
                      </a:pPr>
                      <a:r>
                        <a:rPr lang="es-MX" sz="1600">
                          <a:latin typeface="Times New Roman" panose="02020603050405020304" pitchFamily="18" charset="0"/>
                          <a:cs typeface="Times New Roman" panose="02020603050405020304" pitchFamily="18" charset="0"/>
                        </a:rPr>
                        <a:t>La consigna: conversar acerca de algún suceso, explorar material escrito, lectura en voz alta hacer experimentos, etc.</a:t>
                      </a:r>
                    </a:p>
                    <a:p>
                      <a:pPr marL="285750" indent="-285750">
                        <a:buFont typeface="Arial" panose="020B0604020202020204" pitchFamily="34" charset="0"/>
                        <a:buChar char="•"/>
                      </a:pPr>
                      <a:r>
                        <a:rPr lang="es-MX" sz="1600">
                          <a:latin typeface="Times New Roman" panose="02020603050405020304" pitchFamily="18" charset="0"/>
                          <a:cs typeface="Times New Roman" panose="02020603050405020304" pitchFamily="18" charset="0"/>
                        </a:rPr>
                        <a:t>Intervención didáctica mientras los niños trabajan con la situación.</a:t>
                      </a:r>
                    </a:p>
                    <a:p>
                      <a:pPr marL="285750" indent="-285750">
                        <a:buFont typeface="Arial" panose="020B0604020202020204" pitchFamily="34" charset="0"/>
                        <a:buChar char="•"/>
                      </a:pPr>
                      <a:r>
                        <a:rPr lang="es-MX" sz="1600">
                          <a:latin typeface="Times New Roman" panose="02020603050405020304" pitchFamily="18" charset="0"/>
                          <a:cs typeface="Times New Roman" panose="02020603050405020304" pitchFamily="18" charset="0"/>
                        </a:rPr>
                        <a:t>Relación con las familias.</a:t>
                      </a:r>
                    </a:p>
                    <a:p>
                      <a:pPr marL="285750" indent="-285750">
                        <a:buFont typeface="Arial" panose="020B0604020202020204" pitchFamily="34" charset="0"/>
                        <a:buChar char="•"/>
                      </a:pPr>
                      <a:r>
                        <a:rPr lang="es-MX" sz="1600">
                          <a:latin typeface="Times New Roman" panose="02020603050405020304" pitchFamily="18" charset="0"/>
                          <a:cs typeface="Times New Roman" panose="02020603050405020304" pitchFamily="18" charset="0"/>
                        </a:rPr>
                        <a:t>Atención a la diversidad: la educación inclusiva.</a:t>
                      </a:r>
                    </a:p>
                  </a:txBody>
                  <a:tcPr/>
                </a:tc>
                <a:tc>
                  <a:txBody>
                    <a:bodyPr/>
                    <a:lstStyle/>
                    <a:p>
                      <a:r>
                        <a:rPr lang="es-MX" sz="1200">
                          <a:latin typeface="Times New Roman" panose="02020603050405020304" pitchFamily="18" charset="0"/>
                          <a:cs typeface="Times New Roman" panose="02020603050405020304" pitchFamily="18" charset="0"/>
                        </a:rPr>
                        <a:t>• La necesidad de incluir fuertemente las ideas de los niños y sus</a:t>
                      </a:r>
                    </a:p>
                    <a:p>
                      <a:r>
                        <a:rPr lang="es-MX" sz="1200">
                          <a:latin typeface="Times New Roman" panose="02020603050405020304" pitchFamily="18" charset="0"/>
                          <a:cs typeface="Times New Roman" panose="02020603050405020304" pitchFamily="18" charset="0"/>
                        </a:rPr>
                        <a:t>transformaciones sobre los objetos de conocimiento.</a:t>
                      </a:r>
                    </a:p>
                    <a:p>
                      <a:r>
                        <a:rPr lang="es-MX" sz="1200">
                          <a:latin typeface="Times New Roman" panose="02020603050405020304" pitchFamily="18" charset="0"/>
                          <a:cs typeface="Times New Roman" panose="02020603050405020304" pitchFamily="18" charset="0"/>
                        </a:rPr>
                        <a:t>• La necesidad de respetar la lengua escrita como un objeto social y</a:t>
                      </a:r>
                    </a:p>
                    <a:p>
                      <a:r>
                        <a:rPr lang="es-MX" sz="1200">
                          <a:latin typeface="Times New Roman" panose="02020603050405020304" pitchFamily="18" charset="0"/>
                          <a:cs typeface="Times New Roman" panose="02020603050405020304" pitchFamily="18" charset="0"/>
                        </a:rPr>
                        <a:t>cultural.</a:t>
                      </a:r>
                    </a:p>
                    <a:p>
                      <a:r>
                        <a:rPr lang="es-MX" sz="1200">
                          <a:latin typeface="Times New Roman" panose="02020603050405020304" pitchFamily="18" charset="0"/>
                          <a:cs typeface="Times New Roman" panose="02020603050405020304" pitchFamily="18" charset="0"/>
                        </a:rPr>
                        <a:t>• La necesidad de implementar situaciones escolares que eviten</a:t>
                      </a:r>
                    </a:p>
                    <a:p>
                      <a:r>
                        <a:rPr lang="es-MX" sz="1200">
                          <a:latin typeface="Times New Roman" panose="02020603050405020304" pitchFamily="18" charset="0"/>
                          <a:cs typeface="Times New Roman" panose="02020603050405020304" pitchFamily="18" charset="0"/>
                        </a:rPr>
                        <a:t>simplificaciones distorsiones estereotipos de los saberes a enseñar y,</a:t>
                      </a:r>
                    </a:p>
                    <a:p>
                      <a:r>
                        <a:rPr lang="es-MX" sz="1200">
                          <a:latin typeface="Times New Roman" panose="02020603050405020304" pitchFamily="18" charset="0"/>
                          <a:cs typeface="Times New Roman" panose="02020603050405020304" pitchFamily="18" charset="0"/>
                        </a:rPr>
                        <a:t>al mismo tiempo, revaloricen los contenidos.</a:t>
                      </a:r>
                    </a:p>
                    <a:p>
                      <a:r>
                        <a:rPr lang="es-MX" sz="1200">
                          <a:latin typeface="Times New Roman" panose="02020603050405020304" pitchFamily="18" charset="0"/>
                          <a:cs typeface="Times New Roman" panose="02020603050405020304" pitchFamily="18" charset="0"/>
                        </a:rPr>
                        <a:t>• La necesidad de superar una visión estática, acrítica y</a:t>
                      </a:r>
                    </a:p>
                    <a:p>
                      <a:r>
                        <a:rPr lang="es-MX" sz="1200">
                          <a:latin typeface="Times New Roman" panose="02020603050405020304" pitchFamily="18" charset="0"/>
                          <a:cs typeface="Times New Roman" panose="02020603050405020304" pitchFamily="18" charset="0"/>
                        </a:rPr>
                        <a:t>descontextualizada de la enseñanza. - Mirta Castedo</a:t>
                      </a:r>
                    </a:p>
                  </a:txBody>
                  <a:tcPr/>
                </a:tc>
                <a:extLst>
                  <a:ext uri="{0D108BD9-81ED-4DB2-BD59-A6C34878D82A}">
                    <a16:rowId xmlns:a16="http://schemas.microsoft.com/office/drawing/2014/main" val="3717686435"/>
                  </a:ext>
                </a:extLst>
              </a:tr>
              <a:tr h="270722">
                <a:tc>
                  <a:txBody>
                    <a:bodyPr/>
                    <a:lstStyle/>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r>
                        <a:rPr lang="es-MX" sz="2000">
                          <a:latin typeface="Times New Roman" panose="02020603050405020304" pitchFamily="18" charset="0"/>
                          <a:cs typeface="Times New Roman" panose="02020603050405020304" pitchFamily="18" charset="0"/>
                        </a:rPr>
                        <a:t>DECISIONES PEDAGÓGICAS</a:t>
                      </a:r>
                    </a:p>
                  </a:txBody>
                  <a:tcPr/>
                </a:tc>
                <a:tc>
                  <a:txBody>
                    <a:bodyPr/>
                    <a:lstStyle/>
                    <a:p>
                      <a:r>
                        <a:rPr lang="es-MX" sz="1600" b="0" i="0" kern="1200">
                          <a:solidFill>
                            <a:schemeClr val="dk1"/>
                          </a:solidFill>
                          <a:effectLst/>
                          <a:latin typeface="Times New Roman" panose="02020603050405020304" pitchFamily="18" charset="0"/>
                          <a:ea typeface="+mn-ea"/>
                          <a:cs typeface="Times New Roman" panose="02020603050405020304" pitchFamily="18" charset="0"/>
                        </a:rPr>
                        <a:t>Esto quiere decir que los profesionales establecen que cosas son hechos de su ámbito y cuales son procesos de toma de decisiones técnicas, el profesional de la educación debe estar en condiciones de establecer hechos.</a:t>
                      </a:r>
                    </a:p>
                    <a:p>
                      <a:r>
                        <a:rPr lang="es-MX" sz="1600" b="0">
                          <a:latin typeface="Times New Roman" panose="02020603050405020304" pitchFamily="18" charset="0"/>
                          <a:cs typeface="Times New Roman" panose="02020603050405020304" pitchFamily="18" charset="0"/>
                        </a:rPr>
                        <a:t>Se trata de la organización del trabajo pedagógico del grupo.</a:t>
                      </a:r>
                    </a:p>
                  </a:txBody>
                  <a:tcPr/>
                </a:tc>
                <a:tc>
                  <a:txBody>
                    <a:bodyPr/>
                    <a:lstStyle/>
                    <a:p>
                      <a:pPr marL="285750" indent="-285750">
                        <a:buFont typeface="Arial" panose="020B0604020202020204" pitchFamily="34" charset="0"/>
                        <a:buChar char="•"/>
                      </a:pPr>
                      <a:r>
                        <a:rPr lang="es-MX" sz="1600" b="0">
                          <a:latin typeface="Times New Roman" panose="02020603050405020304" pitchFamily="18" charset="0"/>
                          <a:cs typeface="Times New Roman" panose="02020603050405020304" pitchFamily="18" charset="0"/>
                        </a:rPr>
                        <a:t>Diseñar situaciones didácticas a partir de los conocimientos iniciales de sus alumnos.</a:t>
                      </a:r>
                    </a:p>
                    <a:p>
                      <a:pPr marL="285750" indent="-285750">
                        <a:buFont typeface="Arial" panose="020B0604020202020204" pitchFamily="34" charset="0"/>
                        <a:buChar char="•"/>
                      </a:pPr>
                      <a:r>
                        <a:rPr lang="es-MX" sz="1600" b="0">
                          <a:latin typeface="Times New Roman" panose="02020603050405020304" pitchFamily="18" charset="0"/>
                          <a:cs typeface="Times New Roman" panose="02020603050405020304" pitchFamily="18" charset="0"/>
                        </a:rPr>
                        <a:t>Hacer un diagnóstico de sus alumnos- Promover la participación.</a:t>
                      </a:r>
                    </a:p>
                    <a:p>
                      <a:pPr marL="285750" indent="-285750">
                        <a:buFont typeface="Arial" panose="020B0604020202020204" pitchFamily="34" charset="0"/>
                        <a:buChar char="•"/>
                      </a:pPr>
                      <a:r>
                        <a:rPr lang="es-MX" sz="1600" b="0">
                          <a:latin typeface="Times New Roman" panose="02020603050405020304" pitchFamily="18" charset="0"/>
                          <a:cs typeface="Times New Roman" panose="02020603050405020304" pitchFamily="18" charset="0"/>
                        </a:rPr>
                        <a:t>Entender que tipo de reto afrontarán los alumnos.</a:t>
                      </a:r>
                    </a:p>
                  </a:txBody>
                  <a:tcPr/>
                </a:tc>
                <a:tc>
                  <a:txBody>
                    <a:bodyPr/>
                    <a:lstStyle/>
                    <a:p>
                      <a:r>
                        <a:rPr lang="es-MX" sz="1400" dirty="0">
                          <a:latin typeface="Times New Roman" panose="02020603050405020304" pitchFamily="18" charset="0"/>
                          <a:cs typeface="Times New Roman" panose="02020603050405020304" pitchFamily="18" charset="0"/>
                        </a:rPr>
                        <a:t>Planificar con anticipación, fácilita que el docente tenga una visión más clara sobre lo que va a enseñar, ya que no todo debe ser dispuesto a lo que la, se debe enseñar únicamente lo que el niño es capaz de aprender.</a:t>
                      </a:r>
                    </a:p>
                    <a:p>
                      <a:endParaRPr lang="es-MX" sz="1400" dirty="0">
                        <a:latin typeface="Times New Roman" panose="02020603050405020304" pitchFamily="18" charset="0"/>
                        <a:cs typeface="Times New Roman" panose="02020603050405020304" pitchFamily="18" charset="0"/>
                      </a:endParaRPr>
                    </a:p>
                    <a:p>
                      <a:r>
                        <a:rPr lang="es-MX" sz="1400" dirty="0">
                          <a:latin typeface="Times New Roman" panose="02020603050405020304" pitchFamily="18" charset="0"/>
                          <a:cs typeface="Times New Roman" panose="02020603050405020304" pitchFamily="18" charset="0"/>
                        </a:rPr>
                        <a:t>Enseñar tambien implica el cambio de estrategias en caso de que estas no sean aprendidas de manera favorable.</a:t>
                      </a:r>
                    </a:p>
                    <a:p>
                      <a:r>
                        <a:rPr lang="es-MX" sz="1400" dirty="0">
                          <a:latin typeface="Times New Roman" panose="02020603050405020304" pitchFamily="18" charset="0"/>
                          <a:cs typeface="Times New Roman" panose="02020603050405020304" pitchFamily="18" charset="0"/>
                        </a:rPr>
                        <a:t>Castedo.</a:t>
                      </a:r>
                    </a:p>
                  </a:txBody>
                  <a:tcPr/>
                </a:tc>
                <a:extLst>
                  <a:ext uri="{0D108BD9-81ED-4DB2-BD59-A6C34878D82A}">
                    <a16:rowId xmlns:a16="http://schemas.microsoft.com/office/drawing/2014/main" val="1133333235"/>
                  </a:ext>
                </a:extLst>
              </a:tr>
              <a:tr h="315533">
                <a:tc>
                  <a:txBody>
                    <a:bodyPr/>
                    <a:lstStyle/>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r>
                        <a:rPr lang="es-MX" sz="2000">
                          <a:latin typeface="Times New Roman" panose="02020603050405020304" pitchFamily="18" charset="0"/>
                          <a:cs typeface="Times New Roman" panose="02020603050405020304" pitchFamily="18" charset="0"/>
                        </a:rPr>
                        <a:t>LA CONSIGNA</a:t>
                      </a:r>
                    </a:p>
                  </a:txBody>
                  <a:tcPr/>
                </a:tc>
                <a:tc>
                  <a:txBody>
                    <a:bodyPr/>
                    <a:lstStyle/>
                    <a:p>
                      <a:r>
                        <a:rPr lang="es-MX" sz="1600" kern="1200">
                          <a:solidFill>
                            <a:schemeClr val="dk1"/>
                          </a:solidFill>
                          <a:effectLst/>
                          <a:latin typeface="Times New Roman" panose="02020603050405020304" pitchFamily="18" charset="0"/>
                          <a:ea typeface="+mn-ea"/>
                          <a:cs typeface="Times New Roman" panose="02020603050405020304" pitchFamily="18" charset="0"/>
                        </a:rPr>
                        <a:t>Es una intervención pedagógica que sugiere que, como y de que acuerdo con que condiciones hay que ejecutar determinada actividad o acción. Puede ser verbal, gestual-motriz, táctil, audiovisual entre otras, y pretende, de manera general, colocar a los alumnos en contexto de búsqueda, indagación, ensayo e incluso error.</a:t>
                      </a:r>
                      <a:endParaRPr lang="es-MX" sz="1200">
                        <a:latin typeface="Times New Roman" panose="02020603050405020304" pitchFamily="18" charset="0"/>
                        <a:cs typeface="Times New Roman" panose="02020603050405020304" pitchFamily="18" charset="0"/>
                      </a:endParaRPr>
                    </a:p>
                  </a:txBody>
                  <a:tcPr/>
                </a:tc>
                <a:tc>
                  <a:txBody>
                    <a:bodyPr/>
                    <a:lstStyle/>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Desafiar el intelecto, curiosidad y experiencia de los niños.</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Anticipar estrategias, comentarios, hipótesis y soluciones.</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Plantear la consigna frente al grupo.</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Ser claros al plantear la consigna.</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Permitir que los alumnos resuelvan la situación como consideren conveniente.</a:t>
                      </a:r>
                    </a:p>
                    <a:p>
                      <a:endParaRPr lang="es-MX" sz="1600">
                        <a:latin typeface="Times New Roman" panose="02020603050405020304" pitchFamily="18" charset="0"/>
                        <a:cs typeface="Times New Roman" panose="02020603050405020304" pitchFamily="18" charset="0"/>
                      </a:endParaRPr>
                    </a:p>
                  </a:txBody>
                  <a:tcPr/>
                </a:tc>
                <a:tc>
                  <a:txBody>
                    <a:bodyPr/>
                    <a:lstStyle/>
                    <a:p>
                      <a:r>
                        <a:rPr lang="es-MX" sz="1400" dirty="0">
                          <a:latin typeface="Times New Roman" panose="02020603050405020304" pitchFamily="18" charset="0"/>
                          <a:cs typeface="Times New Roman" panose="02020603050405020304" pitchFamily="18" charset="0"/>
                        </a:rPr>
                        <a:t>En general, la necesidad de establecer tipologías claras y concisas obedece como fundamentalmente, a la intención de facilitar la producción y la interpretación de todos los textos que circulan en un determinado entorno social.</a:t>
                      </a:r>
                    </a:p>
                  </a:txBody>
                  <a:tcPr/>
                </a:tc>
                <a:extLst>
                  <a:ext uri="{0D108BD9-81ED-4DB2-BD59-A6C34878D82A}">
                    <a16:rowId xmlns:a16="http://schemas.microsoft.com/office/drawing/2014/main" val="234120188"/>
                  </a:ext>
                </a:extLst>
              </a:tr>
              <a:tr h="338830">
                <a:tc>
                  <a:txBody>
                    <a:bodyPr/>
                    <a:lstStyle/>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r>
                        <a:rPr lang="es-MX" sz="2000">
                          <a:latin typeface="Times New Roman" panose="02020603050405020304" pitchFamily="18" charset="0"/>
                          <a:cs typeface="Times New Roman" panose="02020603050405020304" pitchFamily="18" charset="0"/>
                        </a:rPr>
                        <a:t>INTERVENCIÓN DIDÁCTICA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kern="1200">
                          <a:solidFill>
                            <a:schemeClr val="dk1"/>
                          </a:solidFill>
                          <a:effectLst/>
                          <a:latin typeface="Times New Roman" panose="02020603050405020304" pitchFamily="18" charset="0"/>
                          <a:ea typeface="+mn-ea"/>
                          <a:cs typeface="Times New Roman" panose="02020603050405020304" pitchFamily="18" charset="0"/>
                        </a:rPr>
                        <a:t>Didáctica se entiende como la actuación que da el profesor desde una postura de mediador y como una ayuda para el desarrollo de aprendizaje del alumno.</a:t>
                      </a:r>
                    </a:p>
                    <a:p>
                      <a:endParaRPr lang="es-MX" sz="1400">
                        <a:latin typeface="Times New Roman" panose="02020603050405020304" pitchFamily="18" charset="0"/>
                        <a:cs typeface="Times New Roman" panose="02020603050405020304" pitchFamily="18" charset="0"/>
                      </a:endParaRPr>
                    </a:p>
                  </a:txBody>
                  <a:tcPr/>
                </a:tc>
                <a:tc>
                  <a:txBody>
                    <a:bodyPr/>
                    <a:lstStyle/>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Revisar si los alumnos están trabajando sobre le consigna asignada.</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Prestar atención a lo que los niños conocen, como es que lo saben, que les hace falta conocer y si están haciendo lo que se esperaba que se hiciera. </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Detectar las dificultades que cada alumno presenta al resolver la consigna.</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Tomar nota de que métodos o estrategias hicieron uso los niños.</a:t>
                      </a:r>
                    </a:p>
                    <a:p>
                      <a:endParaRPr lang="es-MX" sz="1400">
                        <a:latin typeface="Times New Roman" panose="02020603050405020304" pitchFamily="18" charset="0"/>
                        <a:cs typeface="Times New Roman" panose="02020603050405020304" pitchFamily="18" charset="0"/>
                      </a:endParaRPr>
                    </a:p>
                  </a:txBody>
                  <a:tcPr/>
                </a:tc>
                <a:tc>
                  <a:txBody>
                    <a:bodyPr/>
                    <a:lstStyle/>
                    <a:p>
                      <a:r>
                        <a:rPr lang="es-MX" sz="1400">
                          <a:latin typeface="Times New Roman" panose="02020603050405020304" pitchFamily="18" charset="0"/>
                          <a:cs typeface="Times New Roman" panose="02020603050405020304" pitchFamily="18" charset="0"/>
                        </a:rPr>
                        <a:t>informe de experimentos contiene la descripción detallada de un proyecto que consiste en manipular el entorno para obtener nueva información. Es algo que se desea saber, pero que no se puede encontrar observando las cosas tal cómo están: es necesario, entonces, establecer algunas condiciones, crear ciertas situaciones para llevar a cabo la observación extraer conclusiones. Se cambia algo para constatar que es usted entonces.</a:t>
                      </a:r>
                    </a:p>
                    <a:p>
                      <a:endParaRPr lang="es-MX" sz="14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97947801"/>
                  </a:ext>
                </a:extLst>
              </a:tr>
              <a:tr h="460798">
                <a:tc>
                  <a:txBody>
                    <a:bodyPr/>
                    <a:lstStyle/>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r>
                        <a:rPr lang="es-MX" sz="2000">
                          <a:latin typeface="Times New Roman" panose="02020603050405020304" pitchFamily="18" charset="0"/>
                          <a:cs typeface="Times New Roman" panose="02020603050405020304" pitchFamily="18" charset="0"/>
                        </a:rPr>
                        <a:t>PUESTA EN COMÚN DE RESULTADOS Y HALLAZGOS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kern="1200">
                          <a:solidFill>
                            <a:schemeClr val="dk1"/>
                          </a:solidFill>
                          <a:effectLst/>
                          <a:latin typeface="Times New Roman" panose="02020603050405020304" pitchFamily="18" charset="0"/>
                          <a:ea typeface="+mn-ea"/>
                          <a:cs typeface="Times New Roman" panose="02020603050405020304" pitchFamily="18" charset="0"/>
                        </a:rPr>
                        <a:t>Momento donde los integrantes de un grupo comunican sus experiencias, conocimientos, aprendizajes. Se utiliza para cerrar un momento de aprendizaje, para que los alumnos sean conscientes de lo que saben y lograron construir y reconocer lo que no les queda aún claro.</a:t>
                      </a:r>
                    </a:p>
                    <a:p>
                      <a:endParaRPr lang="es-MX" sz="1200">
                        <a:latin typeface="Times New Roman" panose="02020603050405020304" pitchFamily="18" charset="0"/>
                        <a:cs typeface="Times New Roman" panose="02020603050405020304" pitchFamily="18" charset="0"/>
                      </a:endParaRPr>
                    </a:p>
                  </a:txBody>
                  <a:tcPr/>
                </a:tc>
                <a:tc>
                  <a:txBody>
                    <a:bodyPr/>
                    <a:lstStyle/>
                    <a:p>
                      <a:pPr marL="285750" lvl="0" indent="-285750">
                        <a:buFont typeface="Arial" panose="020B0604020202020204" pitchFamily="34" charset="0"/>
                        <a:buChar char="•"/>
                      </a:pPr>
                      <a:r>
                        <a:rPr lang="es-MX" sz="1600" kern="1200" dirty="0">
                          <a:solidFill>
                            <a:schemeClr val="dk1"/>
                          </a:solidFill>
                          <a:effectLst/>
                          <a:latin typeface="Times New Roman" panose="02020603050405020304" pitchFamily="18" charset="0"/>
                          <a:ea typeface="+mn-ea"/>
                          <a:cs typeface="Times New Roman" panose="02020603050405020304" pitchFamily="18" charset="0"/>
                        </a:rPr>
                        <a:t>Retomar las condiciones de organización, dependiendo de si la consigna se realizó en equipos, pares étc. Escoger a alguien de ese equipo a que exponga que es lo que hicieron, como lo hicieron y como llegaron a ese procedimiento.</a:t>
                      </a:r>
                    </a:p>
                    <a:p>
                      <a:pPr marL="285750" lvl="0" indent="-285750">
                        <a:buFont typeface="Arial" panose="020B0604020202020204" pitchFamily="34" charset="0"/>
                        <a:buChar char="•"/>
                      </a:pPr>
                      <a:r>
                        <a:rPr lang="es-MX" sz="1600" kern="1200" dirty="0">
                          <a:solidFill>
                            <a:schemeClr val="dk1"/>
                          </a:solidFill>
                          <a:effectLst/>
                          <a:latin typeface="Times New Roman" panose="02020603050405020304" pitchFamily="18" charset="0"/>
                          <a:ea typeface="+mn-ea"/>
                          <a:cs typeface="Times New Roman" panose="02020603050405020304" pitchFamily="18" charset="0"/>
                        </a:rPr>
                        <a:t>Procurar que el ritmo de esta puesta sea ágil, pues solo se pretende descubrir las ideas que usaron los niños, no discutir sobre cada uno de ellos.</a:t>
                      </a:r>
                    </a:p>
                    <a:p>
                      <a:pPr marL="285750" lvl="0" indent="-285750">
                        <a:buFont typeface="Arial" panose="020B0604020202020204" pitchFamily="34" charset="0"/>
                        <a:buChar char="•"/>
                      </a:pPr>
                      <a:r>
                        <a:rPr lang="es-MX" sz="1600" kern="1200" dirty="0">
                          <a:solidFill>
                            <a:schemeClr val="dk1"/>
                          </a:solidFill>
                          <a:effectLst/>
                          <a:latin typeface="Times New Roman" panose="02020603050405020304" pitchFamily="18" charset="0"/>
                          <a:ea typeface="+mn-ea"/>
                          <a:cs typeface="Times New Roman" panose="02020603050405020304" pitchFamily="18" charset="0"/>
                        </a:rPr>
                        <a:t>Dar la palabra a diferentes niños o decir a los niños que designen a un vocero que será el encargado de exponer sus ideas.</a:t>
                      </a:r>
                    </a:p>
                    <a:p>
                      <a:endParaRPr lang="es-MX" sz="1200" dirty="0">
                        <a:latin typeface="Times New Roman" panose="02020603050405020304" pitchFamily="18" charset="0"/>
                        <a:cs typeface="Times New Roman" panose="02020603050405020304" pitchFamily="18" charset="0"/>
                      </a:endParaRPr>
                    </a:p>
                  </a:txBody>
                  <a:tcPr/>
                </a:tc>
                <a:tc>
                  <a:txBody>
                    <a:bodyPr/>
                    <a:lstStyle/>
                    <a:p>
                      <a:r>
                        <a:rPr lang="es-MX" sz="1400">
                          <a:latin typeface="Times New Roman" panose="02020603050405020304" pitchFamily="18" charset="0"/>
                          <a:cs typeface="Times New Roman" panose="02020603050405020304" pitchFamily="18" charset="0"/>
                        </a:rPr>
                        <a:t>En la puesta en común se provoca la participación,</a:t>
                      </a:r>
                    </a:p>
                    <a:p>
                      <a:endParaRPr lang="es-MX" sz="1400">
                        <a:latin typeface="Times New Roman" panose="02020603050405020304" pitchFamily="18" charset="0"/>
                        <a:cs typeface="Times New Roman" panose="02020603050405020304" pitchFamily="18" charset="0"/>
                      </a:endParaRPr>
                    </a:p>
                    <a:p>
                      <a:r>
                        <a:rPr lang="es-MX" sz="1400">
                          <a:latin typeface="Times New Roman" panose="02020603050405020304" pitchFamily="18" charset="0"/>
                          <a:cs typeface="Times New Roman" panose="02020603050405020304" pitchFamily="18" charset="0"/>
                        </a:rPr>
                        <a:t>la relación, la expresión, porque se cree que el hombre, el niño, el joven son capaces de participar, de relacionarse, de expresarse.</a:t>
                      </a:r>
                    </a:p>
                    <a:p>
                      <a:r>
                        <a:rPr lang="es-MX" sz="1400">
                          <a:latin typeface="Times New Roman" panose="02020603050405020304" pitchFamily="18" charset="0"/>
                          <a:cs typeface="Times New Roman" panose="02020603050405020304" pitchFamily="18" charset="0"/>
                        </a:rPr>
                        <a:t>Pereira</a:t>
                      </a:r>
                    </a:p>
                  </a:txBody>
                  <a:tcPr/>
                </a:tc>
                <a:extLst>
                  <a:ext uri="{0D108BD9-81ED-4DB2-BD59-A6C34878D82A}">
                    <a16:rowId xmlns:a16="http://schemas.microsoft.com/office/drawing/2014/main" val="988165129"/>
                  </a:ext>
                </a:extLst>
              </a:tr>
              <a:tr h="241999">
                <a:tc>
                  <a:txBody>
                    <a:bodyPr/>
                    <a:lstStyle/>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endParaRPr lang="es-MX" sz="2000">
                        <a:latin typeface="Times New Roman" panose="02020603050405020304" pitchFamily="18" charset="0"/>
                        <a:cs typeface="Times New Roman" panose="02020603050405020304" pitchFamily="18" charset="0"/>
                      </a:endParaRPr>
                    </a:p>
                    <a:p>
                      <a:pPr algn="ctr"/>
                      <a:r>
                        <a:rPr lang="es-MX" sz="2000">
                          <a:latin typeface="Times New Roman" panose="02020603050405020304" pitchFamily="18" charset="0"/>
                          <a:cs typeface="Times New Roman" panose="02020603050405020304" pitchFamily="18" charset="0"/>
                        </a:rPr>
                        <a:t>PLANIFICACIÓN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kern="1200">
                          <a:solidFill>
                            <a:schemeClr val="dk1"/>
                          </a:solidFill>
                          <a:effectLst/>
                          <a:latin typeface="Times New Roman" panose="02020603050405020304" pitchFamily="18" charset="0"/>
                          <a:ea typeface="+mn-ea"/>
                          <a:cs typeface="Times New Roman" panose="02020603050405020304" pitchFamily="18" charset="0"/>
                        </a:rPr>
                        <a:t>Es un conjunto de supuestos fundamentados que la educadora considera pertinentes y viables para que los niños progresen en el proceso de aprendizaje.</a:t>
                      </a:r>
                    </a:p>
                    <a:p>
                      <a:endParaRPr lang="es-MX" sz="1200">
                        <a:latin typeface="Times New Roman" panose="02020603050405020304" pitchFamily="18" charset="0"/>
                        <a:cs typeface="Times New Roman" panose="02020603050405020304" pitchFamily="18" charset="0"/>
                      </a:endParaRPr>
                    </a:p>
                  </a:txBody>
                  <a:tcPr/>
                </a:tc>
                <a:tc>
                  <a:txBody>
                    <a:bodyPr/>
                    <a:lstStyle/>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Tomar en cuenta las orientaciones didácticas.</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Establecer un orden respecto a los aprendizajes esperados.</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Observar como los niños se desarrollan en base a la planificación.</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Hacer un análisis y que haya la posibilidad de hacer cambios, agregar material o actividades que no se habían tomado en cuenta.</a:t>
                      </a:r>
                    </a:p>
                    <a:p>
                      <a:endParaRPr lang="es-MX" sz="1200">
                        <a:latin typeface="Times New Roman" panose="02020603050405020304" pitchFamily="18" charset="0"/>
                        <a:cs typeface="Times New Roman" panose="02020603050405020304" pitchFamily="18" charset="0"/>
                      </a:endParaRPr>
                    </a:p>
                  </a:txBody>
                  <a:tcPr/>
                </a:tc>
                <a:tc>
                  <a:txBody>
                    <a:bodyPr/>
                    <a:lstStyle/>
                    <a:p>
                      <a:r>
                        <a:rPr lang="es-MX" sz="1200" dirty="0">
                          <a:latin typeface="Times New Roman" panose="02020603050405020304" pitchFamily="18" charset="0"/>
                          <a:cs typeface="Times New Roman" panose="02020603050405020304" pitchFamily="18" charset="0"/>
                        </a:rPr>
                        <a:t>El énfoque de contenido dice que la programación del curso se basa en el contenido de una o varias materias del estudio. Puede tratarse de un programa muy completo y estructurado a partir de un tema o una disciplina o también podemos encontrar programaciones más flexibles que consisten en un simple listado de temas de interés de los alumnos.</a:t>
                      </a:r>
                    </a:p>
                  </a:txBody>
                  <a:tcPr/>
                </a:tc>
                <a:extLst>
                  <a:ext uri="{0D108BD9-81ED-4DB2-BD59-A6C34878D82A}">
                    <a16:rowId xmlns:a16="http://schemas.microsoft.com/office/drawing/2014/main" val="2538832702"/>
                  </a:ext>
                </a:extLst>
              </a:tr>
              <a:tr h="2851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2000">
                          <a:latin typeface="Times New Roman" panose="02020603050405020304" pitchFamily="18" charset="0"/>
                          <a:cs typeface="Times New Roman" panose="02020603050405020304" pitchFamily="18" charset="0"/>
                        </a:rPr>
                        <a:t>SUGERENCIAS PARA</a:t>
                      </a:r>
                      <a:r>
                        <a:rPr lang="es-MX" sz="2000" baseline="0">
                          <a:latin typeface="Times New Roman" panose="02020603050405020304" pitchFamily="18" charset="0"/>
                          <a:cs typeface="Times New Roman" panose="02020603050405020304" pitchFamily="18" charset="0"/>
                        </a:rPr>
                        <a:t> LA PLANIFICACIÓN DEL TRABAJO </a:t>
                      </a:r>
                      <a:endParaRPr lang="es-MX" sz="200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600" kern="1200">
                          <a:solidFill>
                            <a:schemeClr val="dk1"/>
                          </a:solidFill>
                          <a:effectLst/>
                          <a:latin typeface="Times New Roman" panose="02020603050405020304" pitchFamily="18" charset="0"/>
                          <a:ea typeface="+mn-ea"/>
                          <a:cs typeface="Times New Roman" panose="02020603050405020304" pitchFamily="18" charset="0"/>
                        </a:rPr>
                        <a:t>Son actividades que se usan para conocer a los alumnos con los que se trabajará durante el ciclo escolar, con ellas se pretende explorar que saben y que pueden hacer, también identificar en que se requiere avanzar junto con los aspectos en los que se necesita un trabajo sistemático. </a:t>
                      </a:r>
                    </a:p>
                    <a:p>
                      <a:endParaRPr lang="es-MX" sz="1200">
                        <a:latin typeface="Times New Roman" panose="02020603050405020304" pitchFamily="18" charset="0"/>
                        <a:cs typeface="Times New Roman" panose="02020603050405020304" pitchFamily="18" charset="0"/>
                      </a:endParaRPr>
                    </a:p>
                  </a:txBody>
                  <a:tcPr/>
                </a:tc>
                <a:tc>
                  <a:txBody>
                    <a:bodyPr/>
                    <a:lstStyle/>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Hacer un diagnóstico inicial.</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Diseñar situaciones didácticas que propicien los aprendizajes.</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Entrevistar a los padres de familia.</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Utilizar materiales dependiendo los aprendizajes a favorecer.</a:t>
                      </a:r>
                    </a:p>
                    <a:p>
                      <a:pPr marL="285750" lvl="0" indent="-285750">
                        <a:buFont typeface="Arial" panose="020B0604020202020204" pitchFamily="34" charset="0"/>
                        <a:buChar char="•"/>
                      </a:pPr>
                      <a:r>
                        <a:rPr lang="es-MX" sz="1600" kern="1200">
                          <a:solidFill>
                            <a:schemeClr val="dk1"/>
                          </a:solidFill>
                          <a:effectLst/>
                          <a:latin typeface="Times New Roman" panose="02020603050405020304" pitchFamily="18" charset="0"/>
                          <a:ea typeface="+mn-ea"/>
                          <a:cs typeface="Times New Roman" panose="02020603050405020304" pitchFamily="18" charset="0"/>
                        </a:rPr>
                        <a:t>Calcular el tiempo necesario para las situaciones a desarrollar.</a:t>
                      </a:r>
                    </a:p>
                    <a:p>
                      <a:endParaRPr lang="es-MX" sz="1200">
                        <a:latin typeface="Times New Roman" panose="02020603050405020304" pitchFamily="18" charset="0"/>
                        <a:cs typeface="Times New Roman" panose="02020603050405020304" pitchFamily="18" charset="0"/>
                      </a:endParaRPr>
                    </a:p>
                  </a:txBody>
                  <a:tcPr/>
                </a:tc>
                <a:tc>
                  <a:txBody>
                    <a:bodyPr/>
                    <a:lstStyle/>
                    <a:p>
                      <a:r>
                        <a:rPr lang="es-MX" sz="1400">
                          <a:latin typeface="Times New Roman" panose="02020603050405020304" pitchFamily="18" charset="0"/>
                          <a:cs typeface="Times New Roman" panose="02020603050405020304" pitchFamily="18" charset="0"/>
                        </a:rPr>
                        <a:t>Considerar al alumno como un ser individual, único e irrepetible, con sus propias e intransferibles características personales</a:t>
                      </a:r>
                    </a:p>
                    <a:p>
                      <a:endParaRPr lang="es-MX" sz="1400">
                        <a:latin typeface="Times New Roman" panose="02020603050405020304" pitchFamily="18" charset="0"/>
                        <a:cs typeface="Times New Roman" panose="02020603050405020304" pitchFamily="18" charset="0"/>
                      </a:endParaRPr>
                    </a:p>
                    <a:p>
                      <a:r>
                        <a:rPr lang="es-MX" sz="1400">
                          <a:latin typeface="Times New Roman" panose="02020603050405020304" pitchFamily="18" charset="0"/>
                          <a:cs typeface="Times New Roman" panose="02020603050405020304" pitchFamily="18" charset="0"/>
                        </a:rPr>
                        <a:t>El desarrollo cognitivo se facilita si se proveen actividades y situaciones que involucren a los alumnos y requieran adaptación (por medio de la asimilación y la acomodación).</a:t>
                      </a:r>
                    </a:p>
                    <a:p>
                      <a:endParaRPr lang="es-MX" sz="1400">
                        <a:latin typeface="Times New Roman" panose="02020603050405020304" pitchFamily="18" charset="0"/>
                        <a:cs typeface="Times New Roman" panose="02020603050405020304" pitchFamily="18" charset="0"/>
                      </a:endParaRPr>
                    </a:p>
                    <a:p>
                      <a:r>
                        <a:rPr lang="es-MX" sz="1400">
                          <a:latin typeface="Times New Roman" panose="02020603050405020304" pitchFamily="18" charset="0"/>
                          <a:cs typeface="Times New Roman" panose="02020603050405020304" pitchFamily="18" charset="0"/>
                        </a:rPr>
                        <a:t>Los materiales y las actividades de aprendizaje deben estar apropiados para la edad del niño, tomando en cuenta su capacidad de operaciones mentales o motrices, evitando así pedirles a los alumnos que lleven a cabo tareas que van más allá de su desarrollo cognitivo.</a:t>
                      </a:r>
                    </a:p>
                    <a:p>
                      <a:endParaRPr lang="es-MX" sz="1400">
                        <a:latin typeface="Times New Roman" panose="02020603050405020304" pitchFamily="18" charset="0"/>
                        <a:cs typeface="Times New Roman" panose="02020603050405020304" pitchFamily="18" charset="0"/>
                      </a:endParaRPr>
                    </a:p>
                    <a:p>
                      <a:r>
                        <a:rPr lang="es-MX" sz="1400">
                          <a:latin typeface="Times New Roman" panose="02020603050405020304" pitchFamily="18" charset="0"/>
                          <a:cs typeface="Times New Roman" panose="02020603050405020304" pitchFamily="18" charset="0"/>
                        </a:rPr>
                        <a:t>Utilizar métodos de enseñanza que involucren activamente a los estudiantes y les presenten retos.</a:t>
                      </a:r>
                    </a:p>
                    <a:p>
                      <a:r>
                        <a:rPr lang="es-MX" sz="1400">
                          <a:latin typeface="Times New Roman" panose="02020603050405020304" pitchFamily="18" charset="0"/>
                          <a:cs typeface="Times New Roman" panose="02020603050405020304" pitchFamily="18" charset="0"/>
                        </a:rPr>
                        <a:t>Piaget</a:t>
                      </a:r>
                    </a:p>
                  </a:txBody>
                  <a:tcPr/>
                </a:tc>
                <a:extLst>
                  <a:ext uri="{0D108BD9-81ED-4DB2-BD59-A6C34878D82A}">
                    <a16:rowId xmlns:a16="http://schemas.microsoft.com/office/drawing/2014/main" val="2516496091"/>
                  </a:ext>
                </a:extLst>
              </a:tr>
              <a:tr h="460798">
                <a:tc>
                  <a:txBody>
                    <a:bodyPr/>
                    <a:lstStyle/>
                    <a:p>
                      <a:pPr algn="ctr"/>
                      <a:r>
                        <a:rPr lang="es-MX" sz="1800">
                          <a:latin typeface="Times New Roman" panose="02020603050405020304" pitchFamily="18" charset="0"/>
                          <a:cs typeface="Times New Roman" panose="02020603050405020304" pitchFamily="18" charset="0"/>
                        </a:rPr>
                        <a:t>EVALUACIÓN</a:t>
                      </a:r>
                    </a:p>
                  </a:txBody>
                  <a:tcPr/>
                </a:tc>
                <a:tc>
                  <a:txBody>
                    <a:bodyPr/>
                    <a:lstStyle/>
                    <a:p>
                      <a:r>
                        <a:rPr lang="es-MX" sz="1400" dirty="0">
                          <a:latin typeface="Times New Roman" panose="02020603050405020304" pitchFamily="18" charset="0"/>
                          <a:cs typeface="Times New Roman" panose="02020603050405020304" pitchFamily="18" charset="0"/>
                        </a:rPr>
                        <a:t>Se utiliza para conocer como avanzan los niños en su proceso formativo para poder orientarlo. Es indispensable contar con informacion confiable y clara acerca de su desempeño en las situaciones didácticas en que participan con su grupo. </a:t>
                      </a:r>
                    </a:p>
                  </a:txBody>
                  <a:tcPr/>
                </a:tc>
                <a:tc>
                  <a:txBody>
                    <a:bodyPr/>
                    <a:lstStyle/>
                    <a:p>
                      <a:pPr marL="171450" indent="-171450">
                        <a:buFont typeface="Arial" panose="020B0604020202020204" pitchFamily="34" charset="0"/>
                        <a:buChar char="•"/>
                      </a:pPr>
                      <a:r>
                        <a:rPr lang="es-MX" sz="1200" b="0" dirty="0">
                          <a:latin typeface="Times New Roman" panose="02020603050405020304" pitchFamily="18" charset="0"/>
                          <a:cs typeface="Times New Roman" panose="02020603050405020304" pitchFamily="18" charset="0"/>
                        </a:rPr>
                        <a:t>Que sean seguros de si mismos, asi como áutonomos, creativos y participativos a su nivel de experiencias .</a:t>
                      </a:r>
                    </a:p>
                    <a:p>
                      <a:pPr marL="171450" indent="-171450">
                        <a:buFont typeface="Arial" panose="020B0604020202020204" pitchFamily="34" charset="0"/>
                        <a:buChar char="•"/>
                      </a:pPr>
                      <a:r>
                        <a:rPr lang="es-MX" sz="1200" b="0" dirty="0">
                          <a:latin typeface="Times New Roman" panose="02020603050405020304" pitchFamily="18" charset="0"/>
                          <a:cs typeface="Times New Roman" panose="02020603050405020304" pitchFamily="18" charset="0"/>
                        </a:rPr>
                        <a:t>Colaborar con compañeros</a:t>
                      </a:r>
                    </a:p>
                    <a:p>
                      <a:pPr marL="171450" indent="-171450">
                        <a:buFont typeface="Arial" panose="020B0604020202020204" pitchFamily="34" charset="0"/>
                        <a:buChar char="•"/>
                      </a:pPr>
                      <a:r>
                        <a:rPr lang="es-MX" sz="1200" b="0" dirty="0">
                          <a:latin typeface="Times New Roman" panose="02020603050405020304" pitchFamily="18" charset="0"/>
                          <a:cs typeface="Times New Roman" panose="02020603050405020304" pitchFamily="18" charset="0"/>
                        </a:rPr>
                        <a:t>Convivir en un ambiente sano</a:t>
                      </a:r>
                    </a:p>
                    <a:p>
                      <a:pPr marL="171450" indent="-171450">
                        <a:buFont typeface="Arial" panose="020B0604020202020204" pitchFamily="34" charset="0"/>
                        <a:buChar char="•"/>
                      </a:pPr>
                      <a:r>
                        <a:rPr lang="es-MX" sz="1200" b="0" dirty="0">
                          <a:latin typeface="Times New Roman" panose="02020603050405020304" pitchFamily="18" charset="0"/>
                          <a:cs typeface="Times New Roman" panose="02020603050405020304" pitchFamily="18" charset="0"/>
                        </a:rPr>
                        <a:t>Identificar que avance tiene cada niño observar y registrar información relevante de sus procesos en el desarrollo de su aprendizaje</a:t>
                      </a:r>
                    </a:p>
                    <a:p>
                      <a:pPr marL="171450" indent="-171450">
                        <a:buFont typeface="Arial" panose="020B0604020202020204" pitchFamily="34" charset="0"/>
                        <a:buChar char="•"/>
                      </a:pPr>
                      <a:r>
                        <a:rPr lang="es-MX" sz="1200" b="0" dirty="0">
                          <a:latin typeface="Times New Roman" panose="02020603050405020304" pitchFamily="18" charset="0"/>
                          <a:cs typeface="Times New Roman" panose="02020603050405020304" pitchFamily="18" charset="0"/>
                        </a:rPr>
                        <a:t>Escuchar y tener en cuenta las ideas de los niños.</a:t>
                      </a:r>
                    </a:p>
                    <a:p>
                      <a:pPr marL="171450" indent="-171450">
                        <a:buFont typeface="Arial" panose="020B0604020202020204" pitchFamily="34" charset="0"/>
                        <a:buChar char="•"/>
                      </a:pPr>
                      <a:r>
                        <a:rPr lang="es-MX" sz="1200" b="0" dirty="0">
                          <a:latin typeface="Times New Roman" panose="02020603050405020304" pitchFamily="18" charset="0"/>
                          <a:cs typeface="Times New Roman" panose="02020603050405020304" pitchFamily="18" charset="0"/>
                        </a:rPr>
                        <a:t>Fomentar su participación</a:t>
                      </a:r>
                    </a:p>
                  </a:txBody>
                  <a:tcPr/>
                </a:tc>
                <a:tc>
                  <a:txBody>
                    <a:bodyPr/>
                    <a:lstStyle/>
                    <a:p>
                      <a:r>
                        <a:rPr lang="es-MX" sz="1200" dirty="0">
                          <a:latin typeface="Times New Roman" panose="02020603050405020304" pitchFamily="18" charset="0"/>
                          <a:cs typeface="Times New Roman" panose="02020603050405020304" pitchFamily="18" charset="0"/>
                        </a:rPr>
                        <a:t>Se relaciona con el énfoque de proceso en el se menciona que el</a:t>
                      </a:r>
                    </a:p>
                    <a:p>
                      <a:r>
                        <a:rPr lang="es-MX" sz="1200" dirty="0">
                          <a:latin typeface="Times New Roman" panose="02020603050405020304" pitchFamily="18" charset="0"/>
                          <a:cs typeface="Times New Roman" panose="02020603050405020304" pitchFamily="18" charset="0"/>
                        </a:rPr>
                        <a:t>profesor al evaluar debe orientar a los alumnos y mostrar las</a:t>
                      </a:r>
                    </a:p>
                    <a:p>
                      <a:r>
                        <a:rPr lang="es-MX" sz="1200" dirty="0">
                          <a:latin typeface="Times New Roman" panose="02020603050405020304" pitchFamily="18" charset="0"/>
                          <a:cs typeface="Times New Roman" panose="02020603050405020304" pitchFamily="18" charset="0"/>
                        </a:rPr>
                        <a:t>equivocación que llegaron a cometer. Pone en énfasis en el proceso de composición, en contraposición a los anteriores, que premiaban el producto acabado y listo.</a:t>
                      </a:r>
                    </a:p>
                  </a:txBody>
                  <a:tcPr/>
                </a:tc>
                <a:extLst>
                  <a:ext uri="{0D108BD9-81ED-4DB2-BD59-A6C34878D82A}">
                    <a16:rowId xmlns:a16="http://schemas.microsoft.com/office/drawing/2014/main" val="1976783165"/>
                  </a:ext>
                </a:extLst>
              </a:tr>
              <a:tr h="886558">
                <a:tc>
                  <a:txBody>
                    <a:bodyPr/>
                    <a:lstStyle/>
                    <a:p>
                      <a:pPr algn="ctr"/>
                      <a:r>
                        <a:rPr lang="es-MX" sz="1800">
                          <a:latin typeface="Times New Roman" panose="02020603050405020304" pitchFamily="18" charset="0"/>
                          <a:cs typeface="Times New Roman" panose="02020603050405020304" pitchFamily="18" charset="0"/>
                        </a:rPr>
                        <a:t>EV. DIAGNÓSTICA</a:t>
                      </a: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a:txBody>
                    <a:bodyPr/>
                    <a:lstStyle/>
                    <a:p>
                      <a:r>
                        <a:rPr lang="es-MX" sz="1400" dirty="0">
                          <a:latin typeface="Times New Roman" panose="02020603050405020304" pitchFamily="18" charset="0"/>
                          <a:cs typeface="Times New Roman" panose="02020603050405020304" pitchFamily="18" charset="0"/>
                        </a:rPr>
                        <a:t>Evaluacion diagnostica:</a:t>
                      </a:r>
                    </a:p>
                    <a:p>
                      <a:r>
                        <a:rPr lang="es-MX" sz="1400" dirty="0">
                          <a:latin typeface="Times New Roman" panose="02020603050405020304" pitchFamily="18" charset="0"/>
                          <a:cs typeface="Times New Roman" panose="02020603050405020304" pitchFamily="18" charset="0"/>
                        </a:rPr>
                        <a:t>Se hace en las dos o tres primeras semanas de l ciclo escolar con actividades o situaciones que permitan empezar a conocer a sus alumnos y tomar desiciones para la planeación del trabajo para el inicio del ciclo escolar.</a:t>
                      </a:r>
                    </a:p>
                  </a:txBody>
                  <a:tcPr>
                    <a:lnB w="12700" cap="flat" cmpd="sng" algn="ctr">
                      <a:solidFill>
                        <a:schemeClr val="tx1"/>
                      </a:solidFill>
                      <a:prstDash val="solid"/>
                      <a:round/>
                      <a:headEnd type="none" w="med" len="med"/>
                      <a:tailEnd type="none" w="med" len="med"/>
                    </a:lnB>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a:latin typeface="Times New Roman" panose="02020603050405020304" pitchFamily="18" charset="0"/>
                          <a:cs typeface="Times New Roman" panose="02020603050405020304" pitchFamily="18" charset="0"/>
                        </a:rPr>
                        <a:t>Aplicar instrumentos para identificar capacidades y  actitudes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a:latin typeface="Times New Roman" panose="02020603050405020304" pitchFamily="18" charset="0"/>
                          <a:cs typeface="Times New Roman" panose="02020603050405020304" pitchFamily="18" charset="0"/>
                        </a:rPr>
                        <a:t>Hacer un cuestionario para conocer en que nivel se encuentra el niño.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a:latin typeface="Times New Roman" panose="02020603050405020304" pitchFamily="18" charset="0"/>
                          <a:cs typeface="Times New Roman" panose="02020603050405020304" pitchFamily="18" charset="0"/>
                        </a:rPr>
                        <a:t>Identificar el nivel actual en el que se encuentran los estudiantes respecto a las competencias con el fin de ayudarlos a avanzar hacia niveles más altos.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40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a:txBody>
                    <a:bodyPr/>
                    <a:lstStyle/>
                    <a:p>
                      <a:r>
                        <a:rPr lang="es-MX" sz="1400">
                          <a:latin typeface="Times New Roman" panose="02020603050405020304" pitchFamily="18" charset="0"/>
                          <a:cs typeface="Times New Roman" panose="02020603050405020304" pitchFamily="18" charset="0"/>
                        </a:rPr>
                        <a:t>La evaluación diagnóstica sirve para proporcionarnos el máximo de información de un alumno, su situación familiar, su historia escolar, sus actitudes, dificultades, intereses, actitud hacia la escuela, los maestros, los compañeros y a partir de esto adecuar los programas a las necesidades cambiantes de los alumnos de un curso a otro.</a:t>
                      </a:r>
                    </a:p>
                    <a:p>
                      <a:r>
                        <a:rPr lang="es-MX" sz="1400">
                          <a:latin typeface="Times New Roman" panose="02020603050405020304" pitchFamily="18" charset="0"/>
                          <a:cs typeface="Times New Roman" panose="02020603050405020304" pitchFamily="18" charset="0"/>
                        </a:rPr>
                        <a:t>Daniel cassany.</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9068691"/>
                  </a:ext>
                </a:extLst>
              </a:tr>
              <a:tr h="24740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800">
                          <a:latin typeface="Times New Roman" panose="02020603050405020304" pitchFamily="18" charset="0"/>
                          <a:cs typeface="Times New Roman" panose="02020603050405020304" pitchFamily="18" charset="0"/>
                        </a:rPr>
                        <a:t>EV.</a:t>
                      </a:r>
                      <a:r>
                        <a:rPr lang="es-MX" sz="1800" baseline="0">
                          <a:latin typeface="Times New Roman" panose="02020603050405020304" pitchFamily="18" charset="0"/>
                          <a:cs typeface="Times New Roman" panose="02020603050405020304" pitchFamily="18" charset="0"/>
                        </a:rPr>
                        <a:t> FORMATIVA</a:t>
                      </a:r>
                      <a:endParaRPr lang="es-MX" sz="1800">
                        <a:latin typeface="Times New Roman" panose="02020603050405020304" pitchFamily="18" charset="0"/>
                        <a:cs typeface="Times New Roman" panose="02020603050405020304" pitchFamily="18" charset="0"/>
                      </a:endParaRPr>
                    </a:p>
                    <a:p>
                      <a:pPr algn="ctr"/>
                      <a:endParaRPr lang="es-MX" sz="180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tc>
                  <a:txBody>
                    <a:bodyPr/>
                    <a:lstStyle/>
                    <a:p>
                      <a:r>
                        <a:rPr lang="es-MX" sz="1400" dirty="0">
                          <a:latin typeface="Times New Roman" panose="02020603050405020304" pitchFamily="18" charset="0"/>
                          <a:cs typeface="Times New Roman" panose="02020603050405020304" pitchFamily="18" charset="0"/>
                        </a:rPr>
                        <a:t>Evaluacion formativa:</a:t>
                      </a:r>
                    </a:p>
                    <a:p>
                      <a:r>
                        <a:rPr lang="es-MX" sz="1400" dirty="0">
                          <a:latin typeface="Times New Roman" panose="02020603050405020304" pitchFamily="18" charset="0"/>
                          <a:cs typeface="Times New Roman" panose="02020603050405020304" pitchFamily="18" charset="0"/>
                        </a:rPr>
                        <a:t>Se lleva a cabo de manera permanente. Muestra los razonamientos de los niños y es la mejor manera de obtener información relevante para valorar en que avanzan y como, pero también para valorar la propia practica en aras de mejorarla.</a:t>
                      </a:r>
                    </a:p>
                    <a:p>
                      <a:endParaRPr lang="es-MX" sz="1400"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a:latin typeface="Times New Roman" panose="02020603050405020304" pitchFamily="18" charset="0"/>
                          <a:cs typeface="Times New Roman" panose="02020603050405020304" pitchFamily="18" charset="0"/>
                        </a:rPr>
                        <a:t>Valorar el desempeño de los estudiantes al resolver situaciones o problemas que signifiquen retos genuinos para ellos, retos que les permitan poner en juego diversas capacidades, así como integrarlas y combinarlas.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a:latin typeface="Times New Roman" panose="02020603050405020304" pitchFamily="18" charset="0"/>
                          <a:cs typeface="Times New Roman" panose="02020603050405020304" pitchFamily="18" charset="0"/>
                        </a:rPr>
                        <a:t>Crear oportunidades continuas para que los estudiantes demuestren hasta dónde son capaces de combinar de manera pertinente las diversas capacidades que integran una competencia.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40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tc>
                  <a:txBody>
                    <a:bodyPr/>
                    <a:lstStyle/>
                    <a:p>
                      <a:r>
                        <a:rPr lang="es-MX" sz="1400">
                          <a:latin typeface="Times New Roman" panose="02020603050405020304" pitchFamily="18" charset="0"/>
                          <a:cs typeface="Times New Roman" panose="02020603050405020304" pitchFamily="18" charset="0"/>
                        </a:rPr>
                        <a:t>Durante el curso necesitamos saber si los alumnos progresan, si están motivados, si el ritmo de la clase los anima, si se cumplen los objetivos formulados en los plazos adecuados, si los alumnos etc. Esta evaluación tiene más valor educativo, porque es el que permite tomar consciencia por parte de los alumnos y maestros para modificar todo lo que sea necesario.</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33289286"/>
                  </a:ext>
                </a:extLst>
              </a:tr>
              <a:tr h="460798">
                <a:tc>
                  <a:txBody>
                    <a:bodyPr/>
                    <a:lstStyle/>
                    <a:p>
                      <a:pPr algn="ctr"/>
                      <a:r>
                        <a:rPr lang="es-MX" sz="1800">
                          <a:latin typeface="Times New Roman" panose="02020603050405020304" pitchFamily="18" charset="0"/>
                          <a:cs typeface="Times New Roman" panose="02020603050405020304" pitchFamily="18" charset="0"/>
                        </a:rPr>
                        <a:t>EXPEDIENTE PERSONAL</a:t>
                      </a:r>
                    </a:p>
                  </a:txBody>
                  <a:tcPr/>
                </a:tc>
                <a:tc>
                  <a:txBody>
                    <a:bodyPr/>
                    <a:lstStyle/>
                    <a:p>
                      <a:r>
                        <a:rPr lang="es-MX" sz="1400" dirty="0">
                          <a:latin typeface="Times New Roman" panose="02020603050405020304" pitchFamily="18" charset="0"/>
                          <a:cs typeface="Times New Roman" panose="02020603050405020304" pitchFamily="18" charset="0"/>
                        </a:rPr>
                        <a:t>Es un instrumento con información relevante que sirve para documentar el proceso de avances de cada niño del grupo.</a:t>
                      </a:r>
                    </a:p>
                    <a:p>
                      <a:r>
                        <a:rPr lang="es-MX" sz="1400" dirty="0">
                          <a:latin typeface="Times New Roman" panose="02020603050405020304" pitchFamily="18" charset="0"/>
                          <a:cs typeface="Times New Roman" panose="02020603050405020304" pitchFamily="18" charset="0"/>
                        </a:rPr>
                        <a:t>Se abre al inicio del ciclo escolar recabando documentos personales: como la ficha de inscripción con datos completos de padres y alumno, copia del acta de nacimiento, entrevista con los padres o tutores y condición de salud.</a:t>
                      </a:r>
                    </a:p>
                  </a:txBody>
                  <a:tcPr/>
                </a:tc>
                <a:tc>
                  <a:txBody>
                    <a:bodyPr/>
                    <a:lstStyle/>
                    <a:p>
                      <a:pPr marL="285750" indent="-285750">
                        <a:buFont typeface="Arial" panose="020B0604020202020204" pitchFamily="34" charset="0"/>
                        <a:buChar char="•"/>
                      </a:pPr>
                      <a:r>
                        <a:rPr lang="es-MX" sz="1400" dirty="0">
                          <a:latin typeface="Times New Roman" panose="02020603050405020304" pitchFamily="18" charset="0"/>
                          <a:cs typeface="Times New Roman" panose="02020603050405020304" pitchFamily="18" charset="0"/>
                        </a:rPr>
                        <a:t>Incluir algunos productos donde los niños también registren sus avances</a:t>
                      </a:r>
                    </a:p>
                    <a:p>
                      <a:pPr marL="285750" indent="-285750">
                        <a:buFont typeface="Arial" panose="020B0604020202020204" pitchFamily="34" charset="0"/>
                        <a:buChar char="•"/>
                      </a:pPr>
                      <a:r>
                        <a:rPr lang="es-MX" sz="1400" dirty="0">
                          <a:latin typeface="Times New Roman" panose="02020603050405020304" pitchFamily="18" charset="0"/>
                          <a:cs typeface="Times New Roman" panose="02020603050405020304" pitchFamily="18" charset="0"/>
                        </a:rPr>
                        <a:t>Incluir registros sobre las díficultades presentadas</a:t>
                      </a:r>
                    </a:p>
                    <a:p>
                      <a:pPr marL="285750" indent="-285750">
                        <a:buFont typeface="Arial" panose="020B0604020202020204" pitchFamily="34" charset="0"/>
                        <a:buChar char="•"/>
                      </a:pPr>
                      <a:r>
                        <a:rPr lang="es-MX" sz="1400" dirty="0">
                          <a:latin typeface="Times New Roman" panose="02020603050405020304" pitchFamily="18" charset="0"/>
                          <a:cs typeface="Times New Roman" panose="02020603050405020304" pitchFamily="18" charset="0"/>
                        </a:rPr>
                        <a:t>En el caso de los niños con discapacidades incluir la evaluación psicopedagogica.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a:latin typeface="Times New Roman" panose="02020603050405020304" pitchFamily="18" charset="0"/>
                          <a:cs typeface="Times New Roman" panose="02020603050405020304" pitchFamily="18" charset="0"/>
                        </a:rPr>
                        <a:t>consta de cuatro apartados que permitirán recopilar la información básica para brindar el seguimiento individual que requieren el niño y la niña. Comprende información general del estudiante y del grupo familiar y de su situacion economica</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a:latin typeface="Times New Roman" panose="02020603050405020304" pitchFamily="18" charset="0"/>
                          <a:cs typeface="Times New Roman" panose="02020603050405020304" pitchFamily="18" charset="0"/>
                        </a:rPr>
                        <a:t>castedo</a:t>
                      </a:r>
                    </a:p>
                  </a:txBody>
                  <a:tcPr/>
                </a:tc>
                <a:extLst>
                  <a:ext uri="{0D108BD9-81ED-4DB2-BD59-A6C34878D82A}">
                    <a16:rowId xmlns:a16="http://schemas.microsoft.com/office/drawing/2014/main" val="1777186829"/>
                  </a:ext>
                </a:extLst>
              </a:tr>
              <a:tr h="460798">
                <a:tc>
                  <a:txBody>
                    <a:bodyPr/>
                    <a:lstStyle/>
                    <a:p>
                      <a:pPr algn="ctr"/>
                      <a:r>
                        <a:rPr lang="es-MX" sz="1800">
                          <a:latin typeface="Times New Roman" panose="02020603050405020304" pitchFamily="18" charset="0"/>
                          <a:cs typeface="Times New Roman" panose="02020603050405020304" pitchFamily="18" charset="0"/>
                        </a:rPr>
                        <a:t>DIARIO DE TRABAJO</a:t>
                      </a:r>
                    </a:p>
                  </a:txBody>
                  <a:tcPr/>
                </a:tc>
                <a:tc>
                  <a:txBody>
                    <a:bodyPr/>
                    <a:lstStyle/>
                    <a:p>
                      <a:r>
                        <a:rPr lang="es-MX" sz="1400" dirty="0">
                          <a:latin typeface="Times New Roman" panose="02020603050405020304" pitchFamily="18" charset="0"/>
                          <a:cs typeface="Times New Roman" panose="02020603050405020304" pitchFamily="18" charset="0"/>
                        </a:rPr>
                        <a:t>Es el instrumento donde la educadora registra notas sobre el trabajo cotidiano, cuando es necesario también se registran hechos o circunstancias escolares que hayan influido en el desarrollo del trabajo. Se trata de registrar los datos que permitan reconstruir mentalmente la práctica y reflexionar sobre ella.</a:t>
                      </a:r>
                    </a:p>
                  </a:txBody>
                  <a:tcPr/>
                </a:tc>
                <a:tc>
                  <a:txBody>
                    <a:bodyPr/>
                    <a:lstStyle/>
                    <a:p>
                      <a:pPr marL="285750" indent="-285750">
                        <a:buFont typeface="Arial" panose="020B0604020202020204" pitchFamily="34" charset="0"/>
                        <a:buChar char="•"/>
                      </a:pPr>
                      <a:r>
                        <a:rPr lang="es-MX" sz="1400" dirty="0">
                          <a:latin typeface="Times New Roman" panose="02020603050405020304" pitchFamily="18" charset="0"/>
                          <a:cs typeface="Times New Roman" panose="02020603050405020304" pitchFamily="18" charset="0"/>
                        </a:rPr>
                        <a:t>Registrar sucesos sorprendentes o preocupantes en relación con las actividades planteadas</a:t>
                      </a:r>
                    </a:p>
                    <a:p>
                      <a:pPr marL="285750" indent="-285750">
                        <a:buFont typeface="Arial" panose="020B0604020202020204" pitchFamily="34" charset="0"/>
                        <a:buChar char="•"/>
                      </a:pPr>
                      <a:r>
                        <a:rPr lang="es-MX" sz="1400" dirty="0">
                          <a:latin typeface="Times New Roman" panose="02020603050405020304" pitchFamily="18" charset="0"/>
                          <a:cs typeface="Times New Roman" panose="02020603050405020304" pitchFamily="18" charset="0"/>
                        </a:rPr>
                        <a:t>Registrar la actitud del niño en la clase, si se interesó, que aprendió, como reaccionó, que le gustó, étc.</a:t>
                      </a:r>
                    </a:p>
                    <a:p>
                      <a:pPr marL="285750" indent="-285750">
                        <a:buFont typeface="Arial" panose="020B0604020202020204" pitchFamily="34" charset="0"/>
                        <a:buChar char="•"/>
                      </a:pPr>
                      <a:r>
                        <a:rPr lang="es-MX" sz="1400" dirty="0">
                          <a:latin typeface="Times New Roman" panose="02020603050405020304" pitchFamily="18" charset="0"/>
                          <a:cs typeface="Times New Roman" panose="02020603050405020304" pitchFamily="18" charset="0"/>
                        </a:rPr>
                        <a:t>Incluir un a nota de autoevaluación por parte de la educadora para conocer que dificultades presentó y como las solucionó.</a:t>
                      </a:r>
                    </a:p>
                  </a:txBody>
                  <a:tcPr/>
                </a:tc>
                <a:tc>
                  <a:txBody>
                    <a:bodyPr/>
                    <a:lstStyle/>
                    <a:p>
                      <a:r>
                        <a:rPr lang="es-MX" sz="1400" dirty="0">
                          <a:latin typeface="Times New Roman" panose="02020603050405020304" pitchFamily="18" charset="0"/>
                          <a:cs typeface="Times New Roman" panose="02020603050405020304" pitchFamily="18" charset="0"/>
                        </a:rPr>
                        <a:t>Es necesario llevar a cabo una recolección de datos en el desarrollo del niño, asi como el registro de avances que se pueden presentar día a día en el salón de clases.</a:t>
                      </a:r>
                    </a:p>
                    <a:p>
                      <a:endParaRPr lang="es-MX" sz="1400" dirty="0">
                        <a:latin typeface="Times New Roman" panose="02020603050405020304" pitchFamily="18" charset="0"/>
                        <a:cs typeface="Times New Roman" panose="02020603050405020304" pitchFamily="18" charset="0"/>
                      </a:endParaRPr>
                    </a:p>
                    <a:p>
                      <a:r>
                        <a:rPr lang="es-MX" sz="1400" dirty="0">
                          <a:latin typeface="Times New Roman" panose="02020603050405020304" pitchFamily="18" charset="0"/>
                          <a:cs typeface="Times New Roman" panose="02020603050405020304" pitchFamily="18" charset="0"/>
                        </a:rPr>
                        <a:t>Recolectar información relevante de las prácticas y enseñanzas abordadas durante el dia para la apropiación de acuerdo a la edad del niño</a:t>
                      </a:r>
                    </a:p>
                    <a:p>
                      <a:endParaRPr lang="es-MX" sz="1400" dirty="0">
                        <a:latin typeface="Times New Roman" panose="02020603050405020304" pitchFamily="18" charset="0"/>
                        <a:cs typeface="Times New Roman" panose="02020603050405020304" pitchFamily="18" charset="0"/>
                      </a:endParaRPr>
                    </a:p>
                    <a:p>
                      <a:r>
                        <a:rPr lang="es-MX" sz="1400" dirty="0">
                          <a:latin typeface="Times New Roman" panose="02020603050405020304" pitchFamily="18" charset="0"/>
                          <a:cs typeface="Times New Roman" panose="02020603050405020304" pitchFamily="18" charset="0"/>
                        </a:rPr>
                        <a:t>Identificar si las actividades didácticas han sido favorables para la mejora de las mismas.</a:t>
                      </a:r>
                    </a:p>
                    <a:p>
                      <a:r>
                        <a:rPr lang="es-MX" sz="1400" dirty="0">
                          <a:latin typeface="Times New Roman" panose="02020603050405020304" pitchFamily="18" charset="0"/>
                          <a:cs typeface="Times New Roman" panose="02020603050405020304" pitchFamily="18" charset="0"/>
                        </a:rPr>
                        <a:t>piaget</a:t>
                      </a:r>
                    </a:p>
                  </a:txBody>
                  <a:tcPr/>
                </a:tc>
                <a:extLst>
                  <a:ext uri="{0D108BD9-81ED-4DB2-BD59-A6C34878D82A}">
                    <a16:rowId xmlns:a16="http://schemas.microsoft.com/office/drawing/2014/main" val="2542944106"/>
                  </a:ext>
                </a:extLst>
              </a:tr>
            </a:tbl>
          </a:graphicData>
        </a:graphic>
      </p:graphicFrame>
    </p:spTree>
    <p:extLst>
      <p:ext uri="{BB962C8B-B14F-4D97-AF65-F5344CB8AC3E}">
        <p14:creationId xmlns:p14="http://schemas.microsoft.com/office/powerpoint/2010/main" val="2793336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52EBCAA-56F6-CF42-8C97-4AE4515CA3EB}"/>
              </a:ext>
            </a:extLst>
          </p:cNvPr>
          <p:cNvSpPr txBox="1"/>
          <p:nvPr/>
        </p:nvSpPr>
        <p:spPr>
          <a:xfrm>
            <a:off x="553452" y="2234296"/>
            <a:ext cx="10293178" cy="3939540"/>
          </a:xfrm>
          <a:prstGeom prst="rect">
            <a:avLst/>
          </a:prstGeom>
          <a:noFill/>
        </p:spPr>
        <p:txBody>
          <a:bodyPr wrap="square" rtlCol="0">
            <a:spAutoFit/>
          </a:bodyPr>
          <a:lstStyle/>
          <a:p>
            <a:r>
              <a:rPr lang="es-MX" dirty="0">
                <a:latin typeface="Times New Roman" panose="02020603050405020304" pitchFamily="18" charset="0"/>
                <a:cs typeface="Times New Roman" panose="02020603050405020304" pitchFamily="18" charset="0"/>
              </a:rPr>
              <a:t>Desarrollo:</a:t>
            </a:r>
          </a:p>
          <a:p>
            <a:r>
              <a:rPr lang="es-MX" dirty="0">
                <a:latin typeface="Times New Roman" panose="02020603050405020304" pitchFamily="18" charset="0"/>
                <a:cs typeface="Times New Roman" panose="02020603050405020304" pitchFamily="18" charset="0"/>
              </a:rPr>
              <a:t>El desarrollo de esta evidencia fue a base de los diferentes autores que vimos durante las 3 unidades, y las diferentes orientaciones y teorias que estuvimos trabajando, para su realizacion se elaboro el cuadro que presentamos anteriormente el cual fue de mucha ayuda para conocer como las modalidades de enseñanza van evolucionando y cambiando a lo largo del tiempo, sin duda, creo que ay muchos factores que nos han permitido conocer que el saber y el aprender son cosas muy distintas no solo para los alumnos también para los docentes, en este trabajo tuvimos que retomar todos lo autores vistos anteriormente, asi como los diferentes trabajos y evidencias que estuvimos entregando en escuela en red, nos dimos a la tarea de leeer una vez mas lo que ya se habia elaborado en clases pasadas, asi como la comprensión de la postura de cada autor y lo que señalan acerca de las orientaciones. Nuestro trabajo esta organizado mediante nuestro equipo el cual, aunque se nos dificultó, pudimos completar satisfactoriamente, esperando que quede claro lo que dice cada autor. Como ya lo mencionamos fue un trabajo elaborado en trías el cual se nos facilitó un poquito más.</a:t>
            </a:r>
          </a:p>
          <a:p>
            <a:endParaRPr lang="es-MX" sz="1600" dirty="0"/>
          </a:p>
          <a:p>
            <a:endParaRPr lang="es-MX" dirty="0"/>
          </a:p>
        </p:txBody>
      </p:sp>
      <p:sp>
        <p:nvSpPr>
          <p:cNvPr id="3" name="CuadroTexto 2">
            <a:extLst>
              <a:ext uri="{FF2B5EF4-FFF2-40B4-BE49-F238E27FC236}">
                <a16:creationId xmlns:a16="http://schemas.microsoft.com/office/drawing/2014/main" id="{9DDBAD2E-3C6C-6E46-8F12-72DC06F916E6}"/>
              </a:ext>
            </a:extLst>
          </p:cNvPr>
          <p:cNvSpPr txBox="1"/>
          <p:nvPr/>
        </p:nvSpPr>
        <p:spPr>
          <a:xfrm>
            <a:off x="553452" y="413626"/>
            <a:ext cx="8983363" cy="1477328"/>
          </a:xfrm>
          <a:prstGeom prst="rect">
            <a:avLst/>
          </a:prstGeom>
          <a:noFill/>
        </p:spPr>
        <p:txBody>
          <a:bodyPr wrap="square" rtlCol="0">
            <a:spAutoFit/>
          </a:bodyPr>
          <a:lstStyle/>
          <a:p>
            <a:r>
              <a:rPr lang="es-MX" dirty="0">
                <a:latin typeface="Times New Roman" panose="02020603050405020304" pitchFamily="18" charset="0"/>
                <a:cs typeface="Times New Roman" panose="02020603050405020304" pitchFamily="18" charset="0"/>
              </a:rPr>
              <a:t>Introducción:</a:t>
            </a:r>
          </a:p>
          <a:p>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rPr>
              <a:t>estaremos dando a conocer a lo largo de este escrito de que manera realizamos el trabajo, en que nos sustentamos, los factores que nos ayudaron de forma personal, las fortalezas y débilidades que se nos presentaron a la hora de tener el escrito ya de forma uniforme.</a:t>
            </a:r>
          </a:p>
        </p:txBody>
      </p:sp>
    </p:spTree>
    <p:extLst>
      <p:ext uri="{BB962C8B-B14F-4D97-AF65-F5344CB8AC3E}">
        <p14:creationId xmlns:p14="http://schemas.microsoft.com/office/powerpoint/2010/main" val="270796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EC3C44D-EF28-0D4B-8A58-26AE7442BAD1}"/>
              </a:ext>
            </a:extLst>
          </p:cNvPr>
          <p:cNvSpPr/>
          <p:nvPr/>
        </p:nvSpPr>
        <p:spPr>
          <a:xfrm>
            <a:off x="630194" y="751344"/>
            <a:ext cx="10931611" cy="5355312"/>
          </a:xfrm>
          <a:prstGeom prst="rect">
            <a:avLst/>
          </a:prstGeom>
        </p:spPr>
        <p:txBody>
          <a:bodyPr wrap="square">
            <a:spAutoFit/>
          </a:bodyPr>
          <a:lstStyle/>
          <a:p>
            <a:endParaRPr lang="es-MX" dirty="0"/>
          </a:p>
          <a:p>
            <a:r>
              <a:rPr lang="es-MX" dirty="0"/>
              <a:t>Conclusión: </a:t>
            </a:r>
          </a:p>
          <a:p>
            <a:endParaRPr lang="es-MX" dirty="0"/>
          </a:p>
          <a:p>
            <a:r>
              <a:rPr lang="es-MX" dirty="0"/>
              <a:t>Para concluir con este trabajo tenemos que mencionar que fue de mucha ayuda este producto final que elaboramos, nos permitió ampliar un más nuestro conocimiento acerca de lo que como docentes en formación debemos de tomar en cuenta en este periodo de adquisición de conocimiento, el programa de aprendizajes clave 2018 fue muy concreto y conciso acerca de los conceptos, estrategias e incluso conceptos que allí mismo se mencionan, la información siempre fue muy clara y creo que esto nos ayudó a nosotros como equipo a comprender mucho mejor que es lo que estábamos buscando junto con lo que estábamos agregando a nuestro trabajo.</a:t>
            </a:r>
          </a:p>
          <a:p>
            <a:r>
              <a:rPr lang="es-MX" dirty="0"/>
              <a:t>Considerando las fortalezas y debilidades una de nuestras fortalezas y la más importante fue que pudimos trabajar muy bien en equipo, no tuvimos discrepancias y todas aportamos ideas, opiniones y conceptos, la debilidad que más tuvimos presentes fue la de encontrar autores que fundamentaran lo que la orientación didáctica decía, en algunas ocasiones no podíamos comprender y relacionar a los autores con la orientación con la que estábamos trabajando.</a:t>
            </a:r>
          </a:p>
          <a:p>
            <a:r>
              <a:rPr lang="es-MX" dirty="0"/>
              <a:t>Repitiendo, fue de mucha ayuda el que nosotros supiéramos este tipo de información referente a las orientaciones, no fue fácil el proceso pero al final creemos que logramos comprender mucho de lo que este cuadro se trataba.</a:t>
            </a:r>
          </a:p>
        </p:txBody>
      </p:sp>
    </p:spTree>
    <p:extLst>
      <p:ext uri="{BB962C8B-B14F-4D97-AF65-F5344CB8AC3E}">
        <p14:creationId xmlns:p14="http://schemas.microsoft.com/office/powerpoint/2010/main" val="2929882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1E15AA48-8AFB-F042-9A35-8FB51BDCC2B3}"/>
              </a:ext>
            </a:extLst>
          </p:cNvPr>
          <p:cNvGraphicFramePr>
            <a:graphicFrameLocks noGrp="1"/>
          </p:cNvGraphicFramePr>
          <p:nvPr>
            <p:extLst>
              <p:ext uri="{D42A27DB-BD31-4B8C-83A1-F6EECF244321}">
                <p14:modId xmlns:p14="http://schemas.microsoft.com/office/powerpoint/2010/main" val="3323844082"/>
              </p:ext>
            </p:extLst>
          </p:nvPr>
        </p:nvGraphicFramePr>
        <p:xfrm>
          <a:off x="490219" y="1193712"/>
          <a:ext cx="11248700" cy="908939"/>
        </p:xfrm>
        <a:graphic>
          <a:graphicData uri="http://schemas.openxmlformats.org/drawingml/2006/table">
            <a:tbl>
              <a:tblPr firstRow="1" firstCol="1" bandRow="1">
                <a:tableStyleId>{BC89EF96-8CEA-46FF-86C4-4CE0E7609802}</a:tableStyleId>
              </a:tblPr>
              <a:tblGrid>
                <a:gridCol w="11248700">
                  <a:extLst>
                    <a:ext uri="{9D8B030D-6E8A-4147-A177-3AD203B41FA5}">
                      <a16:colId xmlns:a16="http://schemas.microsoft.com/office/drawing/2014/main" val="3331193794"/>
                    </a:ext>
                  </a:extLst>
                </a:gridCol>
              </a:tblGrid>
              <a:tr h="845153">
                <a:tc>
                  <a:txBody>
                    <a:bodyPr/>
                    <a:lstStyle/>
                    <a:p>
                      <a:pPr>
                        <a:lnSpc>
                          <a:spcPct val="107000"/>
                        </a:lnSpc>
                        <a:spcAft>
                          <a:spcPts val="800"/>
                        </a:spcAft>
                      </a:pPr>
                      <a:r>
                        <a:rPr lang="es-MX" sz="1000" dirty="0">
                          <a:effectLst/>
                        </a:rPr>
                        <a:t>Competencias de la Unidad 3</a:t>
                      </a:r>
                      <a:endParaRPr lang="es-MX" sz="1100" dirty="0">
                        <a:effectLst/>
                      </a:endParaRPr>
                    </a:p>
                    <a:p>
                      <a:pPr marL="342900" lvl="0" indent="-342900">
                        <a:lnSpc>
                          <a:spcPct val="107000"/>
                        </a:lnSpc>
                        <a:buFont typeface="Symbol" pitchFamily="2" charset="2"/>
                        <a:buChar char=""/>
                      </a:pPr>
                      <a:r>
                        <a:rPr lang="es-MX" sz="1000" dirty="0">
                          <a:effectLst/>
                        </a:rPr>
                        <a:t>Establece relaciones entre los conceptos disciplinarios y los contenidos del plan y programas de estudio relacionados con la comunicación y el lenguaje en función de lo que deben aprender sus alumnos, asegurando la coherencia y continuidad entre los distintos grados y niveles educativos.</a:t>
                      </a:r>
                      <a:endParaRPr lang="es-MX" sz="1100" dirty="0">
                        <a:effectLst/>
                      </a:endParaRPr>
                    </a:p>
                    <a:p>
                      <a:pPr marL="342900" lvl="0" indent="-342900" algn="ctr">
                        <a:lnSpc>
                          <a:spcPct val="107000"/>
                        </a:lnSpc>
                        <a:spcAft>
                          <a:spcPts val="800"/>
                        </a:spcAft>
                        <a:buFont typeface="Symbol" pitchFamily="2" charset="2"/>
                        <a:buChar char=""/>
                      </a:pPr>
                      <a:r>
                        <a:rPr lang="es-MX" sz="1000" dirty="0">
                          <a:effectLst/>
                        </a:rPr>
                        <a:t>Emplea los medios tecnológicos y las fuentes de información científicas disponibles para mantenerse actualizado con respecto al desarrollo lingüístico. cognitivo de los alumnos.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3935247"/>
                  </a:ext>
                </a:extLst>
              </a:tr>
            </a:tbl>
          </a:graphicData>
        </a:graphic>
      </p:graphicFrame>
      <p:graphicFrame>
        <p:nvGraphicFramePr>
          <p:cNvPr id="3" name="Tabla 2">
            <a:extLst>
              <a:ext uri="{FF2B5EF4-FFF2-40B4-BE49-F238E27FC236}">
                <a16:creationId xmlns:a16="http://schemas.microsoft.com/office/drawing/2014/main" id="{A7CF7F0B-9532-364A-89EE-77D47DBF679B}"/>
              </a:ext>
            </a:extLst>
          </p:cNvPr>
          <p:cNvGraphicFramePr>
            <a:graphicFrameLocks noGrp="1"/>
          </p:cNvGraphicFramePr>
          <p:nvPr>
            <p:extLst>
              <p:ext uri="{D42A27DB-BD31-4B8C-83A1-F6EECF244321}">
                <p14:modId xmlns:p14="http://schemas.microsoft.com/office/powerpoint/2010/main" val="3325687934"/>
              </p:ext>
            </p:extLst>
          </p:nvPr>
        </p:nvGraphicFramePr>
        <p:xfrm>
          <a:off x="1292196" y="2208213"/>
          <a:ext cx="8383145" cy="4280091"/>
        </p:xfrm>
        <a:graphic>
          <a:graphicData uri="http://schemas.openxmlformats.org/drawingml/2006/table">
            <a:tbl>
              <a:tblPr firstRow="1" firstCol="1" bandRow="1">
                <a:tableStyleId>{5C22544A-7EE6-4342-B048-85BDC9FD1C3A}</a:tableStyleId>
              </a:tblPr>
              <a:tblGrid>
                <a:gridCol w="3815643">
                  <a:extLst>
                    <a:ext uri="{9D8B030D-6E8A-4147-A177-3AD203B41FA5}">
                      <a16:colId xmlns:a16="http://schemas.microsoft.com/office/drawing/2014/main" val="462768944"/>
                    </a:ext>
                  </a:extLst>
                </a:gridCol>
                <a:gridCol w="596273">
                  <a:extLst>
                    <a:ext uri="{9D8B030D-6E8A-4147-A177-3AD203B41FA5}">
                      <a16:colId xmlns:a16="http://schemas.microsoft.com/office/drawing/2014/main" val="1762324610"/>
                    </a:ext>
                  </a:extLst>
                </a:gridCol>
                <a:gridCol w="714856">
                  <a:extLst>
                    <a:ext uri="{9D8B030D-6E8A-4147-A177-3AD203B41FA5}">
                      <a16:colId xmlns:a16="http://schemas.microsoft.com/office/drawing/2014/main" val="322643852"/>
                    </a:ext>
                  </a:extLst>
                </a:gridCol>
                <a:gridCol w="715696">
                  <a:extLst>
                    <a:ext uri="{9D8B030D-6E8A-4147-A177-3AD203B41FA5}">
                      <a16:colId xmlns:a16="http://schemas.microsoft.com/office/drawing/2014/main" val="2234353839"/>
                    </a:ext>
                  </a:extLst>
                </a:gridCol>
                <a:gridCol w="2540677">
                  <a:extLst>
                    <a:ext uri="{9D8B030D-6E8A-4147-A177-3AD203B41FA5}">
                      <a16:colId xmlns:a16="http://schemas.microsoft.com/office/drawing/2014/main" val="1622116849"/>
                    </a:ext>
                  </a:extLst>
                </a:gridCol>
              </a:tblGrid>
              <a:tr h="206906">
                <a:tc>
                  <a:txBody>
                    <a:bodyPr/>
                    <a:lstStyle/>
                    <a:p>
                      <a:pPr algn="ctr">
                        <a:lnSpc>
                          <a:spcPct val="107000"/>
                        </a:lnSpc>
                        <a:spcAft>
                          <a:spcPts val="800"/>
                        </a:spcAft>
                      </a:pPr>
                      <a:r>
                        <a:rPr lang="es-MX" sz="500">
                          <a:effectLst/>
                        </a:rPr>
                        <a:t>Aspectos a considerar </a:t>
                      </a:r>
                    </a:p>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400">
                          <a:effectLst/>
                        </a:rPr>
                        <a:t>Lo presenta</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400">
                          <a:effectLst/>
                        </a:rPr>
                        <a:t>No lo presenta</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400">
                          <a:effectLst/>
                        </a:rPr>
                        <a:t>Puntos</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Observaciones</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148879550"/>
                  </a:ext>
                </a:extLst>
              </a:tr>
              <a:tr h="153525">
                <a:tc gridSpan="5">
                  <a:txBody>
                    <a:bodyPr/>
                    <a:lstStyle/>
                    <a:p>
                      <a:pPr algn="ctr">
                        <a:lnSpc>
                          <a:spcPct val="107000"/>
                        </a:lnSpc>
                        <a:spcAft>
                          <a:spcPts val="800"/>
                        </a:spcAft>
                      </a:pPr>
                      <a:r>
                        <a:rPr lang="es-MX" sz="500">
                          <a:effectLst/>
                        </a:rPr>
                        <a:t>PORTADA</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4271386150"/>
                  </a:ext>
                </a:extLst>
              </a:tr>
              <a:tr h="73209">
                <a:tc>
                  <a:txBody>
                    <a:bodyPr/>
                    <a:lstStyle/>
                    <a:p>
                      <a:pPr>
                        <a:lnSpc>
                          <a:spcPct val="107000"/>
                        </a:lnSpc>
                        <a:spcAft>
                          <a:spcPts val="800"/>
                        </a:spcAft>
                      </a:pPr>
                      <a:r>
                        <a:rPr lang="es-MX" sz="500">
                          <a:effectLst/>
                        </a:rPr>
                        <a:t>Nombre de la Institución</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2452708821"/>
                  </a:ext>
                </a:extLst>
              </a:tr>
              <a:tr h="73209">
                <a:tc>
                  <a:txBody>
                    <a:bodyPr/>
                    <a:lstStyle/>
                    <a:p>
                      <a:pPr>
                        <a:lnSpc>
                          <a:spcPct val="107000"/>
                        </a:lnSpc>
                        <a:spcAft>
                          <a:spcPts val="800"/>
                        </a:spcAft>
                      </a:pPr>
                      <a:r>
                        <a:rPr lang="es-MX" sz="500">
                          <a:effectLst/>
                        </a:rPr>
                        <a:t>Curso</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3968333985"/>
                  </a:ext>
                </a:extLst>
              </a:tr>
              <a:tr h="73209">
                <a:tc>
                  <a:txBody>
                    <a:bodyPr/>
                    <a:lstStyle/>
                    <a:p>
                      <a:pPr>
                        <a:lnSpc>
                          <a:spcPct val="107000"/>
                        </a:lnSpc>
                        <a:spcAft>
                          <a:spcPts val="800"/>
                        </a:spcAft>
                      </a:pPr>
                      <a:r>
                        <a:rPr lang="es-MX" sz="500">
                          <a:effectLst/>
                        </a:rPr>
                        <a:t>Maestro del curso</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1956289688"/>
                  </a:ext>
                </a:extLst>
              </a:tr>
              <a:tr h="73209">
                <a:tc>
                  <a:txBody>
                    <a:bodyPr/>
                    <a:lstStyle/>
                    <a:p>
                      <a:pPr>
                        <a:lnSpc>
                          <a:spcPct val="107000"/>
                        </a:lnSpc>
                        <a:spcAft>
                          <a:spcPts val="800"/>
                        </a:spcAft>
                      </a:pPr>
                      <a:r>
                        <a:rPr lang="es-MX" sz="500">
                          <a:effectLst/>
                        </a:rPr>
                        <a:t>Nombre de la Evidencia de la Unidad 3</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4268535710"/>
                  </a:ext>
                </a:extLst>
              </a:tr>
              <a:tr h="73209">
                <a:tc>
                  <a:txBody>
                    <a:bodyPr/>
                    <a:lstStyle/>
                    <a:p>
                      <a:pPr>
                        <a:lnSpc>
                          <a:spcPct val="107000"/>
                        </a:lnSpc>
                        <a:spcAft>
                          <a:spcPts val="800"/>
                        </a:spcAft>
                      </a:pPr>
                      <a:r>
                        <a:rPr lang="es-MX" sz="500">
                          <a:effectLst/>
                        </a:rPr>
                        <a:t>Competencias de la unidad</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1</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1301218445"/>
                  </a:ext>
                </a:extLst>
              </a:tr>
              <a:tr h="73209">
                <a:tc>
                  <a:txBody>
                    <a:bodyPr/>
                    <a:lstStyle/>
                    <a:p>
                      <a:pPr>
                        <a:lnSpc>
                          <a:spcPct val="107000"/>
                        </a:lnSpc>
                        <a:spcAft>
                          <a:spcPts val="800"/>
                        </a:spcAft>
                      </a:pPr>
                      <a:r>
                        <a:rPr lang="es-MX" sz="500">
                          <a:effectLst/>
                        </a:rPr>
                        <a:t>Nombre de la alumna (s) ,Grado y sección</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1650640801"/>
                  </a:ext>
                </a:extLst>
              </a:tr>
              <a:tr h="73209">
                <a:tc>
                  <a:txBody>
                    <a:bodyPr/>
                    <a:lstStyle/>
                    <a:p>
                      <a:pPr>
                        <a:lnSpc>
                          <a:spcPct val="107000"/>
                        </a:lnSpc>
                        <a:spcAft>
                          <a:spcPts val="800"/>
                        </a:spcAft>
                      </a:pPr>
                      <a:r>
                        <a:rPr lang="es-MX" sz="500">
                          <a:effectLst/>
                        </a:rPr>
                        <a:t>Número de lista, lugar y fecha</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820993073"/>
                  </a:ext>
                </a:extLst>
              </a:tr>
              <a:tr h="73209">
                <a:tc>
                  <a:txBody>
                    <a:bodyPr/>
                    <a:lstStyle/>
                    <a:p>
                      <a:pP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2550959776"/>
                  </a:ext>
                </a:extLst>
              </a:tr>
              <a:tr h="73236">
                <a:tc gridSpan="5">
                  <a:txBody>
                    <a:bodyPr/>
                    <a:lstStyle/>
                    <a:p>
                      <a:pPr>
                        <a:lnSpc>
                          <a:spcPct val="107000"/>
                        </a:lnSpc>
                        <a:spcAft>
                          <a:spcPts val="800"/>
                        </a:spcAft>
                      </a:pPr>
                      <a:r>
                        <a:rPr lang="es-MX" sz="500">
                          <a:effectLst/>
                        </a:rPr>
                        <a:t>Indicadores</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639421686"/>
                  </a:ext>
                </a:extLst>
              </a:tr>
              <a:tr h="226463">
                <a:tc>
                  <a:txBody>
                    <a:bodyPr/>
                    <a:lstStyle/>
                    <a:p>
                      <a:pPr marL="342900" lvl="0" indent="-342900">
                        <a:lnSpc>
                          <a:spcPct val="107000"/>
                        </a:lnSpc>
                        <a:spcAft>
                          <a:spcPts val="800"/>
                        </a:spcAft>
                        <a:buFont typeface="+mj-lt"/>
                        <a:buAutoNum type="arabicPeriod"/>
                        <a:tabLst>
                          <a:tab pos="200025" algn="l"/>
                        </a:tabLst>
                      </a:pPr>
                      <a:r>
                        <a:rPr lang="es-MX" sz="500">
                          <a:effectLst/>
                        </a:rPr>
                        <a:t>Presenta con claridad y precisión la definición de lo que es un proyecto y sus fases</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dirty="0">
                          <a:effectLst/>
                        </a:rPr>
                        <a:t> </a:t>
                      </a:r>
                      <a:endParaRPr lang="es-MX" sz="500" dirty="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3372676373"/>
                  </a:ext>
                </a:extLst>
              </a:tr>
              <a:tr h="303090">
                <a:tc>
                  <a:txBody>
                    <a:bodyPr/>
                    <a:lstStyle/>
                    <a:p>
                      <a:pPr marL="342900" lvl="0" indent="-342900">
                        <a:lnSpc>
                          <a:spcPct val="107000"/>
                        </a:lnSpc>
                        <a:spcAft>
                          <a:spcPts val="800"/>
                        </a:spcAft>
                        <a:buFont typeface="+mj-lt"/>
                        <a:buAutoNum type="arabicPeriod"/>
                        <a:tabLst>
                          <a:tab pos="200025" algn="l"/>
                        </a:tabLst>
                      </a:pPr>
                      <a:r>
                        <a:rPr lang="es-MX" sz="500">
                          <a:effectLst/>
                        </a:rPr>
                        <a:t>Reconoce  el concepto de situación  didáctica(situación pedagógica) y sus momentos, en ambos textos ( Castedo – Programa)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1344029422"/>
                  </a:ext>
                </a:extLst>
              </a:tr>
              <a:tr h="417718">
                <a:tc>
                  <a:txBody>
                    <a:bodyPr/>
                    <a:lstStyle/>
                    <a:p>
                      <a:pPr marL="342900" lvl="0" indent="-342900">
                        <a:lnSpc>
                          <a:spcPct val="107000"/>
                        </a:lnSpc>
                        <a:buFont typeface="+mj-lt"/>
                        <a:buAutoNum type="arabicPeriod"/>
                        <a:tabLst>
                          <a:tab pos="200025" algn="l"/>
                        </a:tabLst>
                      </a:pPr>
                      <a:r>
                        <a:rPr lang="es-MX" sz="500">
                          <a:effectLst/>
                        </a:rPr>
                        <a:t>Registra las estrategias para favorecer el aprendizaje</a:t>
                      </a:r>
                    </a:p>
                    <a:p>
                      <a:pPr marL="342900" lvl="0" indent="-342900">
                        <a:lnSpc>
                          <a:spcPct val="107000"/>
                        </a:lnSpc>
                        <a:buFont typeface="Symbol" pitchFamily="2" charset="2"/>
                        <a:buChar char=""/>
                        <a:tabLst>
                          <a:tab pos="200025" algn="l"/>
                        </a:tabLst>
                      </a:pPr>
                      <a:r>
                        <a:rPr lang="es-MX" sz="500">
                          <a:effectLst/>
                        </a:rPr>
                        <a:t>El aprendizaje con otros</a:t>
                      </a:r>
                    </a:p>
                    <a:p>
                      <a:pPr marL="342900" lvl="0" indent="-342900">
                        <a:lnSpc>
                          <a:spcPct val="107000"/>
                        </a:lnSpc>
                        <a:spcAft>
                          <a:spcPts val="800"/>
                        </a:spcAft>
                        <a:buFont typeface="Symbol" pitchFamily="2" charset="2"/>
                        <a:buChar char=""/>
                        <a:tabLst>
                          <a:tab pos="200025" algn="l"/>
                        </a:tabLst>
                      </a:pPr>
                      <a:r>
                        <a:rPr lang="es-MX" sz="500">
                          <a:effectLst/>
                        </a:rPr>
                        <a:t>El juego</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20</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439848604"/>
                  </a:ext>
                </a:extLst>
              </a:tr>
              <a:tr h="189601">
                <a:tc>
                  <a:txBody>
                    <a:bodyPr/>
                    <a:lstStyle/>
                    <a:p>
                      <a:pPr marL="342900" lvl="0" indent="-342900">
                        <a:lnSpc>
                          <a:spcPct val="107000"/>
                        </a:lnSpc>
                        <a:spcAft>
                          <a:spcPts val="800"/>
                        </a:spcAft>
                        <a:buFont typeface="+mj-lt"/>
                        <a:buAutoNum type="arabicPeriod"/>
                        <a:tabLst>
                          <a:tab pos="200025" algn="l"/>
                        </a:tabLst>
                      </a:pPr>
                      <a:r>
                        <a:rPr lang="es-MX" sz="500">
                          <a:effectLst/>
                        </a:rPr>
                        <a:t>Menciona en qué consiste la consigna así como las recomendaciones al realizarla.</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3391602030"/>
                  </a:ext>
                </a:extLst>
              </a:tr>
              <a:tr h="226463">
                <a:tc>
                  <a:txBody>
                    <a:bodyPr/>
                    <a:lstStyle/>
                    <a:p>
                      <a:pPr marL="342900" lvl="0" indent="-342900">
                        <a:lnSpc>
                          <a:spcPct val="107000"/>
                        </a:lnSpc>
                        <a:buFont typeface="+mj-lt"/>
                        <a:buAutoNum type="arabicPeriod"/>
                        <a:tabLst>
                          <a:tab pos="200025" algn="l"/>
                        </a:tabLst>
                      </a:pPr>
                      <a:r>
                        <a:rPr lang="es-MX" sz="500">
                          <a:effectLst/>
                        </a:rPr>
                        <a:t>Describe la intervención   didáctica del profesor</a:t>
                      </a:r>
                    </a:p>
                    <a:p>
                      <a:pPr marL="19685">
                        <a:lnSpc>
                          <a:spcPct val="107000"/>
                        </a:lnSpc>
                        <a:spcAft>
                          <a:spcPts val="800"/>
                        </a:spcAft>
                        <a:tabLst>
                          <a:tab pos="200025" algn="l"/>
                        </a:tabLs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1399583951"/>
                  </a:ext>
                </a:extLst>
              </a:tr>
              <a:tr h="149836">
                <a:tc>
                  <a:txBody>
                    <a:bodyPr/>
                    <a:lstStyle/>
                    <a:p>
                      <a:pPr marL="342900" lvl="0" indent="-342900">
                        <a:lnSpc>
                          <a:spcPct val="107000"/>
                        </a:lnSpc>
                        <a:spcAft>
                          <a:spcPts val="800"/>
                        </a:spcAft>
                        <a:buFont typeface="+mj-lt"/>
                        <a:buAutoNum type="arabicPeriod"/>
                        <a:tabLst>
                          <a:tab pos="200025" algn="l"/>
                        </a:tabLst>
                      </a:pPr>
                      <a:r>
                        <a:rPr lang="es-MX" sz="500">
                          <a:effectLst/>
                        </a:rPr>
                        <a:t>Expone la puesta en común de resultados y hallazgos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347446872"/>
                  </a:ext>
                </a:extLst>
              </a:tr>
              <a:tr h="193235">
                <a:tc>
                  <a:txBody>
                    <a:bodyPr/>
                    <a:lstStyle/>
                    <a:p>
                      <a:pPr marL="342900" lvl="0" indent="-342900">
                        <a:lnSpc>
                          <a:spcPct val="107000"/>
                        </a:lnSpc>
                        <a:spcAft>
                          <a:spcPts val="800"/>
                        </a:spcAft>
                        <a:buFont typeface="+mj-lt"/>
                        <a:buAutoNum type="arabicPeriod"/>
                        <a:tabLst>
                          <a:tab pos="200025" algn="l"/>
                        </a:tabLst>
                      </a:pPr>
                      <a:r>
                        <a:rPr lang="es-MX" sz="500">
                          <a:effectLst/>
                        </a:rPr>
                        <a:t>Explica el proceso de planificación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p>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880071953"/>
                  </a:ext>
                </a:extLst>
              </a:tr>
              <a:tr h="149836">
                <a:tc>
                  <a:txBody>
                    <a:bodyPr/>
                    <a:lstStyle/>
                    <a:p>
                      <a:pPr marL="342900" lvl="0" indent="-342900">
                        <a:lnSpc>
                          <a:spcPct val="107000"/>
                        </a:lnSpc>
                        <a:spcAft>
                          <a:spcPts val="800"/>
                        </a:spcAft>
                        <a:buFont typeface="+mj-lt"/>
                        <a:buAutoNum type="arabicPeriod"/>
                        <a:tabLst>
                          <a:tab pos="200025" algn="l"/>
                        </a:tabLst>
                      </a:pPr>
                      <a:r>
                        <a:rPr lang="es-MX" sz="500">
                          <a:effectLst/>
                        </a:rPr>
                        <a:t>Enuncia las  sugerencias para la planificación del trabajo educativo</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5</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161727423"/>
                  </a:ext>
                </a:extLst>
              </a:tr>
              <a:tr h="193235">
                <a:tc>
                  <a:txBody>
                    <a:bodyPr/>
                    <a:lstStyle/>
                    <a:p>
                      <a:pPr marL="342900" lvl="0" indent="-342900">
                        <a:lnSpc>
                          <a:spcPct val="107000"/>
                        </a:lnSpc>
                        <a:spcAft>
                          <a:spcPts val="800"/>
                        </a:spcAft>
                        <a:buFont typeface="+mj-lt"/>
                        <a:buAutoNum type="arabicPeriod"/>
                        <a:tabLst>
                          <a:tab pos="200025" algn="l"/>
                        </a:tabLst>
                      </a:pPr>
                      <a:r>
                        <a:rPr lang="es-MX" sz="500">
                          <a:effectLst/>
                        </a:rPr>
                        <a:t>Describe los momentos de la evaluación</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10</a:t>
                      </a:r>
                    </a:p>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2338486452"/>
                  </a:ext>
                </a:extLst>
              </a:tr>
              <a:tr h="303090">
                <a:tc>
                  <a:txBody>
                    <a:bodyPr/>
                    <a:lstStyle/>
                    <a:p>
                      <a:pPr marL="342900" lvl="0" indent="-342900">
                        <a:lnSpc>
                          <a:spcPct val="107000"/>
                        </a:lnSpc>
                        <a:buFont typeface="+mj-lt"/>
                        <a:buAutoNum type="arabicPeriod"/>
                        <a:tabLst>
                          <a:tab pos="200025" algn="l"/>
                        </a:tabLst>
                      </a:pPr>
                      <a:r>
                        <a:rPr lang="es-MX" sz="500">
                          <a:effectLst/>
                        </a:rPr>
                        <a:t>Menciona y describe los instrumentos de evaluación.</a:t>
                      </a:r>
                    </a:p>
                    <a:p>
                      <a:pPr marL="342900" lvl="0" indent="-342900">
                        <a:lnSpc>
                          <a:spcPct val="107000"/>
                        </a:lnSpc>
                        <a:buFont typeface="Calibri" panose="020F0502020204030204" pitchFamily="34" charset="0"/>
                        <a:buChar char="-"/>
                        <a:tabLst>
                          <a:tab pos="200025" algn="l"/>
                        </a:tabLst>
                      </a:pPr>
                      <a:r>
                        <a:rPr lang="es-MX" sz="500">
                          <a:effectLst/>
                        </a:rPr>
                        <a:t>EL Expediente personal</a:t>
                      </a:r>
                    </a:p>
                    <a:p>
                      <a:pPr marL="342900" lvl="0" indent="-342900">
                        <a:lnSpc>
                          <a:spcPct val="107000"/>
                        </a:lnSpc>
                        <a:spcAft>
                          <a:spcPts val="800"/>
                        </a:spcAft>
                        <a:buFont typeface="Calibri" panose="020F0502020204030204" pitchFamily="34" charset="0"/>
                        <a:buChar char="-"/>
                        <a:tabLst>
                          <a:tab pos="200025" algn="l"/>
                        </a:tabLst>
                      </a:pPr>
                      <a:r>
                        <a:rPr lang="es-MX" sz="500">
                          <a:effectLst/>
                        </a:rPr>
                        <a:t>El Diario de trabajo</a:t>
                      </a:r>
                      <a:endParaRPr lang="es-MX" sz="500">
                        <a:effectLst/>
                        <a:latin typeface="Calibri" panose="020F0502020204030204" pitchFamily="34" charset="0"/>
                        <a:ea typeface="Calibri" panose="020F0502020204030204" pitchFamily="34" charset="0"/>
                        <a:cs typeface="Calibri" panose="020F0502020204030204" pitchFamily="34"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10</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137985943"/>
                  </a:ext>
                </a:extLst>
              </a:tr>
              <a:tr h="303090">
                <a:tc>
                  <a:txBody>
                    <a:bodyPr/>
                    <a:lstStyle/>
                    <a:p>
                      <a:pPr marL="342900" lvl="0" indent="-342900">
                        <a:lnSpc>
                          <a:spcPct val="107000"/>
                        </a:lnSpc>
                        <a:spcAft>
                          <a:spcPts val="800"/>
                        </a:spcAft>
                        <a:buFont typeface="+mj-lt"/>
                        <a:buAutoNum type="arabicPeriod"/>
                        <a:tabLst>
                          <a:tab pos="200025" algn="l"/>
                        </a:tabLst>
                      </a:pPr>
                      <a:r>
                        <a:rPr lang="es-MX" sz="500">
                          <a:effectLst/>
                        </a:rPr>
                        <a:t>Fundamenta con argumentos sólidos la disciplina y/o teoría psicolingüística con los que se vinculan los elementos orientadores</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r>
                        <a:rPr lang="es-MX" sz="500">
                          <a:effectLst/>
                        </a:rPr>
                        <a:t>10</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929161877"/>
                  </a:ext>
                </a:extLst>
              </a:tr>
              <a:tr h="226463">
                <a:tc>
                  <a:txBody>
                    <a:bodyPr/>
                    <a:lstStyle/>
                    <a:p>
                      <a:pPr marL="342900" lvl="0" indent="-342900">
                        <a:lnSpc>
                          <a:spcPct val="107000"/>
                        </a:lnSpc>
                        <a:spcAft>
                          <a:spcPts val="800"/>
                        </a:spcAft>
                        <a:buFont typeface="+mj-lt"/>
                        <a:buAutoNum type="arabicPeriod"/>
                        <a:tabLst>
                          <a:tab pos="109855" algn="l"/>
                          <a:tab pos="200025" algn="l"/>
                        </a:tabLst>
                      </a:pPr>
                      <a:r>
                        <a:rPr lang="es-MX" sz="500">
                          <a:effectLst/>
                        </a:rPr>
                        <a:t>Presenta un texto reflexivo  de una cuartilla en torno a la investigación realizada y los programas de estudio.</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10</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2149935522"/>
                  </a:ext>
                </a:extLst>
              </a:tr>
              <a:tr h="149836">
                <a:tc>
                  <a:txBody>
                    <a:bodyPr/>
                    <a:lstStyle/>
                    <a:p>
                      <a:pPr marL="342900" lvl="0" indent="-342900">
                        <a:lnSpc>
                          <a:spcPct val="107000"/>
                        </a:lnSpc>
                        <a:spcAft>
                          <a:spcPts val="800"/>
                        </a:spcAft>
                        <a:buFont typeface="+mj-lt"/>
                        <a:buAutoNum type="arabicPeriod"/>
                        <a:tabLst>
                          <a:tab pos="109855" algn="l"/>
                          <a:tab pos="200025" algn="l"/>
                        </a:tabLst>
                      </a:pPr>
                      <a:r>
                        <a:rPr lang="es-MX" sz="500">
                          <a:effectLst/>
                        </a:rPr>
                        <a:t> El texto presenta menos de tres errores ortográficos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 </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a:effectLst/>
                        </a:rPr>
                        <a:t>1</a:t>
                      </a:r>
                      <a:endParaRPr lang="es-MX" sz="50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tc>
                  <a:txBody>
                    <a:bodyPr/>
                    <a:lstStyle/>
                    <a:p>
                      <a:pPr algn="ctr">
                        <a:lnSpc>
                          <a:spcPct val="107000"/>
                        </a:lnSpc>
                        <a:spcAft>
                          <a:spcPts val="800"/>
                        </a:spcAft>
                      </a:pPr>
                      <a:r>
                        <a:rPr lang="es-MX" sz="500" dirty="0">
                          <a:effectLst/>
                        </a:rPr>
                        <a:t> </a:t>
                      </a:r>
                      <a:endParaRPr lang="es-MX" sz="500" dirty="0">
                        <a:effectLst/>
                        <a:latin typeface="Calibri" panose="020F0502020204030204" pitchFamily="34" charset="0"/>
                        <a:ea typeface="Calibri" panose="020F0502020204030204" pitchFamily="34" charset="0"/>
                        <a:cs typeface="Times New Roman" panose="02020603050405020304" pitchFamily="18" charset="0"/>
                      </a:endParaRPr>
                    </a:p>
                  </a:txBody>
                  <a:tcPr marL="29295" marR="29295" marT="0" marB="0"/>
                </a:tc>
                <a:extLst>
                  <a:ext uri="{0D108BD9-81ED-4DB2-BD59-A6C34878D82A}">
                    <a16:rowId xmlns:a16="http://schemas.microsoft.com/office/drawing/2014/main" val="3671297571"/>
                  </a:ext>
                </a:extLst>
              </a:tr>
            </a:tbl>
          </a:graphicData>
        </a:graphic>
      </p:graphicFrame>
      <p:sp>
        <p:nvSpPr>
          <p:cNvPr id="4" name="Rectangle 2">
            <a:extLst>
              <a:ext uri="{FF2B5EF4-FFF2-40B4-BE49-F238E27FC236}">
                <a16:creationId xmlns:a16="http://schemas.microsoft.com/office/drawing/2014/main" id="{D5F0B81A-669E-CA43-B889-0536CB18A108}"/>
              </a:ext>
            </a:extLst>
          </p:cNvPr>
          <p:cNvSpPr>
            <a:spLocks noChangeArrowheads="1"/>
          </p:cNvSpPr>
          <p:nvPr/>
        </p:nvSpPr>
        <p:spPr bwMode="auto">
          <a:xfrm>
            <a:off x="4746625" y="17510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3">
            <a:extLst>
              <a:ext uri="{FF2B5EF4-FFF2-40B4-BE49-F238E27FC236}">
                <a16:creationId xmlns:a16="http://schemas.microsoft.com/office/drawing/2014/main" id="{2BD0B6C2-5C52-2B4E-BC32-5A2293795189}"/>
              </a:ext>
            </a:extLst>
          </p:cNvPr>
          <p:cNvSpPr>
            <a:spLocks noChangeArrowheads="1"/>
          </p:cNvSpPr>
          <p:nvPr/>
        </p:nvSpPr>
        <p:spPr bwMode="auto">
          <a:xfrm>
            <a:off x="495901" y="250307"/>
            <a:ext cx="10706777" cy="1038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9538" algn="l"/>
                <a:tab pos="200025" algn="l"/>
              </a:tabLst>
              <a:defRPr>
                <a:solidFill>
                  <a:schemeClr val="tx1"/>
                </a:solidFill>
                <a:latin typeface="Arial" panose="020B0604020202020204" pitchFamily="34" charset="0"/>
              </a:defRPr>
            </a:lvl1pPr>
            <a:lvl2pPr eaLnBrk="0" fontAlgn="base" hangingPunct="0">
              <a:spcBef>
                <a:spcPct val="0"/>
              </a:spcBef>
              <a:spcAft>
                <a:spcPct val="0"/>
              </a:spcAft>
              <a:tabLst>
                <a:tab pos="109538" algn="l"/>
                <a:tab pos="200025" algn="l"/>
              </a:tabLst>
              <a:defRPr>
                <a:solidFill>
                  <a:schemeClr val="tx1"/>
                </a:solidFill>
                <a:latin typeface="Arial" panose="020B0604020202020204" pitchFamily="34" charset="0"/>
              </a:defRPr>
            </a:lvl2pPr>
            <a:lvl3pPr eaLnBrk="0" fontAlgn="base" hangingPunct="0">
              <a:spcBef>
                <a:spcPct val="0"/>
              </a:spcBef>
              <a:spcAft>
                <a:spcPct val="0"/>
              </a:spcAft>
              <a:tabLst>
                <a:tab pos="109538" algn="l"/>
                <a:tab pos="200025" algn="l"/>
              </a:tabLst>
              <a:defRPr>
                <a:solidFill>
                  <a:schemeClr val="tx1"/>
                </a:solidFill>
                <a:latin typeface="Arial" panose="020B0604020202020204" pitchFamily="34" charset="0"/>
              </a:defRPr>
            </a:lvl3pPr>
            <a:lvl4pPr eaLnBrk="0" fontAlgn="base" hangingPunct="0">
              <a:spcBef>
                <a:spcPct val="0"/>
              </a:spcBef>
              <a:spcAft>
                <a:spcPct val="0"/>
              </a:spcAft>
              <a:tabLst>
                <a:tab pos="109538" algn="l"/>
                <a:tab pos="200025" algn="l"/>
              </a:tabLst>
              <a:defRPr>
                <a:solidFill>
                  <a:schemeClr val="tx1"/>
                </a:solidFill>
                <a:latin typeface="Arial" panose="020B0604020202020204" pitchFamily="34" charset="0"/>
              </a:defRPr>
            </a:lvl4pPr>
            <a:lvl5pPr eaLnBrk="0" fontAlgn="base" hangingPunct="0">
              <a:spcBef>
                <a:spcPct val="0"/>
              </a:spcBef>
              <a:spcAft>
                <a:spcPct val="0"/>
              </a:spcAft>
              <a:tabLst>
                <a:tab pos="109538" algn="l"/>
                <a:tab pos="200025" algn="l"/>
              </a:tabLst>
              <a:defRPr>
                <a:solidFill>
                  <a:schemeClr val="tx1"/>
                </a:solidFill>
                <a:latin typeface="Arial" panose="020B0604020202020204" pitchFamily="34" charset="0"/>
              </a:defRPr>
            </a:lvl5pPr>
            <a:lvl6pPr eaLnBrk="0" fontAlgn="base" hangingPunct="0">
              <a:spcBef>
                <a:spcPct val="0"/>
              </a:spcBef>
              <a:spcAft>
                <a:spcPct val="0"/>
              </a:spcAft>
              <a:tabLst>
                <a:tab pos="109538" algn="l"/>
                <a:tab pos="200025" algn="l"/>
              </a:tabLst>
              <a:defRPr>
                <a:solidFill>
                  <a:schemeClr val="tx1"/>
                </a:solidFill>
                <a:latin typeface="Arial" panose="020B0604020202020204" pitchFamily="34" charset="0"/>
              </a:defRPr>
            </a:lvl6pPr>
            <a:lvl7pPr eaLnBrk="0" fontAlgn="base" hangingPunct="0">
              <a:spcBef>
                <a:spcPct val="0"/>
              </a:spcBef>
              <a:spcAft>
                <a:spcPct val="0"/>
              </a:spcAft>
              <a:tabLst>
                <a:tab pos="109538" algn="l"/>
                <a:tab pos="200025" algn="l"/>
              </a:tabLst>
              <a:defRPr>
                <a:solidFill>
                  <a:schemeClr val="tx1"/>
                </a:solidFill>
                <a:latin typeface="Arial" panose="020B0604020202020204" pitchFamily="34" charset="0"/>
              </a:defRPr>
            </a:lvl7pPr>
            <a:lvl8pPr eaLnBrk="0" fontAlgn="base" hangingPunct="0">
              <a:spcBef>
                <a:spcPct val="0"/>
              </a:spcBef>
              <a:spcAft>
                <a:spcPct val="0"/>
              </a:spcAft>
              <a:tabLst>
                <a:tab pos="109538" algn="l"/>
                <a:tab pos="200025" algn="l"/>
              </a:tabLst>
              <a:defRPr>
                <a:solidFill>
                  <a:schemeClr val="tx1"/>
                </a:solidFill>
                <a:latin typeface="Arial" panose="020B0604020202020204" pitchFamily="34" charset="0"/>
              </a:defRPr>
            </a:lvl8pPr>
            <a:lvl9pPr eaLnBrk="0" fontAlgn="base" hangingPunct="0">
              <a:spcBef>
                <a:spcPct val="0"/>
              </a:spcBef>
              <a:spcAft>
                <a:spcPct val="0"/>
              </a:spcAft>
              <a:tabLst>
                <a:tab pos="109538" algn="l"/>
                <a:tab pos="2000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09538" algn="l"/>
                <a:tab pos="200025" algn="l"/>
              </a:tabLst>
            </a:pPr>
            <a:r>
              <a:rPr kumimoji="0" lang="es-MX" altLang="es-MX"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ESCUELA NORMAL DE EDUCACIÓN PREESCOLAR</a:t>
            </a:r>
            <a:endParaRPr kumimoji="0" lang="es-MX" altLang="es-MX"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09538" algn="l"/>
                <a:tab pos="200025" algn="l"/>
              </a:tabLst>
            </a:pPr>
            <a:r>
              <a:rPr kumimoji="0" lang="es-MX" altLang="es-MX"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LENGUAJE Y COMUNICACIÓN</a:t>
            </a:r>
            <a:endParaRPr kumimoji="0" lang="es-MX" altLang="es-MX"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09538" algn="l"/>
                <a:tab pos="200025" algn="l"/>
              </a:tabLst>
            </a:pPr>
            <a:r>
              <a:rPr kumimoji="0" lang="es-MX" altLang="es-MX"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Los marcos de referencia y las decisiones did</a:t>
            </a:r>
            <a:r>
              <a:rPr kumimoji="0" lang="es-MX" altLang="es-MX" sz="9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9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cticas de los docentes</a:t>
            </a:r>
            <a:endParaRPr kumimoji="0" lang="es-MX" altLang="es-MX"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09538" algn="l"/>
                <a:tab pos="200025" algn="l"/>
              </a:tabLst>
            </a:pPr>
            <a:r>
              <a:rPr kumimoji="0" lang="es-MX" altLang="es-MX" sz="105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EVIDENCIA DE LA TERCERA UNIDAD: CUADRO ANALÍTICO DE LAS ORIENTACIONES DIDÁCTICAS DEL PROGRAMA DE PREESCOLAR EN EL CAMPO FORMATIVO DE LENGUAJE Y COMUNICACIÓN</a:t>
            </a:r>
            <a:endParaRPr kumimoji="0" lang="es-MX" altLang="es-MX"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09538" algn="l"/>
                <a:tab pos="200025" algn="l"/>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402662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Violeta rojo">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Letras en madera">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70F0ECFAD8BBC4299F07917D06F3D54" ma:contentTypeVersion="9" ma:contentTypeDescription="Crear nuevo documento." ma:contentTypeScope="" ma:versionID="15c13b9ade60ad2fc7cdcd9a15c1b156">
  <xsd:schema xmlns:xsd="http://www.w3.org/2001/XMLSchema" xmlns:xs="http://www.w3.org/2001/XMLSchema" xmlns:p="http://schemas.microsoft.com/office/2006/metadata/properties" xmlns:ns2="c6733a21-9e94-4ae9-af88-4a94f29929a7" targetNamespace="http://schemas.microsoft.com/office/2006/metadata/properties" ma:root="true" ma:fieldsID="143fd7503257f1b2cd01e38393cec480" ns2:_="">
    <xsd:import namespace="c6733a21-9e94-4ae9-af88-4a94f29929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33a21-9e94-4ae9-af88-4a94f29929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F6CE99-4CA8-4FFA-A4E7-E6E54957B1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33a21-9e94-4ae9-af88-4a94f29929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871927-9856-4138-B7A7-125C4AA7EFDB}">
  <ds:schemaRefs>
    <ds:schemaRef ds:uri="http://schemas.microsoft.com/sharepoint/v3/contenttype/forms"/>
  </ds:schemaRefs>
</ds:datastoreItem>
</file>

<file path=customXml/itemProps3.xml><?xml version="1.0" encoding="utf-8"?>
<ds:datastoreItem xmlns:ds="http://schemas.openxmlformats.org/officeDocument/2006/customXml" ds:itemID="{644E3864-550F-4194-BC9D-CCA442A52D0D}">
  <ds:schemaRefs>
    <ds:schemaRef ds:uri="http://schemas.microsoft.com/office/2006/metadata/properties"/>
    <ds:schemaRef ds:uri="http://www.w3.org/XML/1998/namespace"/>
    <ds:schemaRef ds:uri="http://purl.org/dc/elements/1.1/"/>
    <ds:schemaRef ds:uri="http://purl.org/dc/dcmitype/"/>
    <ds:schemaRef ds:uri="71af3243-3dd4-4a8d-8c0d-dd76da1f02a5"/>
    <ds:schemaRef ds:uri="http://schemas.openxmlformats.org/package/2006/metadata/core-properties"/>
    <ds:schemaRef ds:uri="http://schemas.microsoft.com/office/2006/documentManagement/types"/>
    <ds:schemaRef ds:uri="16c05727-aa75-4e4a-9b5f-8a80a1165891"/>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{C65ADD9D-A80E-C84E-998D-1E9815C9FC2E}tf10001070_mac</Template>
  <TotalTime>0</TotalTime>
  <Words>3589</Words>
  <Application>Microsoft Macintosh PowerPoint</Application>
  <PresentationFormat>Panorámica</PresentationFormat>
  <Paragraphs>352</Paragraphs>
  <Slides>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6</vt:i4>
      </vt:variant>
    </vt:vector>
  </HeadingPairs>
  <TitlesOfParts>
    <vt:vector size="15" baseType="lpstr">
      <vt:lpstr>Arial</vt:lpstr>
      <vt:lpstr>Bookman Old Style</vt:lpstr>
      <vt:lpstr>Calibri</vt:lpstr>
      <vt:lpstr>Century Gothic</vt:lpstr>
      <vt:lpstr>Rockwell Extra Bold</vt:lpstr>
      <vt:lpstr>Symbol</vt:lpstr>
      <vt:lpstr>Times New Roman</vt:lpstr>
      <vt:lpstr>Wingdings</vt:lpstr>
      <vt:lpstr>Letras en madera</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2021-12-08T17:32:12Z</dcterms:created>
  <dcterms:modified xsi:type="dcterms:W3CDTF">2022-01-04T05:52:01Z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0x010100970F0ECFAD8BBC4299F07917D06F3D54</vt:lpwstr>
  </property>
</Properties>
</file>